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08" r:id="rId32"/>
    <p:sldId id="337" r:id="rId33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HF Bruxelles" initials="IB" lastIdx="0" clrIdx="0">
    <p:extLst>
      <p:ext uri="{19B8F6BF-5375-455C-9EA6-DF929625EA0E}">
        <p15:presenceInfo xmlns:p15="http://schemas.microsoft.com/office/powerpoint/2012/main" userId="IHF Bruxel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E2D"/>
    <a:srgbClr val="FFD13C"/>
    <a:srgbClr val="E6872D"/>
    <a:srgbClr val="FFC400"/>
    <a:srgbClr val="FFCD04"/>
    <a:srgbClr val="FFC300"/>
    <a:srgbClr val="FFC100"/>
    <a:srgbClr val="E5802D"/>
    <a:srgbClr val="E47A24"/>
    <a:srgbClr val="DE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EE7C5-2D0B-47BE-A9A0-A38FB7A18BD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F02ACF-8716-4E46-BCE0-7AACB9F1546B}">
      <dgm:prSet phldrT="[Testo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noProof="0" dirty="0" smtClean="0">
              <a:ea typeface="+mn-lt"/>
              <a:cs typeface="+mn-lt"/>
            </a:rPr>
            <a:t>Trasformazione degli input</a:t>
          </a:r>
          <a:endParaRPr lang="it-IT" noProof="0" dirty="0">
            <a:ea typeface="+mn-lt"/>
            <a:cs typeface="+mn-lt"/>
          </a:endParaRPr>
        </a:p>
      </dgm:t>
    </dgm:pt>
    <dgm:pt modelId="{0C1C1EBA-09C5-40F0-9829-AC6FC7B298C0}" type="parTrans" cxnId="{D7BDF569-2CA0-4B1C-A668-559B89344BE6}">
      <dgm:prSet/>
      <dgm:spPr/>
      <dgm:t>
        <a:bodyPr/>
        <a:lstStyle/>
        <a:p>
          <a:endParaRPr lang="it-IT"/>
        </a:p>
      </dgm:t>
    </dgm:pt>
    <dgm:pt modelId="{2A45DC13-7CD3-4EFB-B852-50B5F234E674}" type="sibTrans" cxnId="{D7BDF569-2CA0-4B1C-A668-559B89344BE6}">
      <dgm:prSet/>
      <dgm:spPr/>
      <dgm:t>
        <a:bodyPr/>
        <a:lstStyle/>
        <a:p>
          <a:endParaRPr lang="it-IT"/>
        </a:p>
      </dgm:t>
    </dgm:pt>
    <dgm:pt modelId="{2600BC8D-F011-478D-827B-E12E6442D872}">
      <dgm:prSet phldrT="[Tes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noProof="0" dirty="0" smtClean="0">
              <a:ea typeface="+mn-lt"/>
              <a:cs typeface="+mn-lt"/>
            </a:rPr>
            <a:t>Contesto socio-economico</a:t>
          </a:r>
          <a:endParaRPr lang="it-IT" sz="1800" noProof="0" dirty="0">
            <a:ea typeface="+mn-lt"/>
            <a:cs typeface="+mn-lt"/>
          </a:endParaRPr>
        </a:p>
      </dgm:t>
    </dgm:pt>
    <dgm:pt modelId="{5EA3C033-44E3-4308-8375-3E5E16234D96}" type="sibTrans" cxnId="{64E55805-E81B-4F97-ABBC-BB4D5A507E30}">
      <dgm:prSet/>
      <dgm:spPr/>
      <dgm:t>
        <a:bodyPr/>
        <a:lstStyle/>
        <a:p>
          <a:endParaRPr lang="it-IT"/>
        </a:p>
      </dgm:t>
    </dgm:pt>
    <dgm:pt modelId="{3B06A1C8-3AB2-4814-B6D6-5C498D534D22}" type="parTrans" cxnId="{64E55805-E81B-4F97-ABBC-BB4D5A507E30}">
      <dgm:prSet/>
      <dgm:spPr/>
      <dgm:t>
        <a:bodyPr/>
        <a:lstStyle/>
        <a:p>
          <a:endParaRPr lang="it-IT"/>
        </a:p>
      </dgm:t>
    </dgm:pt>
    <dgm:pt modelId="{DCD401AC-45C6-4016-89F6-7ACCB9290529}">
      <dgm:prSet phldrT="[Testo]"/>
      <dgm:spPr/>
      <dgm:t>
        <a:bodyPr/>
        <a:lstStyle/>
        <a:p>
          <a:r>
            <a:rPr lang="it-IT" dirty="0" smtClean="0"/>
            <a:t>Persone</a:t>
          </a:r>
          <a:endParaRPr lang="it-IT" dirty="0"/>
        </a:p>
      </dgm:t>
    </dgm:pt>
    <dgm:pt modelId="{4286E01D-1473-4C36-9105-84AA2F425D7A}" type="sibTrans" cxnId="{6A5C1354-7B0C-422D-AA61-51579698C0FA}">
      <dgm:prSet/>
      <dgm:spPr/>
      <dgm:t>
        <a:bodyPr/>
        <a:lstStyle/>
        <a:p>
          <a:endParaRPr lang="it-IT"/>
        </a:p>
      </dgm:t>
    </dgm:pt>
    <dgm:pt modelId="{EE9080D2-FC25-474E-B5E3-7EE520F0796E}" type="parTrans" cxnId="{6A5C1354-7B0C-422D-AA61-51579698C0FA}">
      <dgm:prSet/>
      <dgm:spPr/>
      <dgm:t>
        <a:bodyPr/>
        <a:lstStyle/>
        <a:p>
          <a:endParaRPr lang="it-IT"/>
        </a:p>
      </dgm:t>
    </dgm:pt>
    <dgm:pt modelId="{C6CA01D7-9997-4E37-A611-47006F249750}" type="pres">
      <dgm:prSet presAssocID="{32AEE7C5-2D0B-47BE-A9A0-A38FB7A18B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A2E9265-D401-4996-B879-D6073A6434E3}" type="pres">
      <dgm:prSet presAssocID="{58F02ACF-8716-4E46-BCE0-7AACB9F1546B}" presName="node" presStyleLbl="node1" presStyleIdx="0" presStyleCnt="3" custRadScaleRad="557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0E4292-B842-4DC2-9E4A-4E05A086AB31}" type="pres">
      <dgm:prSet presAssocID="{2A45DC13-7CD3-4EFB-B852-50B5F234E674}" presName="sibTrans" presStyleLbl="sibTrans2D1" presStyleIdx="0" presStyleCnt="3"/>
      <dgm:spPr/>
      <dgm:t>
        <a:bodyPr/>
        <a:lstStyle/>
        <a:p>
          <a:endParaRPr lang="it-IT"/>
        </a:p>
      </dgm:t>
    </dgm:pt>
    <dgm:pt modelId="{B62A6668-4FE6-4B03-8745-F82F89356538}" type="pres">
      <dgm:prSet presAssocID="{2A45DC13-7CD3-4EFB-B852-50B5F234E674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E429200F-E9FA-4D5E-8F91-8344E65B9D7C}" type="pres">
      <dgm:prSet presAssocID="{DCD401AC-45C6-4016-89F6-7ACCB9290529}" presName="node" presStyleLbl="node1" presStyleIdx="1" presStyleCnt="3" custRadScaleRad="100519" custRadScaleInc="-2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E00994-BC5F-4CAD-9B49-0E7BF69FF0B3}" type="pres">
      <dgm:prSet presAssocID="{4286E01D-1473-4C36-9105-84AA2F425D7A}" presName="sibTrans" presStyleLbl="sibTrans2D1" presStyleIdx="1" presStyleCnt="3"/>
      <dgm:spPr/>
      <dgm:t>
        <a:bodyPr/>
        <a:lstStyle/>
        <a:p>
          <a:endParaRPr lang="it-IT"/>
        </a:p>
      </dgm:t>
    </dgm:pt>
    <dgm:pt modelId="{711616E6-DCA1-4B23-AA31-DEECBD10B899}" type="pres">
      <dgm:prSet presAssocID="{4286E01D-1473-4C36-9105-84AA2F425D7A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FDE75E7F-DE71-4A54-9EB4-886DA01D808D}" type="pres">
      <dgm:prSet presAssocID="{2600BC8D-F011-478D-827B-E12E6442D8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A64497-BD20-420C-B39A-E884C38EDBF4}" type="pres">
      <dgm:prSet presAssocID="{5EA3C033-44E3-4308-8375-3E5E16234D96}" presName="sibTrans" presStyleLbl="sibTrans2D1" presStyleIdx="2" presStyleCnt="3"/>
      <dgm:spPr/>
      <dgm:t>
        <a:bodyPr/>
        <a:lstStyle/>
        <a:p>
          <a:endParaRPr lang="it-IT"/>
        </a:p>
      </dgm:t>
    </dgm:pt>
    <dgm:pt modelId="{B7752509-29BB-4E41-BF1C-E5B7A4502EF3}" type="pres">
      <dgm:prSet presAssocID="{5EA3C033-44E3-4308-8375-3E5E16234D96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2784822D-0061-4F9D-A27F-20BFA17A4508}" type="presOf" srcId="{4286E01D-1473-4C36-9105-84AA2F425D7A}" destId="{9FE00994-BC5F-4CAD-9B49-0E7BF69FF0B3}" srcOrd="0" destOrd="0" presId="urn:microsoft.com/office/officeart/2005/8/layout/cycle7"/>
    <dgm:cxn modelId="{37492D9D-A8C0-4EFF-A6C9-01F5E1D2013C}" type="presOf" srcId="{58F02ACF-8716-4E46-BCE0-7AACB9F1546B}" destId="{3A2E9265-D401-4996-B879-D6073A6434E3}" srcOrd="0" destOrd="0" presId="urn:microsoft.com/office/officeart/2005/8/layout/cycle7"/>
    <dgm:cxn modelId="{4E46481A-46A9-495A-8116-C18365B32EBA}" type="presOf" srcId="{2A45DC13-7CD3-4EFB-B852-50B5F234E674}" destId="{720E4292-B842-4DC2-9E4A-4E05A086AB31}" srcOrd="0" destOrd="0" presId="urn:microsoft.com/office/officeart/2005/8/layout/cycle7"/>
    <dgm:cxn modelId="{49091280-351D-49D8-8F39-98FE962CBD16}" type="presOf" srcId="{4286E01D-1473-4C36-9105-84AA2F425D7A}" destId="{711616E6-DCA1-4B23-AA31-DEECBD10B899}" srcOrd="1" destOrd="0" presId="urn:microsoft.com/office/officeart/2005/8/layout/cycle7"/>
    <dgm:cxn modelId="{1BF60957-EE85-4C7E-B6F5-2AB950260F5B}" type="presOf" srcId="{2600BC8D-F011-478D-827B-E12E6442D872}" destId="{FDE75E7F-DE71-4A54-9EB4-886DA01D808D}" srcOrd="0" destOrd="0" presId="urn:microsoft.com/office/officeart/2005/8/layout/cycle7"/>
    <dgm:cxn modelId="{40F1DE39-C971-4FEA-B48F-83BD1C097DA1}" type="presOf" srcId="{32AEE7C5-2D0B-47BE-A9A0-A38FB7A18BD0}" destId="{C6CA01D7-9997-4E37-A611-47006F249750}" srcOrd="0" destOrd="0" presId="urn:microsoft.com/office/officeart/2005/8/layout/cycle7"/>
    <dgm:cxn modelId="{44E34C45-9737-4EB5-B3C5-3775E4726B91}" type="presOf" srcId="{DCD401AC-45C6-4016-89F6-7ACCB9290529}" destId="{E429200F-E9FA-4D5E-8F91-8344E65B9D7C}" srcOrd="0" destOrd="0" presId="urn:microsoft.com/office/officeart/2005/8/layout/cycle7"/>
    <dgm:cxn modelId="{4D72F0EB-03AC-4913-A6CE-C610AD9BA127}" type="presOf" srcId="{5EA3C033-44E3-4308-8375-3E5E16234D96}" destId="{B7752509-29BB-4E41-BF1C-E5B7A4502EF3}" srcOrd="1" destOrd="0" presId="urn:microsoft.com/office/officeart/2005/8/layout/cycle7"/>
    <dgm:cxn modelId="{D7BDF569-2CA0-4B1C-A668-559B89344BE6}" srcId="{32AEE7C5-2D0B-47BE-A9A0-A38FB7A18BD0}" destId="{58F02ACF-8716-4E46-BCE0-7AACB9F1546B}" srcOrd="0" destOrd="0" parTransId="{0C1C1EBA-09C5-40F0-9829-AC6FC7B298C0}" sibTransId="{2A45DC13-7CD3-4EFB-B852-50B5F234E674}"/>
    <dgm:cxn modelId="{64E55805-E81B-4F97-ABBC-BB4D5A507E30}" srcId="{32AEE7C5-2D0B-47BE-A9A0-A38FB7A18BD0}" destId="{2600BC8D-F011-478D-827B-E12E6442D872}" srcOrd="2" destOrd="0" parTransId="{3B06A1C8-3AB2-4814-B6D6-5C498D534D22}" sibTransId="{5EA3C033-44E3-4308-8375-3E5E16234D96}"/>
    <dgm:cxn modelId="{9E35A1CB-49A6-4EEC-9568-0D93A519C810}" type="presOf" srcId="{2A45DC13-7CD3-4EFB-B852-50B5F234E674}" destId="{B62A6668-4FE6-4B03-8745-F82F89356538}" srcOrd="1" destOrd="0" presId="urn:microsoft.com/office/officeart/2005/8/layout/cycle7"/>
    <dgm:cxn modelId="{7288A457-9C39-4A82-8522-C2B8101AB41B}" type="presOf" srcId="{5EA3C033-44E3-4308-8375-3E5E16234D96}" destId="{FFA64497-BD20-420C-B39A-E884C38EDBF4}" srcOrd="0" destOrd="0" presId="urn:microsoft.com/office/officeart/2005/8/layout/cycle7"/>
    <dgm:cxn modelId="{6A5C1354-7B0C-422D-AA61-51579698C0FA}" srcId="{32AEE7C5-2D0B-47BE-A9A0-A38FB7A18BD0}" destId="{DCD401AC-45C6-4016-89F6-7ACCB9290529}" srcOrd="1" destOrd="0" parTransId="{EE9080D2-FC25-474E-B5E3-7EE520F0796E}" sibTransId="{4286E01D-1473-4C36-9105-84AA2F425D7A}"/>
    <dgm:cxn modelId="{979E8A6F-DA0E-4DFE-9CEB-1F9490183018}" type="presParOf" srcId="{C6CA01D7-9997-4E37-A611-47006F249750}" destId="{3A2E9265-D401-4996-B879-D6073A6434E3}" srcOrd="0" destOrd="0" presId="urn:microsoft.com/office/officeart/2005/8/layout/cycle7"/>
    <dgm:cxn modelId="{24A3F071-8B23-4839-AC26-7309860D10F0}" type="presParOf" srcId="{C6CA01D7-9997-4E37-A611-47006F249750}" destId="{720E4292-B842-4DC2-9E4A-4E05A086AB31}" srcOrd="1" destOrd="0" presId="urn:microsoft.com/office/officeart/2005/8/layout/cycle7"/>
    <dgm:cxn modelId="{08C0182F-D011-4A71-8157-CFA693912ED4}" type="presParOf" srcId="{720E4292-B842-4DC2-9E4A-4E05A086AB31}" destId="{B62A6668-4FE6-4B03-8745-F82F89356538}" srcOrd="0" destOrd="0" presId="urn:microsoft.com/office/officeart/2005/8/layout/cycle7"/>
    <dgm:cxn modelId="{A249C6F5-EB6C-4DF1-886A-0729EC11E2B4}" type="presParOf" srcId="{C6CA01D7-9997-4E37-A611-47006F249750}" destId="{E429200F-E9FA-4D5E-8F91-8344E65B9D7C}" srcOrd="2" destOrd="0" presId="urn:microsoft.com/office/officeart/2005/8/layout/cycle7"/>
    <dgm:cxn modelId="{9D88EDEE-8B0F-49E5-92C4-92B1AC920FCE}" type="presParOf" srcId="{C6CA01D7-9997-4E37-A611-47006F249750}" destId="{9FE00994-BC5F-4CAD-9B49-0E7BF69FF0B3}" srcOrd="3" destOrd="0" presId="urn:microsoft.com/office/officeart/2005/8/layout/cycle7"/>
    <dgm:cxn modelId="{07D0546C-FEB6-445A-875E-8C5346E53D2C}" type="presParOf" srcId="{9FE00994-BC5F-4CAD-9B49-0E7BF69FF0B3}" destId="{711616E6-DCA1-4B23-AA31-DEECBD10B899}" srcOrd="0" destOrd="0" presId="urn:microsoft.com/office/officeart/2005/8/layout/cycle7"/>
    <dgm:cxn modelId="{AF991850-B071-484E-87A1-41032AED0B1E}" type="presParOf" srcId="{C6CA01D7-9997-4E37-A611-47006F249750}" destId="{FDE75E7F-DE71-4A54-9EB4-886DA01D808D}" srcOrd="4" destOrd="0" presId="urn:microsoft.com/office/officeart/2005/8/layout/cycle7"/>
    <dgm:cxn modelId="{AC6D5909-DB30-4342-B50D-6AFC589861F7}" type="presParOf" srcId="{C6CA01D7-9997-4E37-A611-47006F249750}" destId="{FFA64497-BD20-420C-B39A-E884C38EDBF4}" srcOrd="5" destOrd="0" presId="urn:microsoft.com/office/officeart/2005/8/layout/cycle7"/>
    <dgm:cxn modelId="{FEEF1F8F-AB1E-43CA-A3F8-D624935467EC}" type="presParOf" srcId="{FFA64497-BD20-420C-B39A-E884C38EDBF4}" destId="{B7752509-29BB-4E41-BF1C-E5B7A4502EF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3DDDE-B9C1-4ABD-9085-7FA30277E19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D9A96FB-BC97-49F0-8B99-F5EA4DFDC835}">
      <dgm:prSet phldrT="[Testo]"/>
      <dgm:spPr/>
      <dgm:t>
        <a:bodyPr/>
        <a:lstStyle/>
        <a:p>
          <a:r>
            <a:rPr lang="it-IT" dirty="0"/>
            <a:t>Inputs</a:t>
          </a:r>
        </a:p>
      </dgm:t>
    </dgm:pt>
    <dgm:pt modelId="{A210D56B-0311-4C32-8A6B-C63E3D04AA1E}" type="parTrans" cxnId="{64C3E4F3-662E-41EA-BAA9-AC3FAC6B67E6}">
      <dgm:prSet/>
      <dgm:spPr/>
      <dgm:t>
        <a:bodyPr/>
        <a:lstStyle/>
        <a:p>
          <a:endParaRPr lang="it-IT"/>
        </a:p>
      </dgm:t>
    </dgm:pt>
    <dgm:pt modelId="{75BBA16C-4C52-4C3D-9724-C042D5D290C8}" type="sibTrans" cxnId="{64C3E4F3-662E-41EA-BAA9-AC3FAC6B67E6}">
      <dgm:prSet/>
      <dgm:spPr/>
      <dgm:t>
        <a:bodyPr/>
        <a:lstStyle/>
        <a:p>
          <a:endParaRPr lang="it-IT"/>
        </a:p>
      </dgm:t>
    </dgm:pt>
    <dgm:pt modelId="{72C76551-1EA4-4DFF-B293-15F56ED70E51}">
      <dgm:prSet phldrT="[Testo]"/>
      <dgm:spPr/>
      <dgm:t>
        <a:bodyPr/>
        <a:lstStyle/>
        <a:p>
          <a:r>
            <a:rPr lang="it-IT" dirty="0"/>
            <a:t>Inputs </a:t>
          </a:r>
        </a:p>
      </dgm:t>
    </dgm:pt>
    <dgm:pt modelId="{6156FECA-12D5-404B-950B-22B74059C48C}" type="parTrans" cxnId="{33E9DD07-A3D2-42C7-8A18-67DC9B7F65EF}">
      <dgm:prSet/>
      <dgm:spPr/>
      <dgm:t>
        <a:bodyPr/>
        <a:lstStyle/>
        <a:p>
          <a:endParaRPr lang="it-IT"/>
        </a:p>
      </dgm:t>
    </dgm:pt>
    <dgm:pt modelId="{C4E0BF35-9201-4BCB-939D-FF9CA21A2A32}" type="sibTrans" cxnId="{33E9DD07-A3D2-42C7-8A18-67DC9B7F65EF}">
      <dgm:prSet/>
      <dgm:spPr/>
      <dgm:t>
        <a:bodyPr/>
        <a:lstStyle/>
        <a:p>
          <a:endParaRPr lang="it-IT"/>
        </a:p>
      </dgm:t>
    </dgm:pt>
    <dgm:pt modelId="{ECE4042A-9CBA-4B44-B24F-FC334FA16081}">
      <dgm:prSet phldrT="[Testo]"/>
      <dgm:spPr/>
      <dgm:t>
        <a:bodyPr/>
        <a:lstStyle/>
        <a:p>
          <a:r>
            <a:rPr lang="it-IT" dirty="0"/>
            <a:t>Inputs </a:t>
          </a:r>
        </a:p>
      </dgm:t>
    </dgm:pt>
    <dgm:pt modelId="{75511F6C-DBA7-4BAE-AA34-9E83E827F366}" type="parTrans" cxnId="{2828DB0B-CCAB-4E98-B664-66CA22D8E113}">
      <dgm:prSet/>
      <dgm:spPr/>
      <dgm:t>
        <a:bodyPr/>
        <a:lstStyle/>
        <a:p>
          <a:endParaRPr lang="it-IT"/>
        </a:p>
      </dgm:t>
    </dgm:pt>
    <dgm:pt modelId="{38004FFF-0296-48CF-AE30-1CEB1B966C4A}" type="sibTrans" cxnId="{2828DB0B-CCAB-4E98-B664-66CA22D8E113}">
      <dgm:prSet/>
      <dgm:spPr/>
      <dgm:t>
        <a:bodyPr/>
        <a:lstStyle/>
        <a:p>
          <a:endParaRPr lang="it-IT"/>
        </a:p>
      </dgm:t>
    </dgm:pt>
    <dgm:pt modelId="{AB3C9843-BF1D-437B-BC1B-A0ED1B435E0F}">
      <dgm:prSet phldrT="[Testo]"/>
      <dgm:spPr/>
      <dgm:t>
        <a:bodyPr/>
        <a:lstStyle/>
        <a:p>
          <a:r>
            <a:rPr lang="it-IT" dirty="0"/>
            <a:t>OUTPUT</a:t>
          </a:r>
        </a:p>
      </dgm:t>
    </dgm:pt>
    <dgm:pt modelId="{80420208-5965-4565-BB33-AFBDFB0FC1D6}" type="parTrans" cxnId="{591F3273-559A-46E9-9A92-AB219CB2F441}">
      <dgm:prSet/>
      <dgm:spPr/>
      <dgm:t>
        <a:bodyPr/>
        <a:lstStyle/>
        <a:p>
          <a:endParaRPr lang="it-IT"/>
        </a:p>
      </dgm:t>
    </dgm:pt>
    <dgm:pt modelId="{CE4860DF-351C-493C-A830-DF6D818D3838}" type="sibTrans" cxnId="{591F3273-559A-46E9-9A92-AB219CB2F441}">
      <dgm:prSet/>
      <dgm:spPr/>
      <dgm:t>
        <a:bodyPr/>
        <a:lstStyle/>
        <a:p>
          <a:endParaRPr lang="it-IT"/>
        </a:p>
      </dgm:t>
    </dgm:pt>
    <dgm:pt modelId="{C75CC4B1-6153-4A0F-968E-D2627AC8AF5F}" type="pres">
      <dgm:prSet presAssocID="{7623DDDE-B9C1-4ABD-9085-7FA30277E19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1E79EC4-ED7D-419A-AF84-B39E491FA338}" type="pres">
      <dgm:prSet presAssocID="{7623DDDE-B9C1-4ABD-9085-7FA30277E197}" presName="ellipse" presStyleLbl="trBgShp" presStyleIdx="0" presStyleCnt="1"/>
      <dgm:spPr/>
    </dgm:pt>
    <dgm:pt modelId="{57CB3A3B-0C2D-443C-AC58-3DADA6D1295C}" type="pres">
      <dgm:prSet presAssocID="{7623DDDE-B9C1-4ABD-9085-7FA30277E197}" presName="arrow1" presStyleLbl="fgShp" presStyleIdx="0" presStyleCnt="1"/>
      <dgm:spPr/>
    </dgm:pt>
    <dgm:pt modelId="{A70413F9-4DFD-4D1F-BAF1-2F2400336AE9}" type="pres">
      <dgm:prSet presAssocID="{7623DDDE-B9C1-4ABD-9085-7FA30277E19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368FF6-734B-4869-9AC8-12B1F437FA1F}" type="pres">
      <dgm:prSet presAssocID="{72C76551-1EA4-4DFF-B293-15F56ED70E5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3FE326-7111-463B-AB88-646EA789EB31}" type="pres">
      <dgm:prSet presAssocID="{ECE4042A-9CBA-4B44-B24F-FC334FA1608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C086CF-FC81-4F8B-A488-5890AA888E10}" type="pres">
      <dgm:prSet presAssocID="{AB3C9843-BF1D-437B-BC1B-A0ED1B435E0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F1CC02-1885-4D79-845B-CB45779319EF}" type="pres">
      <dgm:prSet presAssocID="{7623DDDE-B9C1-4ABD-9085-7FA30277E197}" presName="funnel" presStyleLbl="trAlignAcc1" presStyleIdx="0" presStyleCnt="1" custLinFactNeighborX="-1373" custLinFactNeighborY="-82"/>
      <dgm:spPr/>
      <dgm:t>
        <a:bodyPr/>
        <a:lstStyle/>
        <a:p>
          <a:endParaRPr lang="it-IT"/>
        </a:p>
      </dgm:t>
    </dgm:pt>
  </dgm:ptLst>
  <dgm:cxnLst>
    <dgm:cxn modelId="{33E9DD07-A3D2-42C7-8A18-67DC9B7F65EF}" srcId="{7623DDDE-B9C1-4ABD-9085-7FA30277E197}" destId="{72C76551-1EA4-4DFF-B293-15F56ED70E51}" srcOrd="1" destOrd="0" parTransId="{6156FECA-12D5-404B-950B-22B74059C48C}" sibTransId="{C4E0BF35-9201-4BCB-939D-FF9CA21A2A32}"/>
    <dgm:cxn modelId="{2CAFFAA2-8761-4A23-8109-A9203D04CD0B}" type="presOf" srcId="{AB3C9843-BF1D-437B-BC1B-A0ED1B435E0F}" destId="{A70413F9-4DFD-4D1F-BAF1-2F2400336AE9}" srcOrd="0" destOrd="0" presId="urn:microsoft.com/office/officeart/2005/8/layout/funnel1"/>
    <dgm:cxn modelId="{A8082BFB-367F-4EFB-AAE7-9F00A77B4D90}" type="presOf" srcId="{ECE4042A-9CBA-4B44-B24F-FC334FA16081}" destId="{B7368FF6-734B-4869-9AC8-12B1F437FA1F}" srcOrd="0" destOrd="0" presId="urn:microsoft.com/office/officeart/2005/8/layout/funnel1"/>
    <dgm:cxn modelId="{2828DB0B-CCAB-4E98-B664-66CA22D8E113}" srcId="{7623DDDE-B9C1-4ABD-9085-7FA30277E197}" destId="{ECE4042A-9CBA-4B44-B24F-FC334FA16081}" srcOrd="2" destOrd="0" parTransId="{75511F6C-DBA7-4BAE-AA34-9E83E827F366}" sibTransId="{38004FFF-0296-48CF-AE30-1CEB1B966C4A}"/>
    <dgm:cxn modelId="{16398CCD-0F95-4FE8-9F14-FFB1371CDCC2}" type="presOf" srcId="{5D9A96FB-BC97-49F0-8B99-F5EA4DFDC835}" destId="{59C086CF-FC81-4F8B-A488-5890AA888E10}" srcOrd="0" destOrd="0" presId="urn:microsoft.com/office/officeart/2005/8/layout/funnel1"/>
    <dgm:cxn modelId="{64C3E4F3-662E-41EA-BAA9-AC3FAC6B67E6}" srcId="{7623DDDE-B9C1-4ABD-9085-7FA30277E197}" destId="{5D9A96FB-BC97-49F0-8B99-F5EA4DFDC835}" srcOrd="0" destOrd="0" parTransId="{A210D56B-0311-4C32-8A6B-C63E3D04AA1E}" sibTransId="{75BBA16C-4C52-4C3D-9724-C042D5D290C8}"/>
    <dgm:cxn modelId="{EE1F4A93-6C14-4868-A5CE-92AF432C8D20}" type="presOf" srcId="{72C76551-1EA4-4DFF-B293-15F56ED70E51}" destId="{4F3FE326-7111-463B-AB88-646EA789EB31}" srcOrd="0" destOrd="0" presId="urn:microsoft.com/office/officeart/2005/8/layout/funnel1"/>
    <dgm:cxn modelId="{591F3273-559A-46E9-9A92-AB219CB2F441}" srcId="{7623DDDE-B9C1-4ABD-9085-7FA30277E197}" destId="{AB3C9843-BF1D-437B-BC1B-A0ED1B435E0F}" srcOrd="3" destOrd="0" parTransId="{80420208-5965-4565-BB33-AFBDFB0FC1D6}" sibTransId="{CE4860DF-351C-493C-A830-DF6D818D3838}"/>
    <dgm:cxn modelId="{16263578-CD28-4472-874E-85C81F8F96BE}" type="presOf" srcId="{7623DDDE-B9C1-4ABD-9085-7FA30277E197}" destId="{C75CC4B1-6153-4A0F-968E-D2627AC8AF5F}" srcOrd="0" destOrd="0" presId="urn:microsoft.com/office/officeart/2005/8/layout/funnel1"/>
    <dgm:cxn modelId="{BF4C4383-076B-4BCA-A696-EB661417ABC9}" type="presParOf" srcId="{C75CC4B1-6153-4A0F-968E-D2627AC8AF5F}" destId="{41E79EC4-ED7D-419A-AF84-B39E491FA338}" srcOrd="0" destOrd="0" presId="urn:microsoft.com/office/officeart/2005/8/layout/funnel1"/>
    <dgm:cxn modelId="{2843BE8B-5F4A-4F22-B1A2-6CFB13B02409}" type="presParOf" srcId="{C75CC4B1-6153-4A0F-968E-D2627AC8AF5F}" destId="{57CB3A3B-0C2D-443C-AC58-3DADA6D1295C}" srcOrd="1" destOrd="0" presId="urn:microsoft.com/office/officeart/2005/8/layout/funnel1"/>
    <dgm:cxn modelId="{686818D2-0774-416F-A7C6-F3EC8ECFE46C}" type="presParOf" srcId="{C75CC4B1-6153-4A0F-968E-D2627AC8AF5F}" destId="{A70413F9-4DFD-4D1F-BAF1-2F2400336AE9}" srcOrd="2" destOrd="0" presId="urn:microsoft.com/office/officeart/2005/8/layout/funnel1"/>
    <dgm:cxn modelId="{2B0ADFDC-59C2-4924-AF41-E6FB07594769}" type="presParOf" srcId="{C75CC4B1-6153-4A0F-968E-D2627AC8AF5F}" destId="{B7368FF6-734B-4869-9AC8-12B1F437FA1F}" srcOrd="3" destOrd="0" presId="urn:microsoft.com/office/officeart/2005/8/layout/funnel1"/>
    <dgm:cxn modelId="{7E4F29BA-5CDA-410A-A2A6-0F45D56C5B50}" type="presParOf" srcId="{C75CC4B1-6153-4A0F-968E-D2627AC8AF5F}" destId="{4F3FE326-7111-463B-AB88-646EA789EB31}" srcOrd="4" destOrd="0" presId="urn:microsoft.com/office/officeart/2005/8/layout/funnel1"/>
    <dgm:cxn modelId="{2D7288DA-9B90-4EF3-B19E-493CAFB3D000}" type="presParOf" srcId="{C75CC4B1-6153-4A0F-968E-D2627AC8AF5F}" destId="{59C086CF-FC81-4F8B-A488-5890AA888E10}" srcOrd="5" destOrd="0" presId="urn:microsoft.com/office/officeart/2005/8/layout/funnel1"/>
    <dgm:cxn modelId="{D4CB5E0A-597F-4878-B8C6-4D825426B1E4}" type="presParOf" srcId="{C75CC4B1-6153-4A0F-968E-D2627AC8AF5F}" destId="{3CF1CC02-1885-4D79-845B-CB45779319E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8A2C5-E078-4EAE-B67C-F75635EB2AC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6BBAE-8268-4B75-9EA7-395FE588218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tvjbmoDx-I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juventus.com/it/news/articoli/la-juventus-entra-nel-mondo-esports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215" y="2403997"/>
            <a:ext cx="9107570" cy="2046882"/>
          </a:xfrm>
        </p:spPr>
        <p:txBody>
          <a:bodyPr anchor="ctr">
            <a:normAutofit/>
          </a:bodyPr>
          <a:lstStyle/>
          <a:p>
            <a:r>
              <a:rPr lang="it-IT" sz="3600" b="1" dirty="0">
                <a:solidFill>
                  <a:srgbClr val="D92E2D"/>
                </a:solidFill>
                <a:cs typeface="Calibri Light"/>
              </a:rPr>
              <a:t>Creare e preservare </a:t>
            </a:r>
            <a:r>
              <a:rPr lang="it-IT" sz="3600" b="1" dirty="0" smtClean="0">
                <a:solidFill>
                  <a:srgbClr val="D92E2D"/>
                </a:solidFill>
                <a:cs typeface="Calibri Light"/>
              </a:rPr>
              <a:t>valore </a:t>
            </a:r>
            <a:r>
              <a:rPr lang="it-IT" sz="3600" b="1" dirty="0">
                <a:solidFill>
                  <a:srgbClr val="D92E2D"/>
                </a:solidFill>
                <a:cs typeface="Calibri Light"/>
              </a:rPr>
              <a:t>per i propri clienti: introduzione al Marketing per aspiranti imprenditori sportivi</a:t>
            </a:r>
            <a:endParaRPr lang="es-ES" sz="3600" b="1" dirty="0">
              <a:solidFill>
                <a:srgbClr val="D92E2D"/>
              </a:solidFill>
              <a:cs typeface="Calibri Light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59" y="357115"/>
            <a:ext cx="6959400" cy="204688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968" y="6121117"/>
            <a:ext cx="9092331" cy="5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5342612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Variabili dell’equazione del valore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Trasformazione degli input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Il processo di generazione del valore rientra in un quadro comune a tutti i tipi di business.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Si tratta del cosiddetto modello IPO: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→ </a:t>
            </a: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it-IT" dirty="0" smtClean="0">
                <a:ea typeface="+mn-lt"/>
                <a:cs typeface="+mn-lt"/>
              </a:rPr>
              <a:t>nput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	 → </a:t>
            </a: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P</a:t>
            </a:r>
            <a:r>
              <a:rPr lang="it-IT" dirty="0" smtClean="0">
                <a:ea typeface="+mn-lt"/>
                <a:cs typeface="+mn-lt"/>
              </a:rPr>
              <a:t>rocesso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		 → </a:t>
            </a: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O</a:t>
            </a:r>
            <a:r>
              <a:rPr lang="it-IT" dirty="0" smtClean="0">
                <a:ea typeface="+mn-lt"/>
                <a:cs typeface="+mn-lt"/>
              </a:rPr>
              <a:t>utput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 </a:t>
            </a:r>
            <a:endParaRPr lang="en-GB" sz="2000" b="1" dirty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411084328"/>
              </p:ext>
            </p:extLst>
          </p:nvPr>
        </p:nvGraphicFramePr>
        <p:xfrm>
          <a:off x="6354619" y="1481310"/>
          <a:ext cx="5431984" cy="509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7936521" y="1406506"/>
            <a:ext cx="22681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Ambiente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861464" y="4793673"/>
            <a:ext cx="10750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Processo</a:t>
            </a:r>
            <a:endParaRPr lang="it-IT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7825898" y="4983018"/>
            <a:ext cx="5662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8411378" y="4793673"/>
            <a:ext cx="1283855" cy="3786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14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69"/>
            <a:ext cx="9738730" cy="45517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Variabili dell’equazione del valore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Trasformazione degli input</a:t>
            </a:r>
          </a:p>
          <a:p>
            <a:pPr algn="just">
              <a:defRPr/>
            </a:pPr>
            <a:endParaRPr lang="en-GB" sz="32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684957"/>
              </p:ext>
            </p:extLst>
          </p:nvPr>
        </p:nvGraphicFramePr>
        <p:xfrm>
          <a:off x="1459132" y="2679743"/>
          <a:ext cx="10284306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6422"/>
                <a:gridCol w="2712556"/>
                <a:gridCol w="2342207"/>
                <a:gridCol w="272312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</a:t>
                      </a:r>
                      <a:endParaRPr lang="it-IT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PROCESSO</a:t>
                      </a:r>
                      <a:endParaRPr lang="it-IT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OUTPUT</a:t>
                      </a:r>
                      <a:endParaRPr lang="it-IT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B0F0"/>
                          </a:solidFill>
                        </a:rPr>
                        <a:t>OUTCOME</a:t>
                      </a:r>
                      <a:endParaRPr lang="it-IT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21293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Materia prima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Informazioni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Conoscenza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Servizi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Output di precedenti cicli IPO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Prodotti semi finiti</a:t>
                      </a: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noProof="0" dirty="0" smtClean="0"/>
                        <a:t>Finanze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noProof="0" dirty="0" smtClean="0"/>
                        <a:t>Logistica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noProof="0" dirty="0" smtClean="0"/>
                        <a:t>Amministrazione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noProof="0" dirty="0" smtClean="0"/>
                        <a:t>Risorse</a:t>
                      </a:r>
                      <a:r>
                        <a:rPr lang="it-IT" sz="1600" baseline="0" noProof="0" dirty="0" smtClean="0"/>
                        <a:t> Umane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noProof="0" dirty="0" smtClean="0"/>
                        <a:t>Gestione del personale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noProof="0" dirty="0" smtClean="0"/>
                        <a:t>Comunicazione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noProof="0" dirty="0" smtClean="0"/>
                        <a:t>Public Relations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600" baseline="0" noProof="0" dirty="0" smtClean="0"/>
                        <a:t>      </a:t>
                      </a:r>
                      <a:r>
                        <a:rPr lang="it-IT" sz="1600" b="1" baseline="0" noProof="0" dirty="0" smtClean="0">
                          <a:solidFill>
                            <a:srgbClr val="00B0F0"/>
                          </a:solidFill>
                        </a:rPr>
                        <a:t>Marketing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600" baseline="0" noProof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600" noProof="0" dirty="0" smtClean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Prodotto finale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Servizio finale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Risultato tangibile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↑ Know how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↑ Skills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↑ Competitività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↑ Redditività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↑ Sostenibilità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↑ Notorietà del brand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↑ Soddisfazione dei clienti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↑ Efficacia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↑ Efficienza</a:t>
                      </a:r>
                    </a:p>
                    <a:p>
                      <a:endParaRPr lang="it-IT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Stella a 5 punte 15"/>
          <p:cNvSpPr/>
          <p:nvPr/>
        </p:nvSpPr>
        <p:spPr>
          <a:xfrm>
            <a:off x="4024338" y="4843617"/>
            <a:ext cx="230909" cy="21243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Variabili dell’equazione del valore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Trasformazione degli input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Negli studi aziendali, il </a:t>
            </a:r>
            <a:r>
              <a:rPr lang="it-IT" b="1" dirty="0" smtClean="0">
                <a:ea typeface="+mn-lt"/>
                <a:cs typeface="+mn-lt"/>
              </a:rPr>
              <a:t>Marketing</a:t>
            </a:r>
            <a:r>
              <a:rPr lang="it-IT" dirty="0" smtClean="0">
                <a:ea typeface="+mn-lt"/>
                <a:cs typeface="+mn-lt"/>
              </a:rPr>
              <a:t> viene solitamente incluso tra quelle attività dette Primarie*.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	poiché contribuisce innanzitutto a raggiungere il cliente finale e a generare ricavi.</a:t>
            </a:r>
          </a:p>
          <a:p>
            <a:pPr marL="514350" indent="-514350" algn="just">
              <a:buAutoNum type="arabicPeriod"/>
              <a:defRPr/>
            </a:pPr>
            <a:endParaRPr lang="it-IT" sz="32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15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Interpretazione basata sulla Catena del Valore di Porter: Vantaggio Competitivo, 1985, p.87</a:t>
            </a:r>
          </a:p>
          <a:p>
            <a:pPr algn="just">
              <a:defRPr/>
            </a:pPr>
            <a:endParaRPr lang="en-GB" sz="18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450109" y="3648356"/>
            <a:ext cx="831273" cy="14778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0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3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69614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Variabili dell’equazione del valore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Persone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Con Persone, ci riferiamo 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Forza lavoro interna* –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conoscenze, capacità, abilità e competenze</a:t>
            </a:r>
            <a:endParaRPr lang="it-IT" b="1" dirty="0" smtClean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Calibri" panose="020F0502020204030204"/>
              </a:rPr>
              <a:t>!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Coloro che fanno accadere le cose 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+mn-lt"/>
              </a:rPr>
              <a:t>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Stakeholders esterni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– gruppi d’interesse e più in generale chiunque abbia un interesse nelle attività del business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*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Contrariamente al marketing, le risorse umane e la gestione del personale rientrano nelle attività di supporto, strumentali per una corretta implementazione delle attività primarie</a:t>
            </a:r>
            <a:r>
              <a:rPr lang="en-GB" sz="1800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.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3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…quindi di cosa si occupa il Marketing?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Sulla base dell’opinione pubblica, ci sono molti fraintendimenti intorno a ciò di cui si occupa il marketing.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latin typeface="Calibri" panose="020F0502020204030204" pitchFamily="34" charset="0"/>
                <a:ea typeface="+mn-lt"/>
                <a:cs typeface="+mn-lt"/>
              </a:rPr>
              <a:t>Riguarda le vendite? La Comunicazione e promozione? Il public engagement? La relazione con i clienti?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latin typeface="Calibri" panose="020F0502020204030204" pitchFamily="34" charset="0"/>
                <a:ea typeface="+mn-lt"/>
                <a:cs typeface="+mn-lt"/>
              </a:rPr>
              <a:t>In realtà, il Marketing include tutti questi aspetti, ma non solo. </a:t>
            </a: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8" y="1290770"/>
            <a:ext cx="9739121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Un paio di definizioni: American Marketing Association (AMA)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solidFill>
                  <a:srgbClr val="0070C0"/>
                </a:solidFill>
              </a:rPr>
              <a:t>[Il Marketing è] </a:t>
            </a:r>
            <a:r>
              <a:rPr lang="it-IT" i="1" dirty="0" smtClean="0">
                <a:solidFill>
                  <a:srgbClr val="0070C0"/>
                </a:solidFill>
              </a:rPr>
              <a:t>l'attività, l'insieme di istituzioni e processi per creare, comunicare, fornire e scambiare offerte che hanno valore per i consumatori, clienti, partner e società.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i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/>
              <a:t>La definizione di marketing fornita da AMA è particolarmente incentrata sul mercato e comprende un'ampia gamma di attività e compiti volti a soddisfare non solo i clienti, ma anche la società civile e il pubblico più in generale.</a:t>
            </a:r>
            <a:endParaRPr lang="it-IT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408" y="1214985"/>
            <a:ext cx="1782617" cy="7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4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668" y="1290770"/>
            <a:ext cx="3304537" cy="4748430"/>
          </a:xfrm>
          <a:prstGeom prst="rect">
            <a:avLst/>
          </a:prstGeom>
        </p:spPr>
      </p:pic>
      <p:sp>
        <p:nvSpPr>
          <p:cNvPr id="14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6700357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Un paio di definizioni: Philip Kotler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/>
              <a:t>Considerato da molti come uno dei massimi esperti di Marketing a livello mondiale, secondo Philip Kotler: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solidFill>
                  <a:srgbClr val="0070C0"/>
                </a:solidFill>
              </a:rPr>
              <a:t>[Il Marketing è] </a:t>
            </a:r>
            <a:r>
              <a:rPr lang="it-IT" i="1" dirty="0" smtClean="0">
                <a:solidFill>
                  <a:srgbClr val="0070C0"/>
                </a:solidFill>
              </a:rPr>
              <a:t>il </a:t>
            </a:r>
            <a:r>
              <a:rPr lang="it-IT" i="1" dirty="0">
                <a:solidFill>
                  <a:srgbClr val="0070C0"/>
                </a:solidFill>
              </a:rPr>
              <a:t>processo attraverso il quale le aziende </a:t>
            </a:r>
            <a:r>
              <a:rPr lang="it-IT" b="1" i="1" dirty="0">
                <a:solidFill>
                  <a:srgbClr val="0070C0"/>
                </a:solidFill>
              </a:rPr>
              <a:t>coinvolgono i clienti</a:t>
            </a:r>
            <a:r>
              <a:rPr lang="it-IT" i="1" dirty="0">
                <a:solidFill>
                  <a:srgbClr val="0070C0"/>
                </a:solidFill>
              </a:rPr>
              <a:t>, </a:t>
            </a:r>
            <a:r>
              <a:rPr lang="it-IT" b="1" i="1" dirty="0">
                <a:solidFill>
                  <a:srgbClr val="0070C0"/>
                </a:solidFill>
              </a:rPr>
              <a:t>costruiscono solide relazioni</a:t>
            </a:r>
            <a:r>
              <a:rPr lang="it-IT" i="1" dirty="0">
                <a:solidFill>
                  <a:srgbClr val="0070C0"/>
                </a:solidFill>
              </a:rPr>
              <a:t> con questi ultimi e </a:t>
            </a:r>
            <a:r>
              <a:rPr lang="it-IT" b="1" i="1" dirty="0">
                <a:solidFill>
                  <a:srgbClr val="0070C0"/>
                </a:solidFill>
              </a:rPr>
              <a:t>creano valore per il cliente</a:t>
            </a:r>
            <a:r>
              <a:rPr lang="it-IT" i="1" dirty="0">
                <a:solidFill>
                  <a:srgbClr val="0070C0"/>
                </a:solidFill>
              </a:rPr>
              <a:t> così da ottenere altro valore in cambio</a:t>
            </a:r>
            <a:r>
              <a:rPr lang="it-IT" i="1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i="1" dirty="0" smtClean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000" dirty="0" smtClean="0"/>
              <a:t>Rispetto ad AMA, la definizione di Kotler è molto più incentrata sul cliente.</a:t>
            </a:r>
            <a:endParaRPr lang="it-I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3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Necessità e desideri…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/>
              <a:t>Nell'industria dello sport, come in qualsiasi altro mercato, le pratiche di marketing hanno basato i loro approcci su tre pilastri: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 smtClean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13572"/>
              </p:ext>
            </p:extLst>
          </p:nvPr>
        </p:nvGraphicFramePr>
        <p:xfrm>
          <a:off x="1459131" y="3070634"/>
          <a:ext cx="9686924" cy="2986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3943"/>
                <a:gridCol w="3367742"/>
                <a:gridCol w="3335239"/>
              </a:tblGrid>
              <a:tr h="384091">
                <a:tc>
                  <a:txBody>
                    <a:bodyPr/>
                    <a:lstStyle/>
                    <a:p>
                      <a:pPr algn="ctr"/>
                      <a:r>
                        <a:rPr lang="it-IT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MERCATO (I)</a:t>
                      </a:r>
                      <a:endParaRPr lang="it-IT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BISOGNI</a:t>
                      </a:r>
                      <a:endParaRPr lang="it-IT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DOMANDA</a:t>
                      </a:r>
                      <a:endParaRPr lang="it-IT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25899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contesto competitivo in cui opera la tua azienda...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Quali sono le alternative attuali (e consolidate) alla tua offerta?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A quali tecnologie/mezzi di comunicazione si affida la</a:t>
                      </a:r>
                      <a:r>
                        <a:rPr lang="it-IT" sz="1600" baseline="0" dirty="0" smtClean="0"/>
                        <a:t> c</a:t>
                      </a:r>
                      <a:r>
                        <a:rPr lang="it-IT" sz="1600" dirty="0" smtClean="0"/>
                        <a:t>oncorrenza?</a:t>
                      </a: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Ritardi e squilibri complessivi nella soddisfazione dei clienti che puoi sfruttare a tuo favore: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it-I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facendo qualcosa di migliore / qualcosa di nuovo rispetto a quanto già fatto dalla concorrenza</a:t>
                      </a:r>
                    </a:p>
                    <a:p>
                      <a:endParaRPr lang="it-IT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Disponibilità dei clienti a pagare un determinato importo per l'acquisto di un determinato bene/servizio. Questo dipende molto da:</a:t>
                      </a:r>
                    </a:p>
                    <a:p>
                      <a:endParaRPr lang="it-IT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Qualità</a:t>
                      </a:r>
                      <a:r>
                        <a:rPr lang="it-IT" sz="1600" baseline="0" dirty="0" smtClean="0"/>
                        <a:t> percepita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dirty="0" smtClean="0"/>
                        <a:t>Offerta della concorrenza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dirty="0" smtClean="0"/>
                        <a:t>Servizi (es. assistenza post vendita)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6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Stella a 5 punte 15"/>
          <p:cNvSpPr/>
          <p:nvPr/>
        </p:nvSpPr>
        <p:spPr>
          <a:xfrm>
            <a:off x="4498027" y="4454816"/>
            <a:ext cx="228600" cy="23706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2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3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Tipologie di Marketing in contesti oper</a:t>
            </a:r>
            <a:r>
              <a:rPr lang="it-IT" b="1" dirty="0">
                <a:ea typeface="+mn-lt"/>
                <a:cs typeface="+mn-lt"/>
              </a:rPr>
              <a:t>a</a:t>
            </a:r>
            <a:r>
              <a:rPr lang="it-IT" b="1" dirty="0" smtClean="0">
                <a:ea typeface="+mn-lt"/>
                <a:cs typeface="+mn-lt"/>
              </a:rPr>
              <a:t>tivi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Business	Clienti (B2C)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Business	Business (B2B)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Cliente	 Business (C2B)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Cliente	 Cliente (C2C)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701800" y="2073001"/>
            <a:ext cx="3716867" cy="14745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ccia a destra 16"/>
          <p:cNvSpPr/>
          <p:nvPr/>
        </p:nvSpPr>
        <p:spPr>
          <a:xfrm>
            <a:off x="2937933" y="2175933"/>
            <a:ext cx="279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ccia a destra 17"/>
          <p:cNvSpPr/>
          <p:nvPr/>
        </p:nvSpPr>
        <p:spPr>
          <a:xfrm>
            <a:off x="2937933" y="3262270"/>
            <a:ext cx="279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ccia a destra 18"/>
          <p:cNvSpPr/>
          <p:nvPr/>
        </p:nvSpPr>
        <p:spPr>
          <a:xfrm>
            <a:off x="2937933" y="4329069"/>
            <a:ext cx="279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tangolo arrotondato 20"/>
          <p:cNvSpPr/>
          <p:nvPr/>
        </p:nvSpPr>
        <p:spPr>
          <a:xfrm>
            <a:off x="1701800" y="4243029"/>
            <a:ext cx="3737436" cy="4550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ccia a destra 21"/>
          <p:cNvSpPr/>
          <p:nvPr/>
        </p:nvSpPr>
        <p:spPr>
          <a:xfrm>
            <a:off x="2937933" y="5457575"/>
            <a:ext cx="279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ttangolo arrotondato 22"/>
          <p:cNvSpPr/>
          <p:nvPr/>
        </p:nvSpPr>
        <p:spPr>
          <a:xfrm>
            <a:off x="1681231" y="5323859"/>
            <a:ext cx="3737436" cy="455036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asellaDiTesto 23"/>
          <p:cNvSpPr txBox="1"/>
          <p:nvPr/>
        </p:nvSpPr>
        <p:spPr>
          <a:xfrm>
            <a:off x="5630333" y="2158852"/>
            <a:ext cx="604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Nei settori legati allo sport, è molto probabile che orienterai le tue attività di marketing verso i consumatori finali (B2C) o </a:t>
            </a:r>
            <a:r>
              <a:rPr lang="it-IT" sz="2000" dirty="0" smtClean="0"/>
              <a:t>verso i </a:t>
            </a:r>
            <a:r>
              <a:rPr lang="it-IT" sz="2000" dirty="0"/>
              <a:t>rivenditori/altri attori della filiera.</a:t>
            </a:r>
            <a:endParaRPr lang="en-GB" sz="20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630333" y="3960634"/>
            <a:ext cx="604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Nei settori legati allo sport, è molto probabile che ti </a:t>
            </a:r>
            <a:r>
              <a:rPr lang="it-IT" sz="2000" dirty="0" smtClean="0"/>
              <a:t>affiderai a </a:t>
            </a:r>
            <a:r>
              <a:rPr lang="it-IT" sz="2000" dirty="0"/>
              <a:t>questo tipo di formula </a:t>
            </a:r>
            <a:r>
              <a:rPr lang="it-IT" sz="2000" dirty="0" smtClean="0"/>
              <a:t>nello sperimentare </a:t>
            </a:r>
            <a:r>
              <a:rPr lang="it-IT" sz="2000" dirty="0"/>
              <a:t>le </a:t>
            </a:r>
            <a:r>
              <a:rPr lang="it-IT" sz="2000" dirty="0" smtClean="0"/>
              <a:t>campagne pubblicitarie degli influencer sui social media.</a:t>
            </a:r>
            <a:endParaRPr lang="en-GB" sz="2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630333" y="5120433"/>
            <a:ext cx="604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Quadro di marketing che si applica alle attività </a:t>
            </a:r>
            <a:r>
              <a:rPr lang="it-IT" sz="2000" dirty="0" smtClean="0"/>
              <a:t>proprie della </a:t>
            </a:r>
            <a:r>
              <a:rPr lang="it-IT" sz="2000" i="1" dirty="0" smtClean="0"/>
              <a:t>sharing economy </a:t>
            </a:r>
            <a:r>
              <a:rPr lang="it-IT" sz="2000" dirty="0"/>
              <a:t>– molto insolito per le industrie legate allo sport.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636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13" name="Picture 2" descr="Austin Seven Vintage Advertisement: New Zealand Fine Pri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33" y="1575948"/>
            <a:ext cx="3342217" cy="45800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599" y="2112747"/>
            <a:ext cx="1100137" cy="864813"/>
          </a:xfrm>
          <a:prstGeom prst="rect">
            <a:avLst/>
          </a:prstGeom>
        </p:spPr>
      </p:pic>
      <p:sp>
        <p:nvSpPr>
          <p:cNvPr id="17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6784254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Tipologie di Marketing a seconda del focus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</a:rPr>
              <a:t>Focus sul PRODOTTO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800" b="1" dirty="0" smtClean="0">
                <a:solidFill>
                  <a:srgbClr val="0070C0"/>
                </a:solidFill>
              </a:rPr>
              <a:t>Origini: primo ‘900		Introdotto da: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sz="18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Citando Henry Ford: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 hai una cosa davvero buona, si pubblicizzerà da sola.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Nelle strategie focalizzate sul prodotto, gli sforzi di Marketing sono volti a valorizzare la competitività tecnologica/tecnica/progettuale del bene o servizio dato.</a:t>
            </a: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132" y="1196400"/>
            <a:ext cx="6026935" cy="4595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s-ES" dirty="0">
              <a:solidFill>
                <a:srgbClr val="E47A24"/>
              </a:solidFill>
              <a:latin typeface="+mj-lt"/>
            </a:endParaRPr>
          </a:p>
          <a:p>
            <a:pPr algn="just"/>
            <a:r>
              <a:rPr lang="it-IT" sz="2000" b="1" dirty="0" smtClean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Alla fine di questo modulo, sarai in grado di:</a:t>
            </a:r>
            <a:endParaRPr lang="it-IT" sz="2000" b="1" dirty="0">
              <a:solidFill>
                <a:srgbClr val="FFC300"/>
              </a:solidFill>
              <a:effectLst/>
              <a:latin typeface="+mj-l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9920" y="553541"/>
            <a:ext cx="4260739" cy="642859"/>
          </a:xfrm>
        </p:spPr>
        <p:txBody>
          <a:bodyPr>
            <a:normAutofit fontScale="90000"/>
          </a:bodyPr>
          <a:lstStyle/>
          <a:p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 Obiettivi e traguardi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2317483"/>
            <a:ext cx="317240" cy="4824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EB7E19A7-1F68-40D8-B67E-BD6163E7B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3300003"/>
            <a:ext cx="317240" cy="48249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D1E64DD-D47E-458E-A38C-F604DB11D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4282523"/>
            <a:ext cx="317240" cy="4824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5" name="TextBox 8">
            <a:extLst>
              <a:ext uri="{FF2B5EF4-FFF2-40B4-BE49-F238E27FC236}">
                <a16:creationId xmlns:a16="http://schemas.microsoft.com/office/drawing/2014/main" xmlns="" id="{006589D8-892A-4191-BF65-8E3960D7DC65}"/>
              </a:ext>
            </a:extLst>
          </p:cNvPr>
          <p:cNvSpPr txBox="1"/>
          <p:nvPr/>
        </p:nvSpPr>
        <p:spPr>
          <a:xfrm>
            <a:off x="1900225" y="2294204"/>
            <a:ext cx="5978393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it-IT" altLang="ko-KR" b="1" dirty="0">
                <a:latin typeface="+mj-lt"/>
                <a:ea typeface="맑은 고딕"/>
                <a:cs typeface="Arial" pitchFamily="34" charset="0"/>
              </a:rPr>
              <a:t>Comprendere meglio come le aziende generano valori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xmlns="" id="{B5C1FC63-CF05-4D85-9742-411CF5AE3D86}"/>
              </a:ext>
            </a:extLst>
          </p:cNvPr>
          <p:cNvSpPr txBox="1"/>
          <p:nvPr/>
        </p:nvSpPr>
        <p:spPr>
          <a:xfrm>
            <a:off x="1900225" y="2632758"/>
            <a:ext cx="512492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altLang="ko-KR" sz="1200" dirty="0">
                <a:latin typeface="+mj-lt"/>
                <a:ea typeface="맑은 고딕"/>
                <a:cs typeface="Arial"/>
              </a:rPr>
              <a:t>…per i clienti, l'organizzazione e tutte le persone coinvolte</a:t>
            </a:r>
            <a:endParaRPr lang="en-US" altLang="ko-KR" sz="1200" dirty="0">
              <a:latin typeface="+mj-lt"/>
              <a:ea typeface="맑은 고딕"/>
              <a:cs typeface="Arial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xmlns="" id="{A554AB94-BBE5-4DF1-B75D-FE12DF2146A2}"/>
              </a:ext>
            </a:extLst>
          </p:cNvPr>
          <p:cNvSpPr txBox="1"/>
          <p:nvPr/>
        </p:nvSpPr>
        <p:spPr>
          <a:xfrm>
            <a:off x="1900223" y="3284286"/>
            <a:ext cx="7253401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it-IT" altLang="ko-KR" b="1" dirty="0">
                <a:latin typeface="+mj-lt"/>
                <a:cs typeface="Calibri Light"/>
              </a:rPr>
              <a:t>Inquadrare il ruolo del marketing </a:t>
            </a:r>
            <a:r>
              <a:rPr lang="it-IT" altLang="ko-KR" b="1" dirty="0" smtClean="0">
                <a:latin typeface="+mj-lt"/>
                <a:cs typeface="Calibri Light"/>
              </a:rPr>
              <a:t>in questo processo </a:t>
            </a:r>
            <a:r>
              <a:rPr lang="it-IT" altLang="ko-KR" b="1" dirty="0">
                <a:latin typeface="+mj-lt"/>
                <a:cs typeface="Calibri Light"/>
              </a:rPr>
              <a:t>di generazione </a:t>
            </a:r>
            <a:r>
              <a:rPr lang="it-IT" altLang="ko-KR" b="1" dirty="0" smtClean="0">
                <a:latin typeface="+mj-lt"/>
                <a:cs typeface="Calibri Light"/>
              </a:rPr>
              <a:t>del valore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xmlns="" id="{D2699A28-3E26-4FD4-8143-27494C6E64F0}"/>
              </a:ext>
            </a:extLst>
          </p:cNvPr>
          <p:cNvSpPr txBox="1"/>
          <p:nvPr/>
        </p:nvSpPr>
        <p:spPr>
          <a:xfrm>
            <a:off x="1900225" y="3612402"/>
            <a:ext cx="570969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altLang="ko-KR" sz="1200" dirty="0" smtClean="0">
                <a:latin typeface="+mj-lt"/>
                <a:ea typeface="맑은 고딕"/>
                <a:cs typeface="Arial"/>
              </a:rPr>
              <a:t>Apprenderai gli </a:t>
            </a:r>
            <a:r>
              <a:rPr lang="it-IT" altLang="ko-KR" sz="1200" dirty="0">
                <a:latin typeface="+mj-lt"/>
                <a:ea typeface="맑은 고딕"/>
                <a:cs typeface="Arial"/>
              </a:rPr>
              <a:t>elementi essenziali della disciplina </a:t>
            </a:r>
            <a:r>
              <a:rPr lang="it-IT" altLang="ko-KR" sz="1200" dirty="0" smtClean="0">
                <a:latin typeface="+mj-lt"/>
                <a:ea typeface="맑은 고딕"/>
                <a:cs typeface="Arial"/>
              </a:rPr>
              <a:t>del marketing e i suoi pilastri</a:t>
            </a:r>
            <a:endParaRPr lang="en-US" altLang="ko-KR" sz="1200" dirty="0">
              <a:latin typeface="+mj-lt"/>
              <a:ea typeface="맑은 고딕"/>
              <a:cs typeface="Arial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xmlns="" id="{AC73C74C-0A3C-43BB-B07A-42699E1AB031}"/>
              </a:ext>
            </a:extLst>
          </p:cNvPr>
          <p:cNvSpPr txBox="1"/>
          <p:nvPr/>
        </p:nvSpPr>
        <p:spPr>
          <a:xfrm>
            <a:off x="1900225" y="4253340"/>
            <a:ext cx="6290874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it-IT" altLang="ko-KR" b="1" dirty="0" smtClean="0">
                <a:latin typeface="+mj-lt"/>
                <a:ea typeface="맑은 고딕"/>
                <a:cs typeface="Arial" pitchFamily="34" charset="0"/>
              </a:rPr>
              <a:t>Delineare </a:t>
            </a:r>
            <a:r>
              <a:rPr lang="it-IT" altLang="ko-KR" b="1" dirty="0">
                <a:latin typeface="+mj-lt"/>
                <a:ea typeface="맑은 고딕"/>
                <a:cs typeface="Arial" pitchFamily="34" charset="0"/>
              </a:rPr>
              <a:t>gli elementi essenziali della tua strategia di marketing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xmlns="" id="{2DE19CFF-303F-491E-99BB-D2AB3183AEDD}"/>
              </a:ext>
            </a:extLst>
          </p:cNvPr>
          <p:cNvSpPr txBox="1"/>
          <p:nvPr/>
        </p:nvSpPr>
        <p:spPr>
          <a:xfrm>
            <a:off x="1900225" y="4612770"/>
            <a:ext cx="558584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altLang="ko-KR" sz="1200" dirty="0">
                <a:latin typeface="+mj-lt"/>
                <a:ea typeface="맑은 고딕"/>
                <a:cs typeface="Arial" pitchFamily="34" charset="0"/>
              </a:rPr>
              <a:t>Evidenzieremo le variabili che rappresentano il </a:t>
            </a:r>
            <a:r>
              <a:rPr lang="it-IT" altLang="ko-KR" sz="1200" dirty="0" smtClean="0">
                <a:latin typeface="+mj-lt"/>
                <a:ea typeface="맑은 고딕"/>
                <a:cs typeface="Arial" pitchFamily="34" charset="0"/>
              </a:rPr>
              <a:t>nucleo delle </a:t>
            </a:r>
            <a:r>
              <a:rPr lang="it-IT" altLang="ko-KR" sz="1200" dirty="0">
                <a:latin typeface="+mj-lt"/>
                <a:ea typeface="맑은 고딕"/>
                <a:cs typeface="Arial" pitchFamily="34" charset="0"/>
              </a:rPr>
              <a:t>strategie di Marketing per raggiungere i clienti e i segmenti di mercato di interesse</a:t>
            </a:r>
            <a:endParaRPr lang="en-US" altLang="ko-KR" sz="1200" dirty="0">
              <a:latin typeface="+mj-lt"/>
              <a:ea typeface="맑은 고딕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469" y="1344177"/>
            <a:ext cx="3732600" cy="482070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8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6462521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Tipologie di Marketing a seconda del focus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</a:rPr>
              <a:t>Focus sulle VENDITE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800" b="1" dirty="0" smtClean="0">
                <a:solidFill>
                  <a:srgbClr val="0070C0"/>
                </a:solidFill>
              </a:rPr>
              <a:t>Origini: primi anni 30	Introdotto da: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sz="18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All'inizio, anche Coca Cola promuoveva un approccio focalizzato sul prodotto. Questo è avvenuto fin quando l'unità di marketing si è resa conto che, nonostante gli sforzi, l'azienda subiva cali ciclici della domanda durante i mesi invernali... come hanno superato questo problema?</a:t>
            </a:r>
          </a:p>
          <a:p>
            <a:pPr algn="just">
              <a:defRPr/>
            </a:pP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Associando il marchio a immagini riconoscibili...</a:t>
            </a: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317" y="2253679"/>
            <a:ext cx="1744132" cy="65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3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6156341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prstClr val="black"/>
                </a:solidFill>
                <a:ea typeface="+mn-lt"/>
                <a:cs typeface="Calibri" panose="020F0502020204030204"/>
              </a:rPr>
              <a:t>Tipologie di Marketing a seconda del focus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</a:rPr>
              <a:t>Focus sul MARKETING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800" b="1" dirty="0" smtClean="0">
                <a:solidFill>
                  <a:srgbClr val="0070C0"/>
                </a:solidFill>
              </a:rPr>
              <a:t>Origini: anni 80		Introdotto da: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sz="18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Durante il Super Bowl del 1984, Apple lanciò la prima pubblicità per Macintosh. Il messaggio dello spot è un sottile ma geniale riferimento al best seller di Orwell.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 oggi, questo spot di 1 minuto è considerato una delle best practice di impatto nella storia dei media e della comunicazione – 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l'annuncio fa parlare il prodotto, senza nemmeno mostrarlo alla telecamera...</a:t>
            </a:r>
            <a:endParaRPr lang="it-IT" altLang="es-ES" sz="28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dirty="0" smtClean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8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800" y="2539605"/>
            <a:ext cx="4295803" cy="245799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968" y="2187046"/>
            <a:ext cx="1811865" cy="705118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9456174" y="5146175"/>
            <a:ext cx="979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Image </a:t>
            </a:r>
            <a:r>
              <a:rPr lang="it-IT" sz="1100" dirty="0">
                <a:hlinkClick r:id="rId6"/>
              </a:rPr>
              <a:t>source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250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4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80" y="1290770"/>
            <a:ext cx="9671388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>
                <a:solidFill>
                  <a:prstClr val="black"/>
                </a:solidFill>
                <a:ea typeface="+mn-lt"/>
                <a:cs typeface="Calibri" panose="020F0502020204030204"/>
              </a:rPr>
              <a:t>Tipologie di Marketing </a:t>
            </a:r>
            <a:r>
              <a:rPr lang="it-IT" b="1" dirty="0" smtClean="0">
                <a:solidFill>
                  <a:prstClr val="black"/>
                </a:solidFill>
                <a:ea typeface="+mn-lt"/>
                <a:cs typeface="Calibri" panose="020F0502020204030204"/>
              </a:rPr>
              <a:t>a seconda del focus</a:t>
            </a:r>
            <a:endParaRPr lang="it-IT" b="1" dirty="0">
              <a:solidFill>
                <a:prstClr val="black"/>
              </a:solidFill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</a:rPr>
              <a:t>Focus sulle RELAZIONI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800" b="1" dirty="0" smtClean="0">
                <a:solidFill>
                  <a:srgbClr val="0070C0"/>
                </a:solidFill>
              </a:rPr>
              <a:t>Origini: anni 2000 – attuale	 	Lanciato da:		         …e molti altri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sz="18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Utenti e clienti generano contenuti per altri utenti e clienti, in un ciclo continuo che si alimenta da solo. Questi circuiti di feedback e meccanismi di </a:t>
            </a:r>
            <a:r>
              <a:rPr lang="it-IT" altLang="es-E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coinvolgimento reciproco tra i partecipanti aiutano questi marchi a mantenere una base di clienti fedeli</a:t>
            </a:r>
            <a:r>
              <a:rPr lang="it-IT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che si divertono a trascorrere del tempo su queste piattaforme... a beneficio degli inserzionisti.</a:t>
            </a:r>
            <a:endParaRPr lang="it-IT" altLang="es-ES" sz="2600" dirty="0" smtClean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620" y="2282524"/>
            <a:ext cx="632354" cy="448544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848" y="2282524"/>
            <a:ext cx="464190" cy="478504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912" y="2290038"/>
            <a:ext cx="518701" cy="52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3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Cos’è meglio per il tuo business sportivo?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/>
              <a:t>…non c'è una risposta unilaterale, dipende dal valore alla base della tua offerta.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200" dirty="0" smtClean="0"/>
              <a:t>Stai sviluppando sneakers da corsa high-tech?				Prodotto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200" dirty="0" smtClean="0"/>
              <a:t>Stai sviluppando un webzine per motociclisti fuoristrada?		Relazioni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200" dirty="0" smtClean="0"/>
              <a:t>Stai sviluppando un nuovo costume da bagno idrofobo?			Prodotto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altLang="es-ES" sz="2200" dirty="0" smtClean="0"/>
              <a:t>Stai sviluppando un elastico da palestra ecologico?			Vendite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altLang="es-ES" sz="2200" dirty="0" smtClean="0"/>
              <a:t>Stai sviluppando un'</a:t>
            </a:r>
            <a:r>
              <a:rPr lang="en-GB" altLang="es-ES" sz="2200" dirty="0" smtClean="0"/>
              <a:t>app</a:t>
            </a:r>
            <a:r>
              <a:rPr lang="it-IT" altLang="es-ES" sz="2200" dirty="0" smtClean="0"/>
              <a:t> per monitorare le prestazioni atletiche?		Vendite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altLang="es-ES" sz="2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altLang="es-ES" sz="2200" i="1" dirty="0" smtClean="0"/>
              <a:t>Ecc.…</a:t>
            </a: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3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Il Marketing Mix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altLang="es-ES" dirty="0" smtClean="0"/>
              <a:t>Come creare un piano di marketing? Su quali elementi dovresti concentrarti?... Ti presentiamo il </a:t>
            </a:r>
            <a:r>
              <a:rPr lang="it-IT" altLang="es-ES" b="1" dirty="0" smtClean="0"/>
              <a:t>Modello delle 8P</a:t>
            </a:r>
            <a:r>
              <a:rPr lang="it-IT" altLang="es-ES" dirty="0" smtClean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altLang="es-ES" dirty="0" smtClean="0"/>
          </a:p>
          <a:p>
            <a:pPr marL="457200" indent="-457200" algn="just" fontAlgn="ctr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it-IT" dirty="0" smtClean="0">
                <a:latin typeface="Calibri" panose="020F0502020204030204" pitchFamily="34" charset="0"/>
              </a:rPr>
              <a:t>Prodotto</a:t>
            </a:r>
            <a:endParaRPr lang="it-IT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dirty="0" smtClean="0">
                <a:latin typeface="Calibri" panose="020F0502020204030204" pitchFamily="34" charset="0"/>
              </a:rPr>
              <a:t>Prezzo</a:t>
            </a:r>
            <a:endParaRPr lang="it-IT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dirty="0" smtClean="0">
                <a:latin typeface="Calibri" panose="020F0502020204030204" pitchFamily="34" charset="0"/>
              </a:rPr>
              <a:t>Posto</a:t>
            </a:r>
            <a:endParaRPr lang="it-IT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dirty="0" smtClean="0">
                <a:latin typeface="Calibri" panose="020F0502020204030204" pitchFamily="34" charset="0"/>
              </a:rPr>
              <a:t>Promozione</a:t>
            </a:r>
            <a:endParaRPr lang="it-IT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dirty="0" smtClean="0">
                <a:latin typeface="Calibri" panose="020F0502020204030204" pitchFamily="34" charset="0"/>
              </a:rPr>
              <a:t>Persone</a:t>
            </a:r>
            <a:endParaRPr lang="it-IT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dirty="0" smtClean="0">
                <a:latin typeface="Calibri" panose="020F0502020204030204" pitchFamily="34" charset="0"/>
              </a:rPr>
              <a:t>Processo</a:t>
            </a:r>
            <a:endParaRPr lang="it-IT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dirty="0" smtClean="0">
                <a:latin typeface="Calibri" panose="020F0502020204030204" pitchFamily="34" charset="0"/>
              </a:rPr>
              <a:t>Prova fisica</a:t>
            </a:r>
            <a:endParaRPr lang="it-IT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dirty="0" smtClean="0">
                <a:latin typeface="Calibri" panose="020F0502020204030204" pitchFamily="34" charset="0"/>
              </a:rPr>
              <a:t>Partnership</a:t>
            </a:r>
            <a:endParaRPr lang="it-IT" dirty="0" smtClean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792133" y="3375505"/>
            <a:ext cx="5672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Ciascuno </a:t>
            </a:r>
            <a:r>
              <a:rPr lang="it-IT" sz="2400" dirty="0" smtClean="0"/>
              <a:t>di questi rappresenta </a:t>
            </a:r>
            <a:r>
              <a:rPr lang="it-IT" sz="2400" dirty="0"/>
              <a:t>un asset su cui gli imprenditori fanno affidamento per dare contenuto e </a:t>
            </a:r>
            <a:r>
              <a:rPr lang="it-IT" sz="2400" dirty="0" smtClean="0"/>
              <a:t>forma </a:t>
            </a:r>
            <a:r>
              <a:rPr lang="it-IT" sz="2400" dirty="0"/>
              <a:t>ai </a:t>
            </a:r>
            <a:r>
              <a:rPr lang="it-IT" sz="2400" dirty="0" smtClean="0"/>
              <a:t>tanti modi in cui è possibile raggiungere </a:t>
            </a:r>
            <a:r>
              <a:rPr lang="it-IT" sz="2400" dirty="0"/>
              <a:t>il </a:t>
            </a:r>
            <a:r>
              <a:rPr lang="it-IT" sz="2400" dirty="0" smtClean="0"/>
              <a:t>mercato </a:t>
            </a:r>
            <a:r>
              <a:rPr lang="it-IT" sz="2400" dirty="0"/>
              <a:t>di interesse (es. motociclisti fuoristrada, corridori, nuotatori, ecc.).</a:t>
            </a:r>
            <a:endParaRPr lang="en-GB" sz="2400" dirty="0"/>
          </a:p>
        </p:txBody>
      </p:sp>
      <p:sp>
        <p:nvSpPr>
          <p:cNvPr id="16" name="Parentesi graffa chiusa 15"/>
          <p:cNvSpPr/>
          <p:nvPr/>
        </p:nvSpPr>
        <p:spPr>
          <a:xfrm>
            <a:off x="3903128" y="3158067"/>
            <a:ext cx="575734" cy="2743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3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3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Il Marketing Mix in dettaglio…ma conciso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marL="457200" indent="-457200" algn="just" fontAlgn="ctr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it-IT" sz="2000" dirty="0" smtClean="0">
                <a:latin typeface="Calibri" panose="020F0502020204030204" pitchFamily="34" charset="0"/>
              </a:rPr>
              <a:t>Prodotto			Cosa stai vendendo?</a:t>
            </a:r>
            <a:endParaRPr lang="it-IT" sz="2000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sz="2000" dirty="0" smtClean="0">
                <a:latin typeface="Calibri" panose="020F0502020204030204" pitchFamily="34" charset="0"/>
              </a:rPr>
              <a:t>Prezzo			A che prezzo?</a:t>
            </a:r>
            <a:endParaRPr lang="it-IT" sz="2000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sz="2000" dirty="0" smtClean="0">
                <a:latin typeface="Calibri" panose="020F0502020204030204" pitchFamily="34" charset="0"/>
              </a:rPr>
              <a:t>Posto			Dove – negozio fisico? Online? </a:t>
            </a:r>
            <a:endParaRPr lang="it-IT" sz="2000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sz="2000" dirty="0" smtClean="0">
                <a:latin typeface="Calibri" panose="020F0502020204030204" pitchFamily="34" charset="0"/>
              </a:rPr>
              <a:t>Promozione			Come lo comunicherai? – eMedia?</a:t>
            </a:r>
            <a:endParaRPr lang="it-IT" sz="2000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sz="2000" dirty="0" smtClean="0">
                <a:latin typeface="Calibri" panose="020F0502020204030204" pitchFamily="34" charset="0"/>
              </a:rPr>
              <a:t>Persone			Chi collabora con te in questo viaggio?</a:t>
            </a:r>
            <a:endParaRPr lang="it-IT" sz="2000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sz="2000" dirty="0" smtClean="0">
                <a:latin typeface="Calibri" panose="020F0502020204030204" pitchFamily="34" charset="0"/>
              </a:rPr>
              <a:t>Processo			Organizzazione delle attività primarie e secondarie</a:t>
            </a:r>
            <a:endParaRPr lang="it-IT" sz="2000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sz="2000" dirty="0" smtClean="0">
                <a:latin typeface="Calibri" panose="020F0502020204030204" pitchFamily="34" charset="0"/>
              </a:rPr>
              <a:t>Prova fisica			Progettazione del prodotto e branding</a:t>
            </a:r>
            <a:endParaRPr lang="it-IT" sz="2000" dirty="0" smtClean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it-IT" sz="2000" dirty="0" smtClean="0">
                <a:latin typeface="Calibri" panose="020F0502020204030204" pitchFamily="34" charset="0"/>
              </a:rPr>
              <a:t>Partnership			Generazione di valore per tutta </a:t>
            </a:r>
            <a:r>
              <a:rPr lang="it-IT" sz="2000" dirty="0">
                <a:latin typeface="Calibri" panose="020F0502020204030204" pitchFamily="34" charset="0"/>
              </a:rPr>
              <a:t>la </a:t>
            </a:r>
            <a:r>
              <a:rPr lang="it-IT" sz="2000" dirty="0" smtClean="0">
                <a:latin typeface="Calibri" panose="020F0502020204030204" pitchFamily="34" charset="0"/>
              </a:rPr>
              <a:t>filiera</a:t>
            </a:r>
          </a:p>
          <a:p>
            <a:pPr algn="just" fontAlgn="ctr">
              <a:spcBef>
                <a:spcPts val="0"/>
              </a:spcBef>
            </a:pPr>
            <a:endParaRPr lang="it-IT" altLang="es-ES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altLang="es-ES" sz="1800" i="1" dirty="0" smtClean="0">
                <a:solidFill>
                  <a:srgbClr val="FF0000"/>
                </a:solidFill>
              </a:rPr>
              <a:t>Tiene a mente</a:t>
            </a:r>
            <a:endParaRPr lang="it-IT" altLang="es-ES" sz="18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it-IT" altLang="es-ES" sz="1800" dirty="0" smtClean="0"/>
              <a:t>Anche il minimo cambiamento in una delle 8P influenzerà (almeno!) un’altra </a:t>
            </a:r>
            <a:r>
              <a:rPr lang="it-IT" altLang="es-ES" sz="1800" dirty="0"/>
              <a:t>P</a:t>
            </a:r>
            <a:r>
              <a:rPr lang="it-IT" altLang="es-ES" sz="1800" dirty="0" smtClean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it-IT" altLang="es-ES" sz="1800" dirty="0" smtClean="0"/>
              <a:t>Assicurati di raccogliere tutte le informazioni in un piano di marketing formale</a:t>
            </a:r>
            <a:endParaRPr lang="it-IT" altLang="es-ES" sz="1800" dirty="0"/>
          </a:p>
        </p:txBody>
      </p:sp>
    </p:spTree>
    <p:extLst>
      <p:ext uri="{BB962C8B-B14F-4D97-AF65-F5344CB8AC3E}">
        <p14:creationId xmlns:p14="http://schemas.microsoft.com/office/powerpoint/2010/main" val="38575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3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Il Marketing Mix nel Business Plan</a:t>
            </a:r>
          </a:p>
          <a:p>
            <a:pPr algn="just" fontAlgn="ctr">
              <a:spcBef>
                <a:spcPts val="0"/>
              </a:spcBef>
              <a:buSzPts val="2500"/>
            </a:pPr>
            <a:endParaRPr lang="it-IT" b="1" dirty="0" smtClean="0"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it-IT" dirty="0" smtClean="0">
                <a:latin typeface="Calibri" panose="020F0502020204030204" pitchFamily="34" charset="0"/>
                <a:ea typeface="+mn-lt"/>
                <a:cs typeface="+mn-lt"/>
              </a:rPr>
              <a:t>Il business plan è il documento formale che dettaglia i principali asset dell'azienda, in termini di:</a:t>
            </a:r>
          </a:p>
          <a:p>
            <a:pPr algn="just" fontAlgn="ctr">
              <a:spcBef>
                <a:spcPts val="0"/>
              </a:spcBef>
              <a:buSzPts val="2500"/>
            </a:pPr>
            <a:endParaRPr lang="it-IT" dirty="0" smtClean="0">
              <a:latin typeface="Calibri" panose="020F0502020204030204" pitchFamily="34" charset="0"/>
              <a:ea typeface="+mn-lt"/>
              <a:cs typeface="+mn-lt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</a:rPr>
              <a:t>Executive Summary – sintesi del business plan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</a:rPr>
              <a:t>Leadership aziendale – fondatori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</a:rPr>
              <a:t>Offerta – prodotto/servizio e la loro combinazione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</a:rPr>
              <a:t>Mercati coperti - clienti e concorrenza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</a:rPr>
              <a:t>Distribuzione e Marketing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</a:rPr>
              <a:t>Modello di business – coordinamento delle attività e dei processi 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</a:rPr>
              <a:t>Forma legale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</a:rPr>
              <a:t>Valutazione dei rischi – mappatura e identificazione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</a:rPr>
              <a:t>Requisiti di capitale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</a:rPr>
              <a:t>Proiezioni finanziarie – cash flow, bilancio, conto economico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</a:rPr>
              <a:t>Varie, es. CV, sondaggi e analisi del personale, ecc.</a:t>
            </a:r>
            <a:r>
              <a:rPr lang="it-IT" sz="2000" dirty="0" smtClean="0">
                <a:latin typeface="Calibri" panose="020F0502020204030204" pitchFamily="34" charset="0"/>
              </a:rPr>
              <a:t>	</a:t>
            </a:r>
            <a:r>
              <a:rPr lang="it-IT" dirty="0" smtClean="0">
                <a:latin typeface="Calibri" panose="020F0502020204030204" pitchFamily="34" charset="0"/>
              </a:rPr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altLang="es-ES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1684867" y="3523647"/>
            <a:ext cx="4821811" cy="7307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/>
          <p:cNvSpPr txBox="1"/>
          <p:nvPr/>
        </p:nvSpPr>
        <p:spPr>
          <a:xfrm>
            <a:off x="7975600" y="3088324"/>
            <a:ext cx="4058076" cy="1600438"/>
          </a:xfrm>
          <a:prstGeom prst="rect">
            <a:avLst/>
          </a:prstGeom>
          <a:noFill/>
          <a:ln>
            <a:solidFill>
              <a:srgbClr val="D92E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Queste sono le sezioni tipiche in cui fornirai informazioni molto precise sul tuo marketing mix.</a:t>
            </a:r>
          </a:p>
          <a:p>
            <a:pPr algn="just"/>
            <a:endParaRPr lang="it-IT" sz="1400" dirty="0" smtClean="0"/>
          </a:p>
          <a:p>
            <a:pPr algn="just"/>
            <a:r>
              <a:rPr lang="it-IT" sz="1400" b="1" dirty="0" smtClean="0"/>
              <a:t>Raccomandazione</a:t>
            </a:r>
            <a:r>
              <a:rPr lang="it-IT" sz="1400" dirty="0" smtClean="0"/>
              <a:t>: </a:t>
            </a:r>
          </a:p>
          <a:p>
            <a:pPr algn="just"/>
            <a:r>
              <a:rPr lang="it-IT" sz="1400" dirty="0" smtClean="0"/>
              <a:t>Per una migliore comprensione da parte del lettore, puoi allegare il tuo intero piano di marketing in allegato al piano aziendale.</a:t>
            </a:r>
            <a:endParaRPr lang="it-IT" sz="1400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6583592" y="3996267"/>
            <a:ext cx="1363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3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50790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Infine ma non per ultimo…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it-IT" dirty="0" smtClean="0">
                <a:latin typeface="Calibri" panose="020F0502020204030204" pitchFamily="34" charset="0"/>
                <a:ea typeface="+mn-lt"/>
                <a:cs typeface="+mn-lt"/>
              </a:rPr>
              <a:t>Passaparola: minaccia o opportunità? Dipende tutto da come la tua offerta viene percepita dai clienti.</a:t>
            </a:r>
          </a:p>
          <a:p>
            <a:pPr algn="just" fontAlgn="ctr">
              <a:spcBef>
                <a:spcPts val="0"/>
              </a:spcBef>
              <a:buSzPts val="2500"/>
            </a:pPr>
            <a:endParaRPr lang="it-IT" dirty="0" smtClean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it-IT" dirty="0" smtClean="0">
                <a:solidFill>
                  <a:srgbClr val="00B050"/>
                </a:solidFill>
                <a:latin typeface="Calibri" panose="020F0502020204030204" pitchFamily="34" charset="0"/>
                <a:ea typeface="+mn-lt"/>
                <a:cs typeface="+mn-lt"/>
              </a:rPr>
              <a:t>Recensioni positive</a:t>
            </a:r>
            <a:r>
              <a:rPr lang="it-IT" dirty="0" smtClean="0">
                <a:latin typeface="Calibri" panose="020F0502020204030204" pitchFamily="34" charset="0"/>
                <a:ea typeface="+mn-lt"/>
                <a:cs typeface="+mn-lt"/>
              </a:rPr>
              <a:t>: </a:t>
            </a:r>
            <a:r>
              <a:rPr lang="it-IT" sz="2000" dirty="0" smtClean="0">
                <a:latin typeface="Calibri" panose="020F0502020204030204" pitchFamily="34" charset="0"/>
                <a:ea typeface="+mn-lt"/>
                <a:cs typeface="+mn-lt"/>
              </a:rPr>
              <a:t>è pubblicità gratuita, i clienti contribuiscono a commercializzare il prodotto da soli, senza nemmeno saperlo...</a:t>
            </a:r>
          </a:p>
          <a:p>
            <a:pPr algn="just" fontAlgn="ctr">
              <a:spcBef>
                <a:spcPts val="0"/>
              </a:spcBef>
              <a:buSzPts val="2500"/>
            </a:pPr>
            <a:endParaRPr lang="it-IT" sz="900" dirty="0" smtClean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it-IT" sz="1800" i="1" dirty="0" smtClean="0">
                <a:latin typeface="Calibri" panose="020F0502020204030204" pitchFamily="34" charset="0"/>
                <a:ea typeface="+mn-lt"/>
                <a:cs typeface="+mn-lt"/>
              </a:rPr>
              <a:t>Consiglio: cavalca l'onda e fai sì che quel momento continui...</a:t>
            </a:r>
          </a:p>
          <a:p>
            <a:pPr algn="just" fontAlgn="ctr">
              <a:spcBef>
                <a:spcPts val="0"/>
              </a:spcBef>
              <a:buSzPts val="2500"/>
            </a:pPr>
            <a:endParaRPr lang="it-IT" dirty="0" smtClean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it-IT" dirty="0" smtClean="0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+mn-lt"/>
              </a:rPr>
              <a:t>Recensioni negative: </a:t>
            </a:r>
            <a:r>
              <a:rPr lang="it-IT" sz="2000" dirty="0" smtClean="0">
                <a:latin typeface="Calibri" panose="020F0502020204030204" pitchFamily="34" charset="0"/>
                <a:ea typeface="+mn-lt"/>
                <a:cs typeface="+mn-lt"/>
              </a:rPr>
              <a:t>per un motivo o per l'altro, non sei riuscito a soddisfare un cliente. Qualsiasi rapporto negativo-positivo maggiore di 1:5 (2:5 o peggio) dovrebbe preoccuparti poiché riduce esponenzialmente le tue opportunità di coinvolgere i clienti.</a:t>
            </a:r>
          </a:p>
          <a:p>
            <a:pPr algn="just" fontAlgn="ctr">
              <a:spcBef>
                <a:spcPts val="0"/>
              </a:spcBef>
              <a:buSzPts val="2500"/>
            </a:pPr>
            <a:endParaRPr lang="it-IT" sz="1000" dirty="0" smtClean="0">
              <a:latin typeface="Calibri" panose="020F0502020204030204" pitchFamily="34" charset="0"/>
              <a:ea typeface="+mn-lt"/>
              <a:cs typeface="+mn-lt"/>
            </a:endParaRPr>
          </a:p>
          <a:p>
            <a:pPr lvl="0" algn="just" fontAlgn="ctr">
              <a:spcBef>
                <a:spcPts val="0"/>
              </a:spcBef>
              <a:buSzPts val="2500"/>
            </a:pPr>
            <a:r>
              <a:rPr lang="it-IT" sz="1800" i="1" dirty="0" smtClean="0">
                <a:solidFill>
                  <a:prstClr val="black"/>
                </a:solidFill>
                <a:latin typeface="Calibri" panose="020F0502020204030204" pitchFamily="34" charset="0"/>
                <a:ea typeface="+mn-lt"/>
                <a:cs typeface="Calibri" panose="020F0502020204030204"/>
              </a:rPr>
              <a:t>Consiglio: agisci immediatamente, sii educato e cerca feedback più precisi dagli stessi clienti "arrabbiati"... vuoi fare tutto il possibile per stabilire la tua buona reputazione…</a:t>
            </a:r>
            <a:r>
              <a:rPr lang="it-IT" dirty="0" smtClean="0">
                <a:latin typeface="Calibri" panose="020F0502020204030204" pitchFamily="34" charset="0"/>
              </a:rPr>
              <a:t>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dirty="0"/>
          </a:p>
        </p:txBody>
      </p:sp>
    </p:spTree>
    <p:extLst>
      <p:ext uri="{BB962C8B-B14F-4D97-AF65-F5344CB8AC3E}">
        <p14:creationId xmlns:p14="http://schemas.microsoft.com/office/powerpoint/2010/main" val="42653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806EFDD2-B016-428A-BA84-A2E5E9B57D88}"/>
              </a:ext>
            </a:extLst>
          </p:cNvPr>
          <p:cNvSpPr/>
          <p:nvPr/>
        </p:nvSpPr>
        <p:spPr>
          <a:xfrm>
            <a:off x="4209215" y="1159241"/>
            <a:ext cx="3091969" cy="3292444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8" y="111354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825" y="488131"/>
            <a:ext cx="3091969" cy="671109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D92E2D"/>
                </a:solidFill>
              </a:rPr>
              <a:t>In sintesi</a:t>
            </a:r>
            <a:endParaRPr lang="es-ES" sz="4000" b="1" dirty="0">
              <a:solidFill>
                <a:srgbClr val="D92E2D"/>
              </a:solidFill>
            </a:endParaRPr>
          </a:p>
        </p:txBody>
      </p:sp>
      <p:sp>
        <p:nvSpPr>
          <p:cNvPr id="22" name="Círculo parcial 4">
            <a:extLst>
              <a:ext uri="{FF2B5EF4-FFF2-40B4-BE49-F238E27FC236}">
                <a16:creationId xmlns:a16="http://schemas.microsoft.com/office/drawing/2014/main" xmlns="" id="{4A619EC6-B788-43B7-B1D9-E7EB54C9EEB9}"/>
              </a:ext>
            </a:extLst>
          </p:cNvPr>
          <p:cNvSpPr txBox="1"/>
          <p:nvPr/>
        </p:nvSpPr>
        <p:spPr>
          <a:xfrm>
            <a:off x="8800025" y="2645043"/>
            <a:ext cx="2819320" cy="2306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ko-KR" sz="1400" b="1" dirty="0" smtClean="0">
                <a:solidFill>
                  <a:srgbClr val="FF0000"/>
                </a:solidFill>
                <a:ea typeface="+mn-lt"/>
                <a:cs typeface="+mn-lt"/>
              </a:rPr>
              <a:t>Il Marketing Mix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Prodotto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Prezzo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Posto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Promozione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Persone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Processo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Prova fisica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Partnership</a:t>
            </a: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BA156D70-A195-436E-9A17-8D54E37EDF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390564" y="2564218"/>
            <a:ext cx="317240" cy="482490"/>
          </a:xfrm>
          <a:prstGeom prst="rect">
            <a:avLst/>
          </a:prstGeom>
        </p:spPr>
      </p:pic>
      <p:sp>
        <p:nvSpPr>
          <p:cNvPr id="26" name="Círculo parcial 4">
            <a:extLst>
              <a:ext uri="{FF2B5EF4-FFF2-40B4-BE49-F238E27FC236}">
                <a16:creationId xmlns:a16="http://schemas.microsoft.com/office/drawing/2014/main" xmlns="" id="{C270780F-1E50-4F97-9304-1AA371985DE5}"/>
              </a:ext>
            </a:extLst>
          </p:cNvPr>
          <p:cNvSpPr txBox="1"/>
          <p:nvPr/>
        </p:nvSpPr>
        <p:spPr>
          <a:xfrm>
            <a:off x="4892829" y="4925450"/>
            <a:ext cx="3321122" cy="12290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altLang="ko-KR" sz="1400" b="1" dirty="0" smtClean="0">
                <a:solidFill>
                  <a:srgbClr val="FF0000"/>
                </a:solidFill>
                <a:cs typeface="Arial" pitchFamily="34" charset="0"/>
              </a:rPr>
              <a:t>Comprendere il Marketing</a:t>
            </a:r>
          </a:p>
          <a:p>
            <a:pPr marL="171450" lvl="0" indent="-1714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Definizioni: quella incentrata sul mercato (AMA) e quella incentrata sul cliente (Kotler)</a:t>
            </a:r>
          </a:p>
          <a:p>
            <a:pPr marL="171450" lvl="0" indent="-1714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Tipologie di Marketing sulla base del contesto operativo o del focus</a:t>
            </a:r>
          </a:p>
          <a:p>
            <a:pPr marL="171450" lvl="0" indent="-1714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it-IT" altLang="ko-KR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841E436B-121B-48E1-A2DE-F4AEA918ED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4610660" y="4784992"/>
            <a:ext cx="317240" cy="48249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F4927C93-6B6D-4139-9E79-D01250405E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051208" y="1563432"/>
            <a:ext cx="1422332" cy="21632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2CC6F2AC-3075-415B-BB96-4AB8DF08DE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r="20863"/>
          <a:stretch/>
        </p:blipFill>
        <p:spPr>
          <a:xfrm>
            <a:off x="5089012" y="3700706"/>
            <a:ext cx="1236813" cy="299234"/>
          </a:xfrm>
          <a:prstGeom prst="rect">
            <a:avLst/>
          </a:prstGeom>
        </p:spPr>
      </p:pic>
      <p:sp>
        <p:nvSpPr>
          <p:cNvPr id="33" name="Círculo parcial 4">
            <a:extLst>
              <a:ext uri="{FF2B5EF4-FFF2-40B4-BE49-F238E27FC236}">
                <a16:creationId xmlns:a16="http://schemas.microsoft.com/office/drawing/2014/main" xmlns="" id="{10F9AC94-70F5-44D1-8B0D-45D14E205E1B}"/>
              </a:ext>
            </a:extLst>
          </p:cNvPr>
          <p:cNvSpPr txBox="1"/>
          <p:nvPr/>
        </p:nvSpPr>
        <p:spPr>
          <a:xfrm>
            <a:off x="1883578" y="4910503"/>
            <a:ext cx="1545798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kern="1200" dirty="0">
              <a:solidFill>
                <a:schemeClr val="tx1"/>
              </a:solidFill>
            </a:endParaRPr>
          </a:p>
        </p:txBody>
      </p:sp>
      <p:sp>
        <p:nvSpPr>
          <p:cNvPr id="36" name="Círculo parcial 4">
            <a:extLst>
              <a:ext uri="{FF2B5EF4-FFF2-40B4-BE49-F238E27FC236}">
                <a16:creationId xmlns:a16="http://schemas.microsoft.com/office/drawing/2014/main" xmlns="" id="{5087D1B3-B987-41B9-AD1B-6F950D8ADA8F}"/>
              </a:ext>
            </a:extLst>
          </p:cNvPr>
          <p:cNvSpPr txBox="1"/>
          <p:nvPr/>
        </p:nvSpPr>
        <p:spPr>
          <a:xfrm>
            <a:off x="1365923" y="2452541"/>
            <a:ext cx="2113506" cy="21359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just" defTabSz="666750">
              <a:spcBef>
                <a:spcPct val="0"/>
              </a:spcBef>
            </a:pPr>
            <a:r>
              <a:rPr lang="it-IT" altLang="ko-KR" sz="1400" b="1" dirty="0" smtClean="0">
                <a:solidFill>
                  <a:srgbClr val="FF0000"/>
                </a:solidFill>
                <a:cs typeface="Arial" pitchFamily="34" charset="0"/>
              </a:rPr>
              <a:t>Il valore del business:</a:t>
            </a:r>
          </a:p>
          <a:p>
            <a:pPr algn="just" defTabSz="666750">
              <a:spcBef>
                <a:spcPct val="0"/>
              </a:spcBef>
            </a:pPr>
            <a:r>
              <a:rPr lang="it-IT" altLang="ko-KR" sz="1400" b="1" dirty="0">
                <a:solidFill>
                  <a:srgbClr val="FF0000"/>
                </a:solidFill>
                <a:cs typeface="Arial" pitchFamily="34" charset="0"/>
              </a:rPr>
              <a:t>i</a:t>
            </a:r>
            <a:r>
              <a:rPr lang="it-IT" altLang="ko-KR" sz="1400" b="1" dirty="0" smtClean="0">
                <a:solidFill>
                  <a:srgbClr val="FF0000"/>
                </a:solidFill>
                <a:cs typeface="Arial" pitchFamily="34" charset="0"/>
              </a:rPr>
              <a:t> 3 pilatri</a:t>
            </a:r>
          </a:p>
          <a:p>
            <a:pPr algn="just" defTabSz="666750">
              <a:spcBef>
                <a:spcPct val="0"/>
              </a:spcBef>
            </a:pPr>
            <a:endParaRPr lang="it-IT" altLang="ko-KR" sz="1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228600" indent="-2286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Trasformazione degli input</a:t>
            </a:r>
          </a:p>
          <a:p>
            <a:pPr marL="228600" indent="-2286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Persone</a:t>
            </a:r>
          </a:p>
          <a:p>
            <a:pPr marL="228600" indent="-2286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Contesto socio-economico</a:t>
            </a:r>
          </a:p>
          <a:p>
            <a:pPr marL="228600" indent="-22860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endParaRPr lang="it-IT" altLang="ko-KR" sz="12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altLang="ko-KR" sz="1200" dirty="0" smtClean="0">
                <a:solidFill>
                  <a:schemeClr val="tx1"/>
                </a:solidFill>
                <a:cs typeface="Arial" pitchFamily="34" charset="0"/>
              </a:rPr>
              <a:t>Modello IPO: dagli input agli outcome </a:t>
            </a:r>
            <a:endParaRPr lang="it-IT" altLang="ko-KR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2408AB97-1728-42C7-B2C0-68563D63D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940547" y="2495707"/>
            <a:ext cx="317240" cy="482490"/>
          </a:xfrm>
          <a:prstGeom prst="rect">
            <a:avLst/>
          </a:prstGeom>
        </p:spPr>
      </p:pic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xmlns="" id="{6CFFDE0F-79B9-4B5C-83BF-0B8BA17475A9}"/>
              </a:ext>
            </a:extLst>
          </p:cNvPr>
          <p:cNvCxnSpPr>
            <a:cxnSpLocks/>
          </p:cNvCxnSpPr>
          <p:nvPr/>
        </p:nvCxnSpPr>
        <p:spPr>
          <a:xfrm flipH="1">
            <a:off x="3228783" y="2736952"/>
            <a:ext cx="980432" cy="0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xmlns="" id="{B5981CFC-69D6-4D4C-BACB-7FD12B493921}"/>
              </a:ext>
            </a:extLst>
          </p:cNvPr>
          <p:cNvCxnSpPr>
            <a:cxnSpLocks/>
          </p:cNvCxnSpPr>
          <p:nvPr/>
        </p:nvCxnSpPr>
        <p:spPr>
          <a:xfrm>
            <a:off x="5818246" y="4487783"/>
            <a:ext cx="0" cy="378828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xmlns="" id="{0974103A-2414-4B1B-8808-F01C8A021B8A}"/>
              </a:ext>
            </a:extLst>
          </p:cNvPr>
          <p:cNvCxnSpPr>
            <a:cxnSpLocks/>
          </p:cNvCxnSpPr>
          <p:nvPr/>
        </p:nvCxnSpPr>
        <p:spPr>
          <a:xfrm>
            <a:off x="7301184" y="2741793"/>
            <a:ext cx="997159" cy="0"/>
          </a:xfrm>
          <a:prstGeom prst="straightConnector1">
            <a:avLst/>
          </a:prstGeom>
          <a:ln w="19050">
            <a:solidFill>
              <a:srgbClr val="FFD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0822" y="488131"/>
            <a:ext cx="4807974" cy="671109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Test di autovalutazione</a:t>
            </a:r>
            <a:endParaRPr lang="it-IT" sz="4000" b="1" dirty="0">
              <a:solidFill>
                <a:srgbClr val="C00000"/>
              </a:solidFill>
            </a:endParaRPr>
          </a:p>
        </p:txBody>
      </p:sp>
      <p:sp>
        <p:nvSpPr>
          <p:cNvPr id="14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87177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Domanda n.1: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Cos’è il modello IPO?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sz="1000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Domanda n.2: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Qual è una definizione comune di domanda del mercato?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sz="1000" dirty="0" smtClean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Domanda n.3: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Quale tipologia di marketing sfrutta le caratteristiche tecniche dell'offerta per aumentare le vendite?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sz="1000" dirty="0" smtClean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Domanda n.4: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Quale tipologia di Marketing è la migliore per l’industria dello sport?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sz="1000" dirty="0" smtClean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Domanda n.5: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Cos’è il Marketing Mix?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pic>
        <p:nvPicPr>
          <p:cNvPr id="20" name="Imagen 15">
            <a:extLst>
              <a:ext uri="{FF2B5EF4-FFF2-40B4-BE49-F238E27FC236}">
                <a16:creationId xmlns:a16="http://schemas.microsoft.com/office/drawing/2014/main" xmlns="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947669" y="1811714"/>
            <a:ext cx="317240" cy="482490"/>
          </a:xfrm>
          <a:prstGeom prst="rect">
            <a:avLst/>
          </a:prstGeom>
        </p:spPr>
      </p:pic>
      <p:pic>
        <p:nvPicPr>
          <p:cNvPr id="21" name="Imagen 24">
            <a:extLst>
              <a:ext uri="{FF2B5EF4-FFF2-40B4-BE49-F238E27FC236}">
                <a16:creationId xmlns:a16="http://schemas.microsoft.com/office/drawing/2014/main" xmlns="" id="{1CA66825-C19B-4FC4-97F1-DF2455EE2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4853667" y="1845222"/>
            <a:ext cx="317240" cy="482490"/>
          </a:xfrm>
          <a:prstGeom prst="rect">
            <a:avLst/>
          </a:prstGeom>
        </p:spPr>
      </p:pic>
      <p:pic>
        <p:nvPicPr>
          <p:cNvPr id="22" name="Imagen 24">
            <a:extLst>
              <a:ext uri="{FF2B5EF4-FFF2-40B4-BE49-F238E27FC236}">
                <a16:creationId xmlns:a16="http://schemas.microsoft.com/office/drawing/2014/main" xmlns="" id="{1CA66825-C19B-4FC4-97F1-DF2455EE2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302721" y="1845222"/>
            <a:ext cx="317240" cy="482490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xmlns="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/>
          </a:bodyPr>
          <a:lstStyle/>
          <a:p>
            <a:r>
              <a:rPr lang="es-ES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Indice</a:t>
            </a:r>
            <a:endParaRPr lang="es-ES" sz="4000" b="1" dirty="0">
              <a:solidFill>
                <a:srgbClr val="D92E2D"/>
              </a:solidFill>
            </a:endParaRPr>
          </a:p>
        </p:txBody>
      </p:sp>
      <p:sp>
        <p:nvSpPr>
          <p:cNvPr id="24" name="Rectángulo 1">
            <a:extLst>
              <a:ext uri="{FF2B5EF4-FFF2-40B4-BE49-F238E27FC236}">
                <a16:creationId xmlns:a16="http://schemas.microsoft.com/office/drawing/2014/main" xmlns="" id="{4AEDCF4D-E318-41BA-B105-9369AC1C05A7}"/>
              </a:ext>
            </a:extLst>
          </p:cNvPr>
          <p:cNvSpPr/>
          <p:nvPr/>
        </p:nvSpPr>
        <p:spPr>
          <a:xfrm>
            <a:off x="1335279" y="2371658"/>
            <a:ext cx="10274830" cy="217335"/>
          </a:xfrm>
          <a:prstGeom prst="rect">
            <a:avLst/>
          </a:prstGeom>
          <a:solidFill>
            <a:srgbClr val="FFD13C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xmlns="" id="{006589D8-892A-4191-BF65-8E3960D7DC65}"/>
              </a:ext>
            </a:extLst>
          </p:cNvPr>
          <p:cNvSpPr txBox="1"/>
          <p:nvPr/>
        </p:nvSpPr>
        <p:spPr>
          <a:xfrm>
            <a:off x="1795843" y="2283765"/>
            <a:ext cx="2312095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it-IT" altLang="ko-KR" b="1" dirty="0" smtClean="0">
                <a:latin typeface="+mj-lt"/>
                <a:ea typeface="맑은 고딕"/>
                <a:cs typeface="Arial"/>
              </a:rPr>
              <a:t>Unità 1</a:t>
            </a:r>
            <a:endParaRPr lang="it-IT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xmlns="" id="{AA1CCC6C-69EA-4A83-96E5-7CCC41658666}"/>
              </a:ext>
            </a:extLst>
          </p:cNvPr>
          <p:cNvSpPr txBox="1"/>
          <p:nvPr/>
        </p:nvSpPr>
        <p:spPr>
          <a:xfrm>
            <a:off x="4821382" y="2294204"/>
            <a:ext cx="2698317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it-IT" altLang="ko-KR" b="1" dirty="0" smtClean="0">
                <a:latin typeface="+mj-lt"/>
                <a:ea typeface="맑은 고딕"/>
                <a:cs typeface="Arial"/>
              </a:rPr>
              <a:t>Unità 2</a:t>
            </a:r>
            <a:endParaRPr lang="it-IT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xmlns="" id="{AA1CCC6C-69EA-4A83-96E5-7CCC41658666}"/>
              </a:ext>
            </a:extLst>
          </p:cNvPr>
          <p:cNvSpPr txBox="1"/>
          <p:nvPr/>
        </p:nvSpPr>
        <p:spPr>
          <a:xfrm>
            <a:off x="8233143" y="2310756"/>
            <a:ext cx="2698317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it-IT" altLang="ko-KR" b="1" dirty="0" smtClean="0">
                <a:latin typeface="+mj-lt"/>
                <a:ea typeface="맑은 고딕"/>
                <a:cs typeface="Arial"/>
              </a:rPr>
              <a:t>Unità 3</a:t>
            </a:r>
            <a:endParaRPr lang="it-IT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xmlns="" id="{B5C1FC63-CF05-4D85-9742-411CF5AE3D86}"/>
              </a:ext>
            </a:extLst>
          </p:cNvPr>
          <p:cNvSpPr txBox="1"/>
          <p:nvPr/>
        </p:nvSpPr>
        <p:spPr>
          <a:xfrm>
            <a:off x="1333396" y="2683363"/>
            <a:ext cx="3286730" cy="2477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200" dirty="0">
                <a:ea typeface="+mn-lt"/>
                <a:cs typeface="+mn-lt"/>
              </a:rPr>
              <a:t>Inquadrare il concetto di “valore” per le organizzazioni</a:t>
            </a:r>
            <a:r>
              <a:rPr lang="it-IT" sz="1200" dirty="0" smtClean="0">
                <a:ea typeface="+mn-lt"/>
                <a:cs typeface="+mn-lt"/>
              </a:rPr>
              <a:t>:</a:t>
            </a:r>
            <a:endParaRPr lang="en-US" sz="1200" dirty="0" smtClean="0">
              <a:ea typeface="+mn-lt"/>
              <a:cs typeface="+mn-lt"/>
            </a:endParaRPr>
          </a:p>
          <a:p>
            <a:endParaRPr lang="en-US" sz="1200" dirty="0" smtClean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Le diverse interpretazioni del “valore”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Variabili dell’equazione del valore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Contesto socio-economico di riferimento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Trasformazione degli input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Le persone</a:t>
            </a:r>
          </a:p>
          <a:p>
            <a:pPr marL="228600" indent="-228600">
              <a:buFont typeface="+mj-lt"/>
              <a:buAutoNum type="arabicPeriod"/>
            </a:pPr>
            <a:endParaRPr lang="en-GB" sz="1200" b="1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ea typeface="맑은 고딕"/>
              <a:cs typeface="Calibri"/>
            </a:endParaRPr>
          </a:p>
          <a:p>
            <a:endParaRPr lang="en-US" altLang="ko-KR" sz="1200" dirty="0">
              <a:latin typeface="Calibri"/>
              <a:ea typeface="맑은 고딕"/>
              <a:cs typeface="Arial" pitchFamily="34" charset="0"/>
            </a:endParaRP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xmlns="" id="{56366EB9-2D22-4CD6-B844-8967B389876D}"/>
              </a:ext>
            </a:extLst>
          </p:cNvPr>
          <p:cNvSpPr txBox="1"/>
          <p:nvPr/>
        </p:nvSpPr>
        <p:spPr>
          <a:xfrm>
            <a:off x="4760816" y="2683363"/>
            <a:ext cx="347232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200" dirty="0" smtClean="0">
                <a:ea typeface="+mn-lt"/>
                <a:cs typeface="+mn-lt"/>
              </a:rPr>
              <a:t>…quindi di cosa si occupa il Marketing?</a:t>
            </a:r>
          </a:p>
          <a:p>
            <a:endParaRPr lang="it-IT" sz="1200" dirty="0" smtClean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Una definizione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Necessità e desideri…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Tipologie di Marketing in contesti operativi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>
                <a:ea typeface="+mn-lt"/>
                <a:cs typeface="+mn-lt"/>
              </a:rPr>
              <a:t>Tipologie di Marketing a seconda del focus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Prodotti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Vendite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Marketing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Relazioni</a:t>
            </a:r>
            <a:endParaRPr lang="it-IT" sz="1200" dirty="0">
              <a:ea typeface="+mn-lt"/>
              <a:cs typeface="+mn-lt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xmlns="" id="{56366EB9-2D22-4CD6-B844-8967B389876D}"/>
              </a:ext>
            </a:extLst>
          </p:cNvPr>
          <p:cNvSpPr txBox="1"/>
          <p:nvPr/>
        </p:nvSpPr>
        <p:spPr>
          <a:xfrm>
            <a:off x="8188236" y="2649895"/>
            <a:ext cx="347232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 smtClean="0">
                <a:ea typeface="+mn-lt"/>
                <a:cs typeface="+mn-lt"/>
              </a:rPr>
              <a:t>Il </a:t>
            </a:r>
            <a:r>
              <a:rPr lang="it-IT" sz="1200" dirty="0" smtClean="0">
                <a:ea typeface="+mn-lt"/>
                <a:cs typeface="+mn-lt"/>
              </a:rPr>
              <a:t>Marketing Mix</a:t>
            </a:r>
          </a:p>
          <a:p>
            <a:endParaRPr lang="it-IT" sz="1200" dirty="0" smtClean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Il Marketing Mix: Il modello delle 8P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ea typeface="+mn-lt"/>
                <a:cs typeface="+mn-lt"/>
              </a:rPr>
              <a:t>Il Marketing Mix nel Business Plan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5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21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Cosa intendiamo per </a:t>
            </a:r>
            <a:r>
              <a:rPr lang="it-IT" b="1" i="1" dirty="0" smtClean="0">
                <a:ea typeface="+mn-lt"/>
                <a:cs typeface="+mn-lt"/>
              </a:rPr>
              <a:t>valore</a:t>
            </a:r>
            <a:r>
              <a:rPr lang="it-IT" b="1" dirty="0" smtClean="0">
                <a:ea typeface="+mn-lt"/>
                <a:cs typeface="+mn-lt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Quantità</a:t>
            </a:r>
            <a:r>
              <a:rPr lang="it-IT" dirty="0" smtClean="0">
                <a:ea typeface="+mn-lt"/>
                <a:cs typeface="+mn-lt"/>
              </a:rPr>
              <a:t> </a:t>
            </a:r>
            <a:r>
              <a:rPr lang="it-IT" b="1" dirty="0" smtClean="0">
                <a:ea typeface="+mn-lt"/>
                <a:cs typeface="+mn-lt"/>
              </a:rPr>
              <a:t>VS</a:t>
            </a:r>
            <a:r>
              <a:rPr lang="it-IT" dirty="0" smtClean="0">
                <a:ea typeface="+mn-lt"/>
                <a:cs typeface="+mn-lt"/>
              </a:rPr>
              <a:t> </a:t>
            </a: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Qualità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800" dirty="0" smtClean="0">
                <a:ea typeface="+mn-lt"/>
                <a:cs typeface="+mn-lt"/>
              </a:rPr>
              <a:t>Quanto è stato raggiunto in un determinate periodo </a:t>
            </a:r>
            <a:r>
              <a:rPr lang="it-IT" sz="1800" b="1" dirty="0" smtClean="0">
                <a:ea typeface="+mn-lt"/>
                <a:cs typeface="+mn-lt"/>
              </a:rPr>
              <a:t>VS</a:t>
            </a:r>
            <a:r>
              <a:rPr lang="it-IT" sz="1800" dirty="0" smtClean="0">
                <a:ea typeface="+mn-lt"/>
                <a:cs typeface="+mn-lt"/>
              </a:rPr>
              <a:t> qualità ed efficienza della performance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Output</a:t>
            </a:r>
            <a:r>
              <a:rPr lang="it-IT" b="1" dirty="0" smtClean="0">
                <a:ea typeface="+mn-lt"/>
                <a:cs typeface="+mn-lt"/>
              </a:rPr>
              <a:t> VS </a:t>
            </a: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Outcome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800" dirty="0" smtClean="0">
                <a:ea typeface="+mn-lt"/>
                <a:cs typeface="+mn-lt"/>
              </a:rPr>
              <a:t>Risultati concreti e tangibili </a:t>
            </a:r>
            <a:r>
              <a:rPr lang="it-IT" sz="1800" b="1" dirty="0" smtClean="0">
                <a:ea typeface="+mn-lt"/>
                <a:cs typeface="+mn-lt"/>
              </a:rPr>
              <a:t>VS </a:t>
            </a:r>
            <a:r>
              <a:rPr lang="it-IT" sz="1800" dirty="0" smtClean="0">
                <a:ea typeface="+mn-lt"/>
                <a:cs typeface="+mn-lt"/>
              </a:rPr>
              <a:t>impatto di medio/lungo termine generato dall’output (es.</a:t>
            </a:r>
            <a:r>
              <a:rPr lang="it-IT" sz="1800" dirty="0" smtClean="0">
                <a:solidFill>
                  <a:prstClr val="black"/>
                </a:solidFill>
                <a:ea typeface="+mn-lt"/>
                <a:cs typeface="Calibri" panose="020F0502020204030204"/>
              </a:rPr>
              <a:t> ↑</a:t>
            </a:r>
            <a:r>
              <a:rPr lang="it-IT" sz="1800" dirty="0" smtClean="0">
                <a:ea typeface="+mn-lt"/>
                <a:cs typeface="+mn-lt"/>
              </a:rPr>
              <a:t> Il profitto)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∏</a:t>
            </a:r>
            <a:r>
              <a:rPr lang="it-IT" dirty="0" smtClean="0">
                <a:ea typeface="+mn-lt"/>
                <a:cs typeface="+mn-lt"/>
              </a:rPr>
              <a:t> (profitto) = </a:t>
            </a: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R</a:t>
            </a:r>
            <a:r>
              <a:rPr lang="it-IT" dirty="0" smtClean="0">
                <a:ea typeface="+mn-lt"/>
                <a:cs typeface="+mn-lt"/>
              </a:rPr>
              <a:t> (ricavi) – </a:t>
            </a: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C</a:t>
            </a:r>
            <a:r>
              <a:rPr lang="it-IT" dirty="0" smtClean="0">
                <a:ea typeface="+mn-lt"/>
                <a:cs typeface="+mn-lt"/>
              </a:rPr>
              <a:t> (costi)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sz="1800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smtClean="0">
                <a:ea typeface="+mn-lt"/>
                <a:cs typeface="+mn-lt"/>
              </a:rPr>
              <a:t> </a:t>
            </a:r>
            <a:endParaRPr lang="en-GB" sz="2000" b="1" dirty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4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Variabili dell’equazione del valore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Indipendentemente dall'effettiva scala e portata di qualsiasi idea imprenditoriale, il </a:t>
            </a:r>
            <a:r>
              <a:rPr lang="it-IT" b="1" dirty="0" smtClean="0">
                <a:ea typeface="+mn-lt"/>
                <a:cs typeface="+mn-lt"/>
              </a:rPr>
              <a:t>valore</a:t>
            </a:r>
            <a:r>
              <a:rPr lang="it-IT" dirty="0" smtClean="0">
                <a:ea typeface="+mn-lt"/>
                <a:cs typeface="+mn-lt"/>
              </a:rPr>
              <a:t> nel suo senso più ampio è costruito da tre variabili esplicite: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 </a:t>
            </a:r>
            <a:endParaRPr lang="it-IT" sz="2000" b="1" dirty="0" smtClean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16" name="Diagramma 15"/>
          <p:cNvGraphicFramePr/>
          <p:nvPr>
            <p:extLst>
              <p:ext uri="{D42A27DB-BD31-4B8C-83A1-F6EECF244321}">
                <p14:modId xmlns:p14="http://schemas.microsoft.com/office/powerpoint/2010/main" val="155016960"/>
              </p:ext>
            </p:extLst>
          </p:nvPr>
        </p:nvGraphicFramePr>
        <p:xfrm>
          <a:off x="3119698" y="2561713"/>
          <a:ext cx="6169891" cy="325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84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Variabili dell’equazione del valore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Contesto socio-economico di riferimento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solidFill>
                <a:srgbClr val="0070C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Si riferisce alla scala generale dei fenomeni che potrebbero avere un'influenza sulla tua idea imprenditoriale.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Le tecnologie e le tendenze del mercato sono tra gli aspetti più impattanti che gli (aspiranti) imprenditori esaminano per progettare e ampliare la propria idea di business.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 </a:t>
            </a:r>
            <a:endParaRPr lang="en-GB" sz="2000" b="1" dirty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3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Variabili dell’equazione del valore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Contesto socio-economico di riferimento es.:</a:t>
            </a:r>
            <a:endParaRPr lang="it-IT" sz="2000" b="1" dirty="0" smtClean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288" y="1839731"/>
            <a:ext cx="1009362" cy="720973"/>
          </a:xfrm>
          <a:prstGeom prst="rect">
            <a:avLst/>
          </a:prstGeom>
        </p:spPr>
      </p:pic>
      <p:sp>
        <p:nvSpPr>
          <p:cNvPr id="16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 txBox="1">
            <a:spLocks/>
          </p:cNvSpPr>
          <p:nvPr/>
        </p:nvSpPr>
        <p:spPr>
          <a:xfrm>
            <a:off x="1335279" y="2800595"/>
            <a:ext cx="5153620" cy="3117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000" dirty="0" smtClean="0">
                <a:ea typeface="+mn-lt"/>
                <a:cs typeface="+mn-lt"/>
              </a:rPr>
              <a:t>Negli ultimi due anni, l'</a:t>
            </a:r>
            <a:r>
              <a:rPr lang="en-GB" sz="2000" dirty="0" smtClean="0">
                <a:ea typeface="+mn-lt"/>
                <a:cs typeface="+mn-lt"/>
              </a:rPr>
              <a:t>e-gaming</a:t>
            </a:r>
            <a:r>
              <a:rPr lang="it-IT" sz="2000" dirty="0" smtClean="0">
                <a:ea typeface="+mn-lt"/>
                <a:cs typeface="+mn-lt"/>
              </a:rPr>
              <a:t> è diventato una fenomeno enorme, con molte società affermate legate allo sport che lo hanno capitalizzato...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sz="2000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000" dirty="0" smtClean="0">
                <a:ea typeface="+mn-lt"/>
                <a:cs typeface="+mn-lt"/>
              </a:rPr>
              <a:t>…come già fatto dalla Juventus F.C. nel 2019, nominando il team e-sport ufficiale del Club in vista del Global eFootball.pro Championship.</a:t>
            </a:r>
            <a:endParaRPr lang="it-IT" sz="3200" b="1" dirty="0" smtClean="0">
              <a:cs typeface="Calibri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7" name="Immagine 1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614" y="2716860"/>
            <a:ext cx="5188045" cy="2999339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6682614" y="5845296"/>
            <a:ext cx="5269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Fonte: </a:t>
            </a:r>
            <a:r>
              <a:rPr lang="it-IT" sz="1100" dirty="0">
                <a:hlinkClick r:id="rId5"/>
              </a:rPr>
              <a:t>https://</a:t>
            </a:r>
            <a:r>
              <a:rPr lang="it-IT" sz="1100" dirty="0" smtClean="0">
                <a:hlinkClick r:id="rId5"/>
              </a:rPr>
              <a:t>www.juventus.com/it/news/articoli/la-juventus-entra-nel-mondo-esports</a:t>
            </a:r>
            <a:r>
              <a:rPr lang="it-IT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889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3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prstClr val="black"/>
                </a:solidFill>
                <a:ea typeface="+mn-lt"/>
                <a:cs typeface="Calibri" panose="020F0502020204030204"/>
              </a:rPr>
              <a:t>Variabili dell’equazione del valore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solidFill>
                <a:prstClr val="black"/>
              </a:solidFill>
              <a:ea typeface="+mn-lt"/>
              <a:cs typeface="Calibri" panose="020F0502020204030204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  <a:ea typeface="+mn-lt"/>
                <a:cs typeface="Calibri" panose="020F0502020204030204"/>
              </a:rPr>
              <a:t>Contesto socio-economico di riferimento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solidFill>
                <a:srgbClr val="0070C0"/>
              </a:solidFill>
              <a:ea typeface="+mn-lt"/>
              <a:cs typeface="Calibri" panose="020F0502020204030204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In generale, questa dimensione si riferisce anche a: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ea typeface="+mn-lt"/>
                <a:cs typeface="+mn-lt"/>
              </a:rPr>
              <a:t>Concorrenza: punti di forza e debolezza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ea typeface="+mn-lt"/>
                <a:cs typeface="+mn-lt"/>
              </a:rPr>
              <a:t>Clienti: effettivi e potenziali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Considerando la scala e la portata tipiche delle idee imprenditoriali legate allo sport, in questo caso è relativamente più facile trovare segmenti di mercato specifici con margini di redditività elevati.</a:t>
            </a:r>
            <a:endParaRPr lang="it-IT" sz="2000" b="1" dirty="0" smtClean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121" y="2908082"/>
            <a:ext cx="1981400" cy="10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32" y="6130281"/>
            <a:ext cx="9096020" cy="53649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xmlns="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 smtClean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Unità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13" name="Subtítulo 6">
            <a:extLst>
              <a:ext uri="{FF2B5EF4-FFF2-40B4-BE49-F238E27FC236}">
                <a16:creationId xmlns:a16="http://schemas.microsoft.com/office/drawing/2014/main" xmlns="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633335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ea typeface="+mn-lt"/>
                <a:cs typeface="+mn-lt"/>
              </a:rPr>
              <a:t>Variabili dell’equazione del valore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 smtClean="0">
              <a:ea typeface="+mn-lt"/>
              <a:cs typeface="+mn-lt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70C0"/>
                </a:solidFill>
                <a:ea typeface="+mn-lt"/>
                <a:cs typeface="Calibri" panose="020F0502020204030204"/>
              </a:rPr>
              <a:t>Contesto socio-economico di riferimento </a:t>
            </a:r>
            <a:r>
              <a:rPr lang="it-IT" b="1" dirty="0" smtClean="0">
                <a:solidFill>
                  <a:srgbClr val="0070C0"/>
                </a:solidFill>
                <a:ea typeface="+mn-lt"/>
                <a:cs typeface="+mn-lt"/>
              </a:rPr>
              <a:t>– trova la tua nicchia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smtClean="0">
                <a:ea typeface="+mn-lt"/>
                <a:cs typeface="+mn-lt"/>
              </a:rPr>
              <a:t>Più che in altri mercati, i clienti dell'industria sportiva: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ea typeface="+mn-lt"/>
                <a:cs typeface="+mn-lt"/>
              </a:rPr>
              <a:t>Sono molto ben informati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ea typeface="+mn-lt"/>
                <a:cs typeface="+mn-lt"/>
              </a:rPr>
              <a:t>Tendono ad aggregarsi in comunità (online)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ea typeface="+mn-lt"/>
                <a:cs typeface="+mn-lt"/>
              </a:rPr>
              <a:t>Si raggruppano in segmenti ben riconoscibili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ea typeface="+mn-lt"/>
                <a:cs typeface="+mn-lt"/>
              </a:rPr>
              <a:t>Hanno un potenziale di spesa più elevato</a:t>
            </a: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706" y="2903663"/>
            <a:ext cx="873137" cy="15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1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7E5129145C1D4796D0CCED5DFBDE02" ma:contentTypeVersion="13" ma:contentTypeDescription="Luo uusi asiakirja." ma:contentTypeScope="" ma:versionID="118419fb119b9c1e9913f3298a077b54">
  <xsd:schema xmlns:xsd="http://www.w3.org/2001/XMLSchema" xmlns:xs="http://www.w3.org/2001/XMLSchema" xmlns:p="http://schemas.microsoft.com/office/2006/metadata/properties" xmlns:ns3="f72e2ad1-936a-41f1-a598-e84f4d1ebb13" xmlns:ns4="e20851b4-1139-4020-85e5-81b7cb96bc19" targetNamespace="http://schemas.microsoft.com/office/2006/metadata/properties" ma:root="true" ma:fieldsID="bbe855feaae0f8c5a9d6d7a97e2567cc" ns3:_="" ns4:_="">
    <xsd:import namespace="f72e2ad1-936a-41f1-a598-e84f4d1ebb13"/>
    <xsd:import namespace="e20851b4-1139-4020-85e5-81b7cb96bc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e2ad1-936a-41f1-a598-e84f4d1ebb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851b4-1139-4020-85e5-81b7cb96b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FEE615-4159-482B-8537-8B554BA62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1FC19E-F1A9-4F23-AF5A-A95B43BB44B2}">
  <ds:schemaRefs>
    <ds:schemaRef ds:uri="f72e2ad1-936a-41f1-a598-e84f4d1ebb13"/>
    <ds:schemaRef ds:uri="e20851b4-1139-4020-85e5-81b7cb96bc19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34228FB-21EC-4592-80FF-0EB9C7E73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2e2ad1-936a-41f1-a598-e84f4d1ebb13"/>
    <ds:schemaRef ds:uri="e20851b4-1139-4020-85e5-81b7cb96b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1780</Words>
  <Application>Microsoft Office PowerPoint</Application>
  <PresentationFormat>Widescreen</PresentationFormat>
  <Paragraphs>482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맑은 고딕</vt:lpstr>
      <vt:lpstr>Arial</vt:lpstr>
      <vt:lpstr>Calibri</vt:lpstr>
      <vt:lpstr>Calibri Light</vt:lpstr>
      <vt:lpstr>Tahoma</vt:lpstr>
      <vt:lpstr>Times New Roman</vt:lpstr>
      <vt:lpstr>Tema de Office</vt:lpstr>
      <vt:lpstr>Creare e preservare valore per i propri clienti: introduzione al Marketing per aspiranti imprenditori sportivi</vt:lpstr>
      <vt:lpstr>1. Obiettivi e traguardi</vt:lpstr>
      <vt:lpstr>Indice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sintesi</vt:lpstr>
      <vt:lpstr>Test di autovalutazione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User</cp:lastModifiedBy>
  <cp:revision>693</cp:revision>
  <cp:lastPrinted>2021-11-11T07:54:38Z</cp:lastPrinted>
  <dcterms:created xsi:type="dcterms:W3CDTF">2020-11-24T11:59:30Z</dcterms:created>
  <dcterms:modified xsi:type="dcterms:W3CDTF">2022-02-18T08:44:52Z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0x0101005F7E5129145C1D4796D0CCED5DFBDE02</vt:lpwstr>
  </property>
</Properties>
</file>