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76" r:id="rId8"/>
    <p:sldId id="277" r:id="rId9"/>
    <p:sldId id="286" r:id="rId10"/>
    <p:sldId id="278" r:id="rId11"/>
    <p:sldId id="279" r:id="rId12"/>
    <p:sldId id="275" r:id="rId13"/>
    <p:sldId id="257" r:id="rId14"/>
    <p:sldId id="268" r:id="rId15"/>
    <p:sldId id="269" r:id="rId16"/>
    <p:sldId id="270" r:id="rId17"/>
    <p:sldId id="271" r:id="rId18"/>
    <p:sldId id="274" r:id="rId19"/>
    <p:sldId id="272" r:id="rId20"/>
    <p:sldId id="280" r:id="rId21"/>
    <p:sldId id="281" r:id="rId22"/>
    <p:sldId id="282" r:id="rId23"/>
    <p:sldId id="285" r:id="rId24"/>
    <p:sldId id="283" r:id="rId25"/>
    <p:sldId id="284" r:id="rId26"/>
    <p:sldId id="265" r:id="rId27"/>
    <p:sldId id="267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44"/>
    <a:srgbClr val="D92E2D"/>
    <a:srgbClr val="E6872D"/>
    <a:srgbClr val="FFCD04"/>
    <a:srgbClr val="FFFFFF"/>
    <a:srgbClr val="FFD13C"/>
    <a:srgbClr val="FFC400"/>
    <a:srgbClr val="FFC300"/>
    <a:srgbClr val="FFC100"/>
    <a:srgbClr val="E5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2CD4E-DE03-4EAE-9016-7D020E66BBC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A0611C-0816-4AEA-8903-919B5BEA7F5F}">
      <dgm:prSet phldrT="[Text]" custT="1"/>
      <dgm:spPr>
        <a:solidFill>
          <a:srgbClr val="E6872D"/>
        </a:solidFill>
      </dgm:spPr>
      <dgm:t>
        <a:bodyPr/>
        <a:lstStyle/>
        <a:p>
          <a:r>
            <a:rPr lang="sk-SK" sz="2000" dirty="0"/>
            <a:t>NÁPADY</a:t>
          </a:r>
        </a:p>
      </dgm:t>
    </dgm:pt>
    <dgm:pt modelId="{7522B12C-5280-4BC4-98C4-12F93F186AFB}" type="parTrans" cxnId="{CC816AE2-B7B3-44DA-B5CD-778A45FDF130}">
      <dgm:prSet/>
      <dgm:spPr/>
      <dgm:t>
        <a:bodyPr/>
        <a:lstStyle/>
        <a:p>
          <a:endParaRPr lang="sk-SK"/>
        </a:p>
      </dgm:t>
    </dgm:pt>
    <dgm:pt modelId="{40889AA3-CFCF-4C77-86B0-697D9DD693AF}" type="sibTrans" cxnId="{CC816AE2-B7B3-44DA-B5CD-778A45FDF130}">
      <dgm:prSet/>
      <dgm:spPr/>
      <dgm:t>
        <a:bodyPr/>
        <a:lstStyle/>
        <a:p>
          <a:endParaRPr lang="sk-SK"/>
        </a:p>
      </dgm:t>
    </dgm:pt>
    <dgm:pt modelId="{293302D7-4DD1-4A85-9C3B-8B0E468BDEFC}">
      <dgm:prSet phldrT="[Text]" custT="1"/>
      <dgm:spPr>
        <a:solidFill>
          <a:srgbClr val="D92E2D"/>
        </a:solidFill>
      </dgm:spPr>
      <dgm:t>
        <a:bodyPr/>
        <a:lstStyle/>
        <a:p>
          <a:r>
            <a:rPr lang="sk-SK" sz="2000" dirty="0" err="1"/>
            <a:t>KÓDO</a:t>
          </a:r>
          <a:r>
            <a:rPr lang="sk-SK" sz="2000" dirty="0"/>
            <a:t>-VANIE</a:t>
          </a:r>
        </a:p>
      </dgm:t>
    </dgm:pt>
    <dgm:pt modelId="{7C855553-C8CA-4938-A0A4-A7D295AAAD22}" type="parTrans" cxnId="{3154A47E-EEE2-4DBC-A692-69517A82A5DD}">
      <dgm:prSet/>
      <dgm:spPr/>
      <dgm:t>
        <a:bodyPr/>
        <a:lstStyle/>
        <a:p>
          <a:endParaRPr lang="sk-SK"/>
        </a:p>
      </dgm:t>
    </dgm:pt>
    <dgm:pt modelId="{AB7D2D84-7B71-4B00-819A-F5533C6F4A57}" type="sibTrans" cxnId="{3154A47E-EEE2-4DBC-A692-69517A82A5DD}">
      <dgm:prSet/>
      <dgm:spPr/>
      <dgm:t>
        <a:bodyPr/>
        <a:lstStyle/>
        <a:p>
          <a:endParaRPr lang="sk-SK"/>
        </a:p>
      </dgm:t>
    </dgm:pt>
    <dgm:pt modelId="{C23DA227-2080-4ABC-B98C-A687FED40F0F}">
      <dgm:prSet phldrT="[Text]" custT="1"/>
      <dgm:spPr>
        <a:solidFill>
          <a:srgbClr val="FFCD04"/>
        </a:solidFill>
      </dgm:spPr>
      <dgm:t>
        <a:bodyPr/>
        <a:lstStyle/>
        <a:p>
          <a:r>
            <a:rPr lang="sk-SK" sz="2000" dirty="0"/>
            <a:t>DÁTA</a:t>
          </a:r>
        </a:p>
      </dgm:t>
    </dgm:pt>
    <dgm:pt modelId="{6607704A-81C8-474E-8D3A-047D167AE848}" type="parTrans" cxnId="{8A949946-1E11-4C1C-AE4B-525C306C0B46}">
      <dgm:prSet/>
      <dgm:spPr/>
      <dgm:t>
        <a:bodyPr/>
        <a:lstStyle/>
        <a:p>
          <a:endParaRPr lang="sk-SK"/>
        </a:p>
      </dgm:t>
    </dgm:pt>
    <dgm:pt modelId="{25921605-AFCB-4C8A-8B6A-70B4923B5C33}" type="sibTrans" cxnId="{8A949946-1E11-4C1C-AE4B-525C306C0B46}">
      <dgm:prSet/>
      <dgm:spPr/>
      <dgm:t>
        <a:bodyPr/>
        <a:lstStyle/>
        <a:p>
          <a:endParaRPr lang="sk-SK"/>
        </a:p>
      </dgm:t>
    </dgm:pt>
    <dgm:pt modelId="{915ED8AB-F619-4E63-85CD-BC7160A92519}" type="pres">
      <dgm:prSet presAssocID="{5F52CD4E-DE03-4EAE-9016-7D020E66BB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0F639-CD80-4C46-9B39-9EFA47216A06}" type="pres">
      <dgm:prSet presAssocID="{73A0611C-0816-4AEA-8903-919B5BEA7F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38DF1-9CD6-40BE-A301-46CEC87A4F51}" type="pres">
      <dgm:prSet presAssocID="{73A0611C-0816-4AEA-8903-919B5BEA7F5F}" presName="spNode" presStyleCnt="0"/>
      <dgm:spPr/>
    </dgm:pt>
    <dgm:pt modelId="{1DF21CFB-E87D-439E-AAE0-9A8C2AC9C51E}" type="pres">
      <dgm:prSet presAssocID="{40889AA3-CFCF-4C77-86B0-697D9DD693AF}" presName="sibTrans" presStyleLbl="sibTrans1D1" presStyleIdx="0" presStyleCnt="3"/>
      <dgm:spPr/>
      <dgm:t>
        <a:bodyPr/>
        <a:lstStyle/>
        <a:p>
          <a:endParaRPr lang="en-US"/>
        </a:p>
      </dgm:t>
    </dgm:pt>
    <dgm:pt modelId="{4DBE7484-57BB-45C2-AB26-A68746474704}" type="pres">
      <dgm:prSet presAssocID="{293302D7-4DD1-4A85-9C3B-8B0E468BDE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CA129-BF64-4EFE-8C69-1137DE1A7725}" type="pres">
      <dgm:prSet presAssocID="{293302D7-4DD1-4A85-9C3B-8B0E468BDEFC}" presName="spNode" presStyleCnt="0"/>
      <dgm:spPr/>
    </dgm:pt>
    <dgm:pt modelId="{C02DAF9E-D1D6-4ED1-AC5F-A1284DFCE095}" type="pres">
      <dgm:prSet presAssocID="{AB7D2D84-7B71-4B00-819A-F5533C6F4A5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24B2414-2F63-44A3-8887-F2C6338A5679}" type="pres">
      <dgm:prSet presAssocID="{C23DA227-2080-4ABC-B98C-A687FED40F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083E2-CA9E-4811-A2E7-942FC68D9E6C}" type="pres">
      <dgm:prSet presAssocID="{C23DA227-2080-4ABC-B98C-A687FED40F0F}" presName="spNode" presStyleCnt="0"/>
      <dgm:spPr/>
    </dgm:pt>
    <dgm:pt modelId="{2434A198-A385-4870-A592-9418C477902A}" type="pres">
      <dgm:prSet presAssocID="{25921605-AFCB-4C8A-8B6A-70B4923B5C33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3154A47E-EEE2-4DBC-A692-69517A82A5DD}" srcId="{5F52CD4E-DE03-4EAE-9016-7D020E66BBCF}" destId="{293302D7-4DD1-4A85-9C3B-8B0E468BDEFC}" srcOrd="1" destOrd="0" parTransId="{7C855553-C8CA-4938-A0A4-A7D295AAAD22}" sibTransId="{AB7D2D84-7B71-4B00-819A-F5533C6F4A57}"/>
    <dgm:cxn modelId="{69FF7EA2-1EF4-4296-AFA5-8C8EB21C6DAA}" type="presOf" srcId="{40889AA3-CFCF-4C77-86B0-697D9DD693AF}" destId="{1DF21CFB-E87D-439E-AAE0-9A8C2AC9C51E}" srcOrd="0" destOrd="0" presId="urn:microsoft.com/office/officeart/2005/8/layout/cycle6"/>
    <dgm:cxn modelId="{57CD6254-DC89-48FB-91B4-C893D73326B2}" type="presOf" srcId="{C23DA227-2080-4ABC-B98C-A687FED40F0F}" destId="{824B2414-2F63-44A3-8887-F2C6338A5679}" srcOrd="0" destOrd="0" presId="urn:microsoft.com/office/officeart/2005/8/layout/cycle6"/>
    <dgm:cxn modelId="{CC816AE2-B7B3-44DA-B5CD-778A45FDF130}" srcId="{5F52CD4E-DE03-4EAE-9016-7D020E66BBCF}" destId="{73A0611C-0816-4AEA-8903-919B5BEA7F5F}" srcOrd="0" destOrd="0" parTransId="{7522B12C-5280-4BC4-98C4-12F93F186AFB}" sibTransId="{40889AA3-CFCF-4C77-86B0-697D9DD693AF}"/>
    <dgm:cxn modelId="{650B52AF-DED5-4A2C-A027-1B055F1B3101}" type="presOf" srcId="{25921605-AFCB-4C8A-8B6A-70B4923B5C33}" destId="{2434A198-A385-4870-A592-9418C477902A}" srcOrd="0" destOrd="0" presId="urn:microsoft.com/office/officeart/2005/8/layout/cycle6"/>
    <dgm:cxn modelId="{8A949946-1E11-4C1C-AE4B-525C306C0B46}" srcId="{5F52CD4E-DE03-4EAE-9016-7D020E66BBCF}" destId="{C23DA227-2080-4ABC-B98C-A687FED40F0F}" srcOrd="2" destOrd="0" parTransId="{6607704A-81C8-474E-8D3A-047D167AE848}" sibTransId="{25921605-AFCB-4C8A-8B6A-70B4923B5C33}"/>
    <dgm:cxn modelId="{CB085011-9483-482E-9834-16FB78D3BC4A}" type="presOf" srcId="{AB7D2D84-7B71-4B00-819A-F5533C6F4A57}" destId="{C02DAF9E-D1D6-4ED1-AC5F-A1284DFCE095}" srcOrd="0" destOrd="0" presId="urn:microsoft.com/office/officeart/2005/8/layout/cycle6"/>
    <dgm:cxn modelId="{3B10B068-00DD-4D7E-BB71-334DDBDA36AF}" type="presOf" srcId="{73A0611C-0816-4AEA-8903-919B5BEA7F5F}" destId="{3020F639-CD80-4C46-9B39-9EFA47216A06}" srcOrd="0" destOrd="0" presId="urn:microsoft.com/office/officeart/2005/8/layout/cycle6"/>
    <dgm:cxn modelId="{EDF3AE42-99E2-455F-A807-5CF7C4981C9D}" type="presOf" srcId="{5F52CD4E-DE03-4EAE-9016-7D020E66BBCF}" destId="{915ED8AB-F619-4E63-85CD-BC7160A92519}" srcOrd="0" destOrd="0" presId="urn:microsoft.com/office/officeart/2005/8/layout/cycle6"/>
    <dgm:cxn modelId="{87004D1C-B9BB-4333-A70D-3BAE73A4E5CE}" type="presOf" srcId="{293302D7-4DD1-4A85-9C3B-8B0E468BDEFC}" destId="{4DBE7484-57BB-45C2-AB26-A68746474704}" srcOrd="0" destOrd="0" presId="urn:microsoft.com/office/officeart/2005/8/layout/cycle6"/>
    <dgm:cxn modelId="{87013460-156B-4DCA-96E2-FF7502CDEC61}" type="presParOf" srcId="{915ED8AB-F619-4E63-85CD-BC7160A92519}" destId="{3020F639-CD80-4C46-9B39-9EFA47216A06}" srcOrd="0" destOrd="0" presId="urn:microsoft.com/office/officeart/2005/8/layout/cycle6"/>
    <dgm:cxn modelId="{944F7301-3140-4FC9-BB3E-29C76C58D4AE}" type="presParOf" srcId="{915ED8AB-F619-4E63-85CD-BC7160A92519}" destId="{04A38DF1-9CD6-40BE-A301-46CEC87A4F51}" srcOrd="1" destOrd="0" presId="urn:microsoft.com/office/officeart/2005/8/layout/cycle6"/>
    <dgm:cxn modelId="{72975FFE-103A-4301-891C-1FEE61054AB0}" type="presParOf" srcId="{915ED8AB-F619-4E63-85CD-BC7160A92519}" destId="{1DF21CFB-E87D-439E-AAE0-9A8C2AC9C51E}" srcOrd="2" destOrd="0" presId="urn:microsoft.com/office/officeart/2005/8/layout/cycle6"/>
    <dgm:cxn modelId="{80CD02BF-9545-4A2F-BD91-AC073A00E986}" type="presParOf" srcId="{915ED8AB-F619-4E63-85CD-BC7160A92519}" destId="{4DBE7484-57BB-45C2-AB26-A68746474704}" srcOrd="3" destOrd="0" presId="urn:microsoft.com/office/officeart/2005/8/layout/cycle6"/>
    <dgm:cxn modelId="{1EB629B0-4CA9-4868-BDAC-073853D55F57}" type="presParOf" srcId="{915ED8AB-F619-4E63-85CD-BC7160A92519}" destId="{922CA129-BF64-4EFE-8C69-1137DE1A7725}" srcOrd="4" destOrd="0" presId="urn:microsoft.com/office/officeart/2005/8/layout/cycle6"/>
    <dgm:cxn modelId="{4924F4F4-A1CD-48DB-B31A-9BB4A8DBFB6A}" type="presParOf" srcId="{915ED8AB-F619-4E63-85CD-BC7160A92519}" destId="{C02DAF9E-D1D6-4ED1-AC5F-A1284DFCE095}" srcOrd="5" destOrd="0" presId="urn:microsoft.com/office/officeart/2005/8/layout/cycle6"/>
    <dgm:cxn modelId="{0B375A9F-A98B-4864-807F-15A2355E2D66}" type="presParOf" srcId="{915ED8AB-F619-4E63-85CD-BC7160A92519}" destId="{824B2414-2F63-44A3-8887-F2C6338A5679}" srcOrd="6" destOrd="0" presId="urn:microsoft.com/office/officeart/2005/8/layout/cycle6"/>
    <dgm:cxn modelId="{9831CAB4-AE8B-4122-880E-9B97FC6EE142}" type="presParOf" srcId="{915ED8AB-F619-4E63-85CD-BC7160A92519}" destId="{7EC083E2-CA9E-4811-A2E7-942FC68D9E6C}" srcOrd="7" destOrd="0" presId="urn:microsoft.com/office/officeart/2005/8/layout/cycle6"/>
    <dgm:cxn modelId="{FB812BDB-D1C6-48AE-A9C1-533F37C08D93}" type="presParOf" srcId="{915ED8AB-F619-4E63-85CD-BC7160A92519}" destId="{2434A198-A385-4870-A592-9418C477902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0F639-CD80-4C46-9B39-9EFA47216A06}">
      <dsp:nvSpPr>
        <dsp:cNvPr id="0" name=""/>
        <dsp:cNvSpPr/>
      </dsp:nvSpPr>
      <dsp:spPr>
        <a:xfrm>
          <a:off x="865536" y="15961"/>
          <a:ext cx="1153579" cy="749826"/>
        </a:xfrm>
        <a:prstGeom prst="roundRect">
          <a:avLst/>
        </a:prstGeom>
        <a:solidFill>
          <a:srgbClr val="E687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/>
            <a:t>NÁPADY</a:t>
          </a:r>
        </a:p>
      </dsp:txBody>
      <dsp:txXfrm>
        <a:off x="902139" y="52564"/>
        <a:ext cx="1080373" cy="676620"/>
      </dsp:txXfrm>
    </dsp:sp>
    <dsp:sp modelId="{1DF21CFB-E87D-439E-AAE0-9A8C2AC9C51E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584374" y="189258"/>
              </a:moveTo>
              <a:arcTo wR="999221" hR="999221" stAng="18350760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E7484-57BB-45C2-AB26-A68746474704}">
      <dsp:nvSpPr>
        <dsp:cNvPr id="0" name=""/>
        <dsp:cNvSpPr/>
      </dsp:nvSpPr>
      <dsp:spPr>
        <a:xfrm>
          <a:off x="1730887" y="1514794"/>
          <a:ext cx="1153579" cy="749826"/>
        </a:xfrm>
        <a:prstGeom prst="roundRect">
          <a:avLst/>
        </a:prstGeom>
        <a:solidFill>
          <a:srgbClr val="D92E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/>
            <a:t>KÓDO</a:t>
          </a:r>
          <a:r>
            <a:rPr lang="sk-SK" sz="2000" kern="1200" dirty="0"/>
            <a:t>-VANIE</a:t>
          </a:r>
        </a:p>
      </dsp:txBody>
      <dsp:txXfrm>
        <a:off x="1767490" y="1551397"/>
        <a:ext cx="1080373" cy="676620"/>
      </dsp:txXfrm>
    </dsp:sp>
    <dsp:sp modelId="{C02DAF9E-D1D6-4ED1-AC5F-A1284DFCE095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474113" y="1878381"/>
              </a:moveTo>
              <a:arcTo wR="999221" hR="999221" stAng="3697416" swAng="34051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B2414-2F63-44A3-8887-F2C6338A5679}">
      <dsp:nvSpPr>
        <dsp:cNvPr id="0" name=""/>
        <dsp:cNvSpPr/>
      </dsp:nvSpPr>
      <dsp:spPr>
        <a:xfrm>
          <a:off x="184" y="1514794"/>
          <a:ext cx="1153579" cy="749826"/>
        </a:xfrm>
        <a:prstGeom prst="roundRect">
          <a:avLst/>
        </a:prstGeom>
        <a:solidFill>
          <a:srgbClr val="FFCD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/>
            <a:t>DÁTA</a:t>
          </a:r>
        </a:p>
      </dsp:txBody>
      <dsp:txXfrm>
        <a:off x="36787" y="1551397"/>
        <a:ext cx="1080373" cy="676620"/>
      </dsp:txXfrm>
    </dsp:sp>
    <dsp:sp modelId="{2434A198-A385-4870-A592-9418C477902A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6580" y="1113713"/>
              </a:moveTo>
              <a:arcTo wR="999221" hR="999221" stAng="10405232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03/03/2022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3461" y="3400685"/>
            <a:ext cx="5576595" cy="112108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D92E2D"/>
                </a:solidFill>
              </a:rPr>
              <a:t>ZALOŽENIE PODNIKANIA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3" name="TextBox 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02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Mnohí podnikatelia a inovátori realizujú svoje nápady predčasne, hoci dávajú zmysel a na papieri vyzerajú skvele. Neskôr zistia, že v skutočnosti možno </a:t>
            </a:r>
            <a:r>
              <a:rPr lang="sk-SK" sz="1500" dirty="0" smtClean="0">
                <a:latin typeface="Arial" panose="020B0604020202020204" pitchFamily="34" charset="0"/>
              </a:rPr>
              <a:t>až </a:t>
            </a:r>
            <a:r>
              <a:rPr lang="sk-SK" sz="1500" dirty="0">
                <a:latin typeface="Arial" panose="020B0604020202020204" pitchFamily="34" charset="0"/>
              </a:rPr>
              <a:t>také </a:t>
            </a:r>
            <a:r>
              <a:rPr lang="sk-SK" sz="1500" dirty="0" smtClean="0">
                <a:latin typeface="Arial" panose="020B0604020202020204" pitchFamily="34" charset="0"/>
              </a:rPr>
              <a:t>skvelé nie sú.</a:t>
            </a:r>
            <a:endParaRPr lang="sk-SK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Preto je dôležité overiť si svoj podnikateľský nápad skôr, ako do jeho realizácie investujete príliš veľa času a prostriedkov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altLang="es-ES" sz="15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55A6B3C9-15C3-4346-82B9-9D300CA0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25874"/>
          <a:stretch/>
        </p:blipFill>
        <p:spPr>
          <a:xfrm>
            <a:off x="2032716" y="3674853"/>
            <a:ext cx="3514915" cy="2041585"/>
          </a:xfrm>
          <a:prstGeom prst="rect">
            <a:avLst/>
          </a:prstGeom>
        </p:spPr>
      </p:pic>
      <p:pic>
        <p:nvPicPr>
          <p:cNvPr id="16" name="Obrázok 15" descr="Obrázok, na ktorom je text, ClipArt, znak&#10;&#10;Automaticky generovaný popis">
            <a:extLst>
              <a:ext uri="{FF2B5EF4-FFF2-40B4-BE49-F238E27FC236}">
                <a16:creationId xmlns:a16="http://schemas.microsoft.com/office/drawing/2014/main" id="{E4B83742-AC5E-406B-9A7B-11BA81F6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39" y="3429000"/>
            <a:ext cx="4197960" cy="2235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7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 Spôsoby testovania a validácie</a:t>
            </a:r>
          </a:p>
          <a:p>
            <a:pPr marL="285750" indent="-28575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latin typeface="Arial" panose="020B0604020202020204" pitchFamily="34" charset="0"/>
              </a:rPr>
              <a:t>Validácia je proces znižovania neistoty pri realizácii nápadov, ktoré teoreticky vyzerajú skvele, ale v skutočnosti nemusia fungovať.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F4B6E85-26A2-4681-BDE1-D0A972EEF613}"/>
              </a:ext>
            </a:extLst>
          </p:cNvPr>
          <p:cNvSpPr txBox="1"/>
          <p:nvPr/>
        </p:nvSpPr>
        <p:spPr>
          <a:xfrm>
            <a:off x="2358983" y="6016648"/>
            <a:ext cx="7719428" cy="29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Bland, D. J., Osterwalder, A., Smith, A., &amp; Papadakos, T. (2020). Testing business ideas.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469" y="3339713"/>
            <a:ext cx="7281926" cy="2538223"/>
            <a:chOff x="2358983" y="3524556"/>
            <a:chExt cx="7281926" cy="2538223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1A65B9F0-F080-4ED6-B9B2-944386457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7"/>
            <a:stretch/>
          </p:blipFill>
          <p:spPr>
            <a:xfrm>
              <a:off x="2358983" y="3524556"/>
              <a:ext cx="7192379" cy="2419473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CEC69CF5-4D63-4D28-B2DD-7A69BB42DB2F}"/>
                </a:ext>
              </a:extLst>
            </p:cNvPr>
            <p:cNvSpPr/>
            <p:nvPr/>
          </p:nvSpPr>
          <p:spPr>
            <a:xfrm>
              <a:off x="2415545" y="5530083"/>
              <a:ext cx="703866" cy="218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Nápad</a:t>
              </a: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716A635F-A620-4142-A81A-6C449B50582B}"/>
                </a:ext>
              </a:extLst>
            </p:cNvPr>
            <p:cNvSpPr/>
            <p:nvPr/>
          </p:nvSpPr>
          <p:spPr>
            <a:xfrm>
              <a:off x="8634524" y="5530083"/>
              <a:ext cx="1006385" cy="300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Podnikanie</a:t>
              </a: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FCC77ABE-3909-461C-9F71-8E3E92B4765E}"/>
                </a:ext>
              </a:extLst>
            </p:cNvPr>
            <p:cNvSpPr/>
            <p:nvPr/>
          </p:nvSpPr>
          <p:spPr>
            <a:xfrm>
              <a:off x="8036633" y="5051152"/>
              <a:ext cx="1006385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>
                  <a:solidFill>
                    <a:srgbClr val="F15544"/>
                  </a:solidFill>
                </a:rPr>
                <a:t>Neistota a riziko</a:t>
              </a: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40ACA870-64E1-4D38-9AB2-7B2D39C96F38}"/>
                </a:ext>
              </a:extLst>
            </p:cNvPr>
            <p:cNvSpPr/>
            <p:nvPr/>
          </p:nvSpPr>
          <p:spPr>
            <a:xfrm>
              <a:off x="4064444" y="5391371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>
                  <a:solidFill>
                    <a:schemeClr val="bg1"/>
                  </a:solidFill>
                </a:rPr>
                <a:t>Hľadanie a testovanie</a:t>
              </a: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0A4E08BF-0523-40DF-9AE9-C89AF122B45E}"/>
                </a:ext>
              </a:extLst>
            </p:cNvPr>
            <p:cNvSpPr/>
            <p:nvPr/>
          </p:nvSpPr>
          <p:spPr>
            <a:xfrm>
              <a:off x="6672007" y="5401194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>
                  <a:solidFill>
                    <a:schemeClr val="bg1"/>
                  </a:solidFill>
                </a:rPr>
                <a:t>Implementácia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1" name="TextBox 20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2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2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8844"/>
            <a:ext cx="6362679" cy="469694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sk-SK" sz="1400" dirty="0">
                <a:latin typeface="Arial" panose="020B0604020202020204" pitchFamily="34" charset="0"/>
              </a:rPr>
              <a:t>V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prvej fáze musíte zistiť, či je vaše smerovanie správne, otestovať základné predpoklady, získať poznatky a potvrdiť dôkazmi, že váš podnikateľský nápad s veľkou pravdepodobnosťou bude fungovať.</a:t>
            </a:r>
          </a:p>
          <a:p>
            <a:pPr algn="l"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Zostaviť - merať - učiť sa je cyklus učenia sa a spätnej väzby na zistenie účinnosti produktu, služby alebo nápadu, a to čo najrýchlejšie a najlacnejšie.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 prvej fáze "NÁPADY" sa zaoberáte generovaním nápadov a plánovaním. Prichádzate s nápadmi a plánujete, aký experiment alebo test vykonáte.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Vo fáze "ZOSTAVIŤ" musíte svoj nápad premeniť na niečo hmatateľné, čo znamená, že vytvoríte MVP (Minimum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Viable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- minimálny životaschopný produkt) - produkt so základnými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ale dostatočnými funkciami na to, aby ho používatelia mohli používať a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získal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 ich pozornosť.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Teraz máte svoj produkt (="KÓDOVANIE") a musíte sa uistiť, či sú kritické funkcie dostatočne dokončené.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Potom naplánujete, ako "MERAŤ" úspech.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 ďalšej fáze musíte analyzovať "DÁTA", či už kvalitatívne alebo kvantitatívne.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Posledná fáza je kritická, musíte získať poznatky, na základe nich sa "UČÍTE" a buď úplne zmeníte smerovanie, alebo ho zachováte a prejdete do ďalšej fázy.</a:t>
            </a:r>
            <a:endParaRPr lang="en-GB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B6F4819-5B57-4DE2-9A53-8497C8CE79C8}"/>
              </a:ext>
            </a:extLst>
          </p:cNvPr>
          <p:cNvSpPr txBox="1"/>
          <p:nvPr/>
        </p:nvSpPr>
        <p:spPr>
          <a:xfrm>
            <a:off x="8058976" y="5010534"/>
            <a:ext cx="4010526" cy="71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(2011). The lean </a:t>
            </a: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startup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How today's entrepreneurs use continuous innovation to create radically successful businesses. Crown Business.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9C1C8BA-D0F9-4BCB-836B-6D65A4502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176292"/>
              </p:ext>
            </p:extLst>
          </p:nvPr>
        </p:nvGraphicFramePr>
        <p:xfrm>
          <a:off x="8503087" y="1416230"/>
          <a:ext cx="2884652" cy="25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Ovál 18">
            <a:extLst>
              <a:ext uri="{FF2B5EF4-FFF2-40B4-BE49-F238E27FC236}">
                <a16:creationId xmlns:a16="http://schemas.microsoft.com/office/drawing/2014/main" id="{AD55D074-A368-41F8-9DAA-E1845E9B54C9}"/>
              </a:ext>
            </a:extLst>
          </p:cNvPr>
          <p:cNvSpPr/>
          <p:nvPr/>
        </p:nvSpPr>
        <p:spPr>
          <a:xfrm>
            <a:off x="10910638" y="1594576"/>
            <a:ext cx="1093509" cy="1093509"/>
          </a:xfrm>
          <a:prstGeom prst="ellipse">
            <a:avLst/>
          </a:prstGeom>
          <a:solidFill>
            <a:srgbClr val="FFCD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ZOSTAVIŤ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938D6EDA-C8AA-4B14-BCD5-BAEDA2EA75F0}"/>
              </a:ext>
            </a:extLst>
          </p:cNvPr>
          <p:cNvSpPr/>
          <p:nvPr/>
        </p:nvSpPr>
        <p:spPr>
          <a:xfrm>
            <a:off x="9398658" y="3917025"/>
            <a:ext cx="1093509" cy="1093509"/>
          </a:xfrm>
          <a:prstGeom prst="ellipse">
            <a:avLst/>
          </a:prstGeom>
          <a:solidFill>
            <a:srgbClr val="E68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MERAŤ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A16E7DB-8193-4B43-90A5-766435909DA4}"/>
              </a:ext>
            </a:extLst>
          </p:cNvPr>
          <p:cNvSpPr/>
          <p:nvPr/>
        </p:nvSpPr>
        <p:spPr>
          <a:xfrm>
            <a:off x="7886679" y="1594576"/>
            <a:ext cx="1093509" cy="1093509"/>
          </a:xfrm>
          <a:prstGeom prst="ellipse">
            <a:avLst/>
          </a:prstGeom>
          <a:solidFill>
            <a:srgbClr val="D92E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UČIŤ SA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7" name="TextBox 16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2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48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Myslenie, ktoré si musíte osvojiť počas procesu validácie: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Podnikateľské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Zamerané na zákazníkov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Iteratívny prístup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Spochybňovať predpoklady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Experimentálne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Založené na dátach a informáciách</a:t>
            </a:r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1" name="Imagen 20">
            <a:extLst>
              <a:ext uri="{FF2B5EF4-FFF2-40B4-BE49-F238E27FC236}">
                <a16:creationId xmlns:a16="http://schemas.microsoft.com/office/drawing/2014/main" id="{E358E297-28CA-4BB1-AB19-29BFBA151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520000"/>
            <a:ext cx="4680000" cy="26293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6" name="TextBox 15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7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1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1.2.2 Testovanie podnikateľských nápadov v praxi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V prvom rade je potrebné nadviazať na tieto vyhlásenia: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Domnievam sa, že existuje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Domnievam sa, že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niekto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 má tento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Domnievam sa, že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TOTO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 tento problém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vyrieši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Domnievam sa, že sa mi to </a:t>
            </a: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takto podarí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1" name="Imagen 24">
            <a:extLst>
              <a:ext uri="{FF2B5EF4-FFF2-40B4-BE49-F238E27FC236}">
                <a16:creationId xmlns:a16="http://schemas.microsoft.com/office/drawing/2014/main" id="{55E8210E-AFF2-4D47-8DD7-6F80C7568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160000"/>
            <a:ext cx="4680000" cy="31754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6" name="TextBox 15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7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79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Potom vytvorte proces validácie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Predpoklady a hypotézy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Testovanie – rozhodnite sa pre metódy, nástroje a </a:t>
            </a:r>
            <a:r>
              <a:rPr lang="sk-SK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MVP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Údaje – ako ich budete zbierať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Kritériá – aké sú kritériá úspechu</a:t>
            </a:r>
          </a:p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1" name="Imagen 26">
            <a:extLst>
              <a:ext uri="{FF2B5EF4-FFF2-40B4-BE49-F238E27FC236}">
                <a16:creationId xmlns:a16="http://schemas.microsoft.com/office/drawing/2014/main" id="{953A74C1-D5F9-44F4-9ACF-488CA65C9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160000"/>
            <a:ext cx="4680000" cy="327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6" name="TextBox 15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7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8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140162"/>
          </a:xfrm>
        </p:spPr>
        <p:txBody>
          <a:bodyPr>
            <a:normAutofit/>
          </a:bodyPr>
          <a:lstStyle/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 môžete validovať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Súlad zákazník/problém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- majú zákazníci skutočne problém, o ktorom si myslíte, že ho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majú?;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kto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sú vaši zákazníci?;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je to problém, ktorý stojí za to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riešiť?;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boli by ochotní za jeho riešenie zaplatiť?</a:t>
            </a: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Súlad </a:t>
            </a:r>
            <a:r>
              <a:rPr lang="sk-SK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problém/riešenie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- adresuje vaše riešenie skutočne problém vašich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zákazníkov?;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funguje vaše riešenie pre vašich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zákazníkov?;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identifikovali ste riešenia s vyššou šancou na prijatie zákazníkmi?</a:t>
            </a:r>
          </a:p>
          <a:p>
            <a:pPr marL="90170" algn="l">
              <a:lnSpc>
                <a:spcPct val="115000"/>
              </a:lnSpc>
              <a:spcAft>
                <a:spcPts val="1000"/>
              </a:spcAft>
            </a:pPr>
            <a:r>
              <a:rPr lang="sk-SK" sz="1500" b="1" dirty="0">
                <a:latin typeface="Arial" panose="020B0604020202020204" pitchFamily="34" charset="0"/>
                <a:cs typeface="Arial" panose="020B0604020202020204" pitchFamily="34" charset="0"/>
              </a:rPr>
              <a:t>Súlad produkt/trh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- kúpili by si zákazníci váš produkt za danú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cenu?;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využívajú </a:t>
            </a:r>
            <a:r>
              <a:rPr lang="sk-S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ho?; </a:t>
            </a: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je ich počet dostatočne veľký na udržanie rastu a ziskovosti produktov a spoločnosti?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Validácia podnikateľského nápadu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Pri navrhovaní a rozvoji svojho (športového) </a:t>
            </a:r>
            <a:r>
              <a:rPr lang="sk-SK" sz="1500" dirty="0" smtClean="0">
                <a:latin typeface="Arial" panose="020B0604020202020204" pitchFamily="34" charset="0"/>
              </a:rPr>
              <a:t>podnikateľského projektu </a:t>
            </a:r>
            <a:r>
              <a:rPr lang="sk-SK" sz="1500" dirty="0">
                <a:latin typeface="Arial" panose="020B0604020202020204" pitchFamily="34" charset="0"/>
              </a:rPr>
              <a:t>by ste mali dobre poznať jeho celkovú koncepciu a jeho kľúčové komponenty.</a:t>
            </a:r>
            <a:endParaRPr lang="en-US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Výhody podnikateľských modelov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Definuje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ako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má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vaš</a:t>
            </a: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podnikanie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vytvárať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poskytovať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z</a:t>
            </a:r>
            <a:r>
              <a:rPr lang="sk-SK" sz="1500" dirty="0" err="1">
                <a:latin typeface="Arial" panose="020B0604020202020204" pitchFamily="34" charset="0"/>
                <a:ea typeface="Calibri" panose="020F0502020204030204" pitchFamily="34" charset="0"/>
              </a:rPr>
              <a:t>achytáva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ť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hodnotu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da-DK" sz="1500" dirty="0">
                <a:latin typeface="Arial" panose="020B0604020202020204" pitchFamily="34" charset="0"/>
                <a:ea typeface="Calibri" panose="020F0502020204030204" pitchFamily="34" charset="0"/>
              </a:rPr>
              <a:t>. j. vysvet</a:t>
            </a:r>
            <a:r>
              <a:rPr lang="sk-SK" sz="1500" dirty="0" err="1">
                <a:latin typeface="Arial" panose="020B0604020202020204" pitchFamily="34" charset="0"/>
                <a:ea typeface="Calibri" panose="020F0502020204030204" pitchFamily="34" charset="0"/>
              </a:rPr>
              <a:t>luje</a:t>
            </a:r>
            <a:r>
              <a:rPr lang="da-DK" sz="1500" dirty="0">
                <a:latin typeface="Arial" panose="020B0604020202020204" pitchFamily="34" charset="0"/>
                <a:ea typeface="Calibri" panose="020F0502020204030204" pitchFamily="34" charset="0"/>
              </a:rPr>
              <a:t>, ako bude </a:t>
            </a:r>
            <a:r>
              <a:rPr lang="da-D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vaš</a:t>
            </a: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e podnikanie</a:t>
            </a:r>
            <a:r>
              <a:rPr lang="da-D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a-DK" sz="1500" dirty="0">
                <a:latin typeface="Arial" panose="020B0604020202020204" pitchFamily="34" charset="0"/>
                <a:ea typeface="Calibri" panose="020F0502020204030204" pitchFamily="34" charset="0"/>
              </a:rPr>
              <a:t>fungovať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eľmi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intuitívnym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spôsobom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vás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naviguje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všetkými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dôležitými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prvkami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ktoré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zabezpečujú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dodanie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vašej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služby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alebo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produktu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Definuje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všetky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kľúčové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aspekty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vášho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budúceho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podnikania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systematickým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uceleným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logickým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spôsobom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Spoločný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jazyk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pre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odborníkov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oblasti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podnikania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užitočný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prezentačný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nástroj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sk-SK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Navrhnite a nastavte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svoj projekt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4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1.3.1 </a:t>
            </a: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Biznis model </a:t>
            </a:r>
            <a:r>
              <a:rPr lang="sk-SK" sz="2000" b="1" dirty="0" err="1" smtClean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  <a:r>
              <a:rPr lang="sk-SK" sz="2000" b="1" dirty="0" smtClean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(BMC)</a:t>
            </a:r>
            <a:endParaRPr lang="en-GB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Nástroj, ktorý sa používa na vytvorenie vizuálnej reprezentácie podnikateľského modelu</a:t>
            </a:r>
            <a:endParaRPr lang="en-GB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Je to </a:t>
            </a:r>
            <a:r>
              <a:rPr lang="sk-SK" sz="1500" dirty="0" smtClean="0">
                <a:latin typeface="Arial" panose="020B0604020202020204" pitchFamily="34" charset="0"/>
              </a:rPr>
              <a:t>stručná jednostránková šablóna s </a:t>
            </a:r>
            <a:r>
              <a:rPr lang="sk-SK" sz="1500" dirty="0">
                <a:latin typeface="Arial" panose="020B0604020202020204" pitchFamily="34" charset="0"/>
              </a:rPr>
              <a:t>vopred definovaným a ľahko použiteľným formátom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Spoločný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jazyk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"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používaný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definovanie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podnikateľských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modelov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Skladá sa z deviatich stavebných blokov, ktoré pokrývajú hlavné oblasti podniku</a:t>
            </a:r>
            <a:r>
              <a:rPr lang="en-US" sz="1500" dirty="0">
                <a:latin typeface="Arial" panose="020B0604020202020204" pitchFamily="34" charset="0"/>
              </a:rPr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zákazníkov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ponuku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infraštruktúru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finančnú životaschopnosť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Pomocou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tohto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nástroja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môžete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navrhnúť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svoj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podnikateľský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model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približne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za 20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minút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Proces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učenia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je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oveľa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dôležitejší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ako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jeho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výsledok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Napriek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tomu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budete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môcť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vidieť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hlavnú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logiku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pracovný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postup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vášho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podniku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Navrhnite </a:t>
            </a:r>
            <a:r>
              <a:rPr lang="sk-SK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a nastavte svoj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Navrhnite </a:t>
            </a:r>
            <a:r>
              <a:rPr lang="sk-SK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a nastavte svoj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05725" y="1387183"/>
            <a:ext cx="6780550" cy="4601217"/>
            <a:chOff x="2573454" y="1128391"/>
            <a:chExt cx="6780550" cy="4601217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D3C239F0-EE60-448E-97D2-F6E10296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95" y="1128391"/>
              <a:ext cx="6516009" cy="4601217"/>
            </a:xfrm>
            <a:prstGeom prst="rect">
              <a:avLst/>
            </a:prstGeom>
          </p:spPr>
        </p:pic>
        <p:sp>
          <p:nvSpPr>
            <p:cNvPr id="4" name="Obdĺžnik 3">
              <a:extLst>
                <a:ext uri="{FF2B5EF4-FFF2-40B4-BE49-F238E27FC236}">
                  <a16:creationId xmlns:a16="http://schemas.microsoft.com/office/drawing/2014/main" id="{A8D5D603-DE69-4F8B-89E6-86C24055DCE3}"/>
                </a:ext>
              </a:extLst>
            </p:cNvPr>
            <p:cNvSpPr/>
            <p:nvPr/>
          </p:nvSpPr>
          <p:spPr>
            <a:xfrm>
              <a:off x="294212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Kľúčoví partneri</a:t>
              </a:r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DD0007BE-F55E-497B-B6C7-1366B32690DA}"/>
                </a:ext>
              </a:extLst>
            </p:cNvPr>
            <p:cNvSpPr/>
            <p:nvPr/>
          </p:nvSpPr>
          <p:spPr>
            <a:xfrm>
              <a:off x="419240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Kľúčové aktivity</a:t>
              </a:r>
            </a:p>
          </p:txBody>
        </p:sp>
        <p:sp>
          <p:nvSpPr>
            <p:cNvPr id="14" name="Obdĺžnik 13">
              <a:extLst>
                <a:ext uri="{FF2B5EF4-FFF2-40B4-BE49-F238E27FC236}">
                  <a16:creationId xmlns:a16="http://schemas.microsoft.com/office/drawing/2014/main" id="{4A93F569-33DE-4BB7-9FE4-1333FF9E2A27}"/>
                </a:ext>
              </a:extLst>
            </p:cNvPr>
            <p:cNvSpPr/>
            <p:nvPr/>
          </p:nvSpPr>
          <p:spPr>
            <a:xfrm>
              <a:off x="5371219" y="1676465"/>
              <a:ext cx="110884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smtClean="0">
                  <a:solidFill>
                    <a:schemeClr val="tx1"/>
                  </a:solidFill>
                </a:rPr>
                <a:t>Ponúkaná hodnota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8F1FA0FD-5F56-4EA1-AF9F-9ECFBB0E9C60}"/>
                </a:ext>
              </a:extLst>
            </p:cNvPr>
            <p:cNvSpPr/>
            <p:nvPr/>
          </p:nvSpPr>
          <p:spPr>
            <a:xfrm>
              <a:off x="6238943" y="1647498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Vzťahy so zákazníkmi</a:t>
              </a: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26FD6FA8-CEDB-4E8A-9904-83278A030593}"/>
                </a:ext>
              </a:extLst>
            </p:cNvPr>
            <p:cNvSpPr/>
            <p:nvPr/>
          </p:nvSpPr>
          <p:spPr>
            <a:xfrm>
              <a:off x="7712901" y="1676123"/>
              <a:ext cx="135823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Zákaznícke segmenty</a:t>
              </a: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039A1DE9-66AF-4059-A93C-3D2D3A769029}"/>
                </a:ext>
              </a:extLst>
            </p:cNvPr>
            <p:cNvSpPr/>
            <p:nvPr/>
          </p:nvSpPr>
          <p:spPr>
            <a:xfrm>
              <a:off x="4178763" y="2950877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Kľúčové zdroje</a:t>
              </a: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29AB40AF-A9A2-498E-95E1-651CF9918D69}"/>
                </a:ext>
              </a:extLst>
            </p:cNvPr>
            <p:cNvSpPr/>
            <p:nvPr/>
          </p:nvSpPr>
          <p:spPr>
            <a:xfrm>
              <a:off x="6631133" y="299565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800" b="1" dirty="0">
                  <a:solidFill>
                    <a:schemeClr val="tx1"/>
                  </a:solidFill>
                </a:rPr>
                <a:t>Kanály</a:t>
              </a:r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9C2EF4D5-8C90-4D8A-8475-6CC97BF97222}"/>
                </a:ext>
              </a:extLst>
            </p:cNvPr>
            <p:cNvSpPr/>
            <p:nvPr/>
          </p:nvSpPr>
          <p:spPr>
            <a:xfrm>
              <a:off x="5559707" y="4237793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Zdroje príjmov</a:t>
              </a:r>
            </a:p>
          </p:txBody>
        </p:sp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93702523-0B85-4770-9391-0908D9DBAD04}"/>
                </a:ext>
              </a:extLst>
            </p:cNvPr>
            <p:cNvSpPr/>
            <p:nvPr/>
          </p:nvSpPr>
          <p:spPr>
            <a:xfrm>
              <a:off x="2573454" y="4237792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>
                  <a:solidFill>
                    <a:schemeClr val="tx1"/>
                  </a:solidFill>
                </a:rPr>
                <a:t>Nákladová štruktúra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3" name="TextBox 2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4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/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sk-SK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konci tohto bloku budete vedieť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39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</a:t>
            </a:r>
            <a:r>
              <a:rPr lang="sk-SK" sz="39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Ciele a úlohy</a:t>
            </a:r>
            <a:r>
              <a:rPr lang="es-ES" sz="3900" b="1" spc="-85" dirty="0">
                <a:solidFill>
                  <a:srgbClr val="D92E2D"/>
                </a:solidFill>
                <a:cs typeface="Tahoma"/>
              </a:rPr>
              <a:t> </a:t>
            </a:r>
            <a:endParaRPr lang="es-ES" sz="39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681002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663522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7811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altLang="ko-KR" sz="1400" dirty="0">
                <a:latin typeface="+mj-lt"/>
                <a:cs typeface="Arial" pitchFamily="34" charset="0"/>
              </a:rPr>
              <a:t>Prepojenie medzi športom a podnikaním</a:t>
            </a:r>
            <a:endParaRPr lang="en-US" altLang="ko-KR" sz="1400" dirty="0">
              <a:latin typeface="+mj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altLang="ko-KR" sz="1400" dirty="0">
                <a:latin typeface="+mj-lt"/>
                <a:cs typeface="Arial" pitchFamily="34" charset="0"/>
              </a:rPr>
              <a:t>K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toré</a:t>
            </a:r>
            <a:r>
              <a:rPr lang="en-US" altLang="ko-KR" sz="1400" dirty="0">
                <a:latin typeface="+mj-lt"/>
                <a:cs typeface="Arial" pitchFamily="34" charset="0"/>
              </a:rPr>
              <a:t> z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atribútov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rozvíjaných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prostredníctvom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športu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sú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užitočné</a:t>
            </a:r>
            <a:r>
              <a:rPr lang="en-US" altLang="ko-KR" sz="1400" dirty="0">
                <a:latin typeface="+mj-lt"/>
                <a:cs typeface="Arial" pitchFamily="34" charset="0"/>
              </a:rPr>
              <a:t> v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podnikaní</a:t>
            </a:r>
            <a:endParaRPr lang="sk-SK" altLang="ko-KR" sz="1400" dirty="0">
              <a:latin typeface="+mj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ko-KR" sz="1400" dirty="0">
                <a:latin typeface="+mj-lt"/>
                <a:cs typeface="Arial" pitchFamily="34" charset="0"/>
              </a:rPr>
              <a:t>Podstatu podnikateľských nápadov, ich zdroje a spôsoby, ako zlepšiť ich generovanie</a:t>
            </a:r>
            <a:endParaRPr lang="en-US" altLang="ko-KR" sz="1400" dirty="0">
              <a:latin typeface="+mj-lt"/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>
                <a:latin typeface="+mj-lt"/>
                <a:cs typeface="Arial" pitchFamily="34" charset="0"/>
              </a:rPr>
              <a:t>Uvedenie do situácie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00225" y="4003839"/>
            <a:ext cx="652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sk-SK" altLang="ko-KR" sz="1400" dirty="0">
                <a:latin typeface="+mj-lt"/>
                <a:cs typeface="Arial" pitchFamily="34" charset="0"/>
              </a:rPr>
              <a:t>I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nformácie</a:t>
            </a:r>
            <a:r>
              <a:rPr lang="en-US" altLang="ko-KR" sz="1400" dirty="0">
                <a:latin typeface="+mj-lt"/>
                <a:cs typeface="Arial" pitchFamily="34" charset="0"/>
              </a:rPr>
              <a:t> o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význame</a:t>
            </a:r>
            <a:r>
              <a:rPr lang="en-US" altLang="ko-KR" sz="1400" dirty="0">
                <a:latin typeface="+mj-lt"/>
                <a:cs typeface="Arial" pitchFamily="34" charset="0"/>
              </a:rPr>
              <a:t> 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možných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spôsoboch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testovania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podnikateľských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nápadov</a:t>
            </a:r>
            <a:endParaRPr lang="en-US" altLang="ko-KR" sz="1400" dirty="0">
              <a:latin typeface="+mj-lt"/>
              <a:cs typeface="Arial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00225" y="3665285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>
                <a:latin typeface="+mj-lt"/>
                <a:cs typeface="Arial" pitchFamily="34" charset="0"/>
              </a:rPr>
              <a:t>Validovať váš podnikateľský nápad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972893"/>
            <a:ext cx="838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sk-SK" altLang="ko-KR" sz="1400" dirty="0">
                <a:latin typeface="+mj-lt"/>
                <a:cs typeface="Arial" pitchFamily="34" charset="0"/>
              </a:rPr>
              <a:t>A</a:t>
            </a:r>
            <a:r>
              <a:rPr lang="en-US" altLang="ko-KR" sz="1400" dirty="0">
                <a:latin typeface="+mj-lt"/>
                <a:cs typeface="Arial" pitchFamily="34" charset="0"/>
              </a:rPr>
              <a:t>ko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navrhnúť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 smtClean="0">
                <a:latin typeface="+mj-lt"/>
                <a:cs typeface="Arial" pitchFamily="34" charset="0"/>
              </a:rPr>
              <a:t>svoj</a:t>
            </a:r>
            <a:r>
              <a:rPr lang="en-US" altLang="ko-KR" sz="1400" dirty="0" smtClean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 smtClean="0">
                <a:latin typeface="+mj-lt"/>
                <a:cs typeface="Arial" pitchFamily="34" charset="0"/>
              </a:rPr>
              <a:t>podnikate</a:t>
            </a:r>
            <a:r>
              <a:rPr lang="sk-SK" altLang="ko-KR" sz="1400" dirty="0" err="1" smtClean="0">
                <a:latin typeface="+mj-lt"/>
                <a:cs typeface="Arial" pitchFamily="34" charset="0"/>
              </a:rPr>
              <a:t>ľský</a:t>
            </a:r>
            <a:r>
              <a:rPr lang="sk-SK" altLang="ko-KR" sz="1400" dirty="0" smtClean="0">
                <a:latin typeface="+mj-lt"/>
                <a:cs typeface="Arial" pitchFamily="34" charset="0"/>
              </a:rPr>
              <a:t> projekt </a:t>
            </a:r>
            <a:r>
              <a:rPr lang="en-US" altLang="ko-KR" sz="1400" dirty="0" smtClean="0">
                <a:latin typeface="+mj-lt"/>
                <a:cs typeface="Arial" pitchFamily="34" charset="0"/>
              </a:rPr>
              <a:t>a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celkovú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logiku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+mj-lt"/>
                <a:cs typeface="Arial" pitchFamily="34" charset="0"/>
              </a:rPr>
              <a:t>je</a:t>
            </a:r>
            <a:r>
              <a:rPr lang="sk-SK" altLang="ko-KR" sz="1400" dirty="0" smtClean="0">
                <a:latin typeface="+mj-lt"/>
                <a:cs typeface="Arial" pitchFamily="34" charset="0"/>
              </a:rPr>
              <a:t>ho</a:t>
            </a:r>
            <a:r>
              <a:rPr lang="en-US" altLang="ko-KR" sz="1400" dirty="0" smtClean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fungovania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en-US" altLang="ko-KR" sz="1400" dirty="0" err="1">
                <a:latin typeface="+mj-lt"/>
                <a:cs typeface="Arial" pitchFamily="34" charset="0"/>
              </a:rPr>
              <a:t>pomocou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sk-SK" altLang="ko-KR" sz="1400" dirty="0">
                <a:latin typeface="+mj-lt"/>
                <a:cs typeface="Arial" pitchFamily="34" charset="0"/>
              </a:rPr>
              <a:t>biznis</a:t>
            </a:r>
            <a:r>
              <a:rPr lang="en-US" altLang="ko-KR" sz="1400" dirty="0">
                <a:latin typeface="+mj-lt"/>
                <a:cs typeface="Arial" pitchFamily="34" charset="0"/>
              </a:rPr>
              <a:t> </a:t>
            </a:r>
            <a:r>
              <a:rPr lang="sk-SK" altLang="ko-KR" sz="1400" dirty="0">
                <a:latin typeface="+mj-lt"/>
                <a:cs typeface="Arial" pitchFamily="34" charset="0"/>
              </a:rPr>
              <a:t>m</a:t>
            </a:r>
            <a:r>
              <a:rPr lang="en-US" altLang="ko-KR" sz="1400" dirty="0" err="1" smtClean="0">
                <a:latin typeface="+mj-lt"/>
                <a:cs typeface="Arial" pitchFamily="34" charset="0"/>
              </a:rPr>
              <a:t>odel</a:t>
            </a:r>
            <a:r>
              <a:rPr lang="en-US" altLang="ko-KR" sz="1400" dirty="0" smtClean="0">
                <a:latin typeface="+mj-lt"/>
                <a:cs typeface="Arial" pitchFamily="34" charset="0"/>
              </a:rPr>
              <a:t> </a:t>
            </a:r>
            <a:r>
              <a:rPr lang="sk-SK" altLang="ko-KR" sz="1400" dirty="0">
                <a:latin typeface="+mj-lt"/>
                <a:cs typeface="Arial" pitchFamily="34" charset="0"/>
              </a:rPr>
              <a:t>c</a:t>
            </a:r>
            <a:r>
              <a:rPr lang="en-US" altLang="ko-KR" sz="1400" dirty="0" err="1" smtClean="0">
                <a:latin typeface="+mj-lt"/>
                <a:cs typeface="Arial" pitchFamily="34" charset="0"/>
              </a:rPr>
              <a:t>anvas</a:t>
            </a:r>
            <a:endParaRPr lang="en-US" altLang="ko-KR" sz="1400" dirty="0">
              <a:latin typeface="+mj-lt"/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634339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>
                <a:latin typeface="+mj-lt"/>
                <a:cs typeface="Arial" pitchFamily="34" charset="0"/>
              </a:rPr>
              <a:t>Navrhnúť svoj projekt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6" name="TextBox 25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7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1: Začnite definovaním skupín ľudí alebo organizácií, ktoré chcete osloviť a obslúžiť – </a:t>
            </a:r>
            <a:r>
              <a:rPr lang="sk-SK" sz="1500" b="1" dirty="0">
                <a:latin typeface="Arial" panose="020B0604020202020204" pitchFamily="34" charset="0"/>
              </a:rPr>
              <a:t>zákaznícke segmenty</a:t>
            </a:r>
            <a:r>
              <a:rPr lang="sk-SK" sz="1500" dirty="0">
                <a:latin typeface="Arial" panose="020B0604020202020204" pitchFamily="34" charset="0"/>
              </a:rPr>
              <a:t>. Podnikateľský model musí byť postavený na </a:t>
            </a:r>
            <a:r>
              <a:rPr lang="sk-SK" sz="1500" dirty="0" smtClean="0">
                <a:latin typeface="Arial" panose="020B0604020202020204" pitchFamily="34" charset="0"/>
              </a:rPr>
              <a:t>dôkladnom </a:t>
            </a:r>
            <a:r>
              <a:rPr lang="sk-SK" sz="1500" dirty="0">
                <a:latin typeface="Arial" panose="020B0604020202020204" pitchFamily="34" charset="0"/>
              </a:rPr>
              <a:t>pochopení ich špecifických potrieb.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2: Potom definujte svoju </a:t>
            </a:r>
            <a:r>
              <a:rPr lang="sk-SK" sz="1500" b="1" dirty="0" smtClean="0">
                <a:latin typeface="Arial" panose="020B0604020202020204" pitchFamily="34" charset="0"/>
              </a:rPr>
              <a:t>ponúkanú hodnotu </a:t>
            </a:r>
            <a:r>
              <a:rPr lang="sk-SK" sz="1500" dirty="0">
                <a:latin typeface="Arial" panose="020B0604020202020204" pitchFamily="34" charset="0"/>
              </a:rPr>
              <a:t>- hodnotu, ktorú váš produkt alebo služba vytvára pre vašich zákazníkov (napr. riešením problému alebo uspokojením potreby).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3: Ak chcete osloviť svojich zákazníkov, musíte zvážiť vhodné komunikačné, predajné a distribučné </a:t>
            </a:r>
            <a:r>
              <a:rPr lang="sk-SK" sz="1500" b="1" dirty="0">
                <a:latin typeface="Arial" panose="020B0604020202020204" pitchFamily="34" charset="0"/>
              </a:rPr>
              <a:t>kanály</a:t>
            </a:r>
            <a:r>
              <a:rPr lang="sk-SK" sz="1500" dirty="0">
                <a:latin typeface="Arial" panose="020B0604020202020204" pitchFamily="34" charset="0"/>
              </a:rPr>
              <a:t>. Zvážte tie, ktoré sú pre vaše podnikanie relevantné.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Navrhnite </a:t>
            </a:r>
            <a:r>
              <a:rPr lang="sk-SK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a nastavte svoj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1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4: Musíte tiež zvážiť typy </a:t>
            </a:r>
            <a:r>
              <a:rPr lang="sk-SK" sz="1500" b="1" dirty="0">
                <a:latin typeface="Arial" panose="020B0604020202020204" pitchFamily="34" charset="0"/>
              </a:rPr>
              <a:t>vzťahov</a:t>
            </a:r>
            <a:r>
              <a:rPr lang="sk-SK" sz="1500" dirty="0">
                <a:latin typeface="Arial" panose="020B0604020202020204" pitchFamily="34" charset="0"/>
              </a:rPr>
              <a:t>, ktoré nadviažete so svojimi zákazníkmi.</a:t>
            </a:r>
            <a:endParaRPr lang="en-US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sk-SK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5: </a:t>
            </a:r>
            <a:r>
              <a:rPr lang="sk-SK" sz="1500" b="1" dirty="0">
                <a:latin typeface="Arial" panose="020B0604020202020204" pitchFamily="34" charset="0"/>
              </a:rPr>
              <a:t>Zdroje príjmov </a:t>
            </a:r>
            <a:r>
              <a:rPr lang="sk-SK" sz="1500" dirty="0">
                <a:latin typeface="Arial" panose="020B0604020202020204" pitchFamily="34" charset="0"/>
              </a:rPr>
              <a:t>definujú spôsoby, akými budete získavať príjmy od svojich zákazníkov. Tie by mali zodpovedať hodnote, za ktorú sú ochotní zaplatiť.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6: Musíte pochopiť svoje </a:t>
            </a:r>
            <a:r>
              <a:rPr lang="sk-SK" sz="1500" b="1" dirty="0">
                <a:latin typeface="Arial" panose="020B0604020202020204" pitchFamily="34" charset="0"/>
              </a:rPr>
              <a:t>kľúčové zdroje </a:t>
            </a:r>
            <a:r>
              <a:rPr lang="sk-SK" sz="1500" dirty="0">
                <a:latin typeface="Arial" panose="020B0604020202020204" pitchFamily="34" charset="0"/>
              </a:rPr>
              <a:t>- najdôležitejšie aktíva potrebné na prevádzku vášho podniku.</a:t>
            </a:r>
            <a:endParaRPr lang="en-GB" sz="1500" dirty="0">
              <a:latin typeface="Arial" panose="020B060402020202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Navrhnite </a:t>
            </a:r>
            <a:r>
              <a:rPr lang="sk-SK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a nastavte svoj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6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7: Rovnako musíte zdôrazniť </a:t>
            </a:r>
            <a:r>
              <a:rPr lang="sk-SK" sz="1500" b="1" dirty="0">
                <a:latin typeface="Arial" panose="020B0604020202020204" pitchFamily="34" charset="0"/>
              </a:rPr>
              <a:t>kľúčové aktivity</a:t>
            </a:r>
            <a:r>
              <a:rPr lang="sk-SK" sz="1500" dirty="0">
                <a:latin typeface="Arial" panose="020B0604020202020204" pitchFamily="34" charset="0"/>
              </a:rPr>
              <a:t>, ktoré musíte vykonať, aby váš podnikateľský model fungoval.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8: </a:t>
            </a:r>
            <a:r>
              <a:rPr lang="sk-SK" sz="1500" b="1" dirty="0">
                <a:latin typeface="Arial" panose="020B0604020202020204" pitchFamily="34" charset="0"/>
              </a:rPr>
              <a:t>Kľúčoví partneri </a:t>
            </a:r>
            <a:r>
              <a:rPr lang="sk-SK" sz="1500" dirty="0">
                <a:latin typeface="Arial" panose="020B0604020202020204" pitchFamily="34" charset="0"/>
              </a:rPr>
              <a:t>sa vzťahujú na dodávateľov a partnerov potrebných na fungovanie podniku, napr. tým, že poskytujú prístup k dôležitým zdrojom a činnostiam, umožňujú úspory z rozsahu a optimalizáciu alebo znižujú riziko a neistotu.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KROK 9: Nakoniec, po poznaní ostatných stavebných blokov, zhrniete najdôležitejšie </a:t>
            </a:r>
            <a:r>
              <a:rPr lang="sk-SK" sz="1500" b="1" dirty="0">
                <a:latin typeface="Arial" panose="020B0604020202020204" pitchFamily="34" charset="0"/>
              </a:rPr>
              <a:t>náklady</a:t>
            </a:r>
            <a:r>
              <a:rPr lang="sk-SK" sz="1500" dirty="0">
                <a:latin typeface="Arial" panose="020B0604020202020204" pitchFamily="34" charset="0"/>
              </a:rPr>
              <a:t> potrebné na prevádzku vášho podnikateľského modelu.</a:t>
            </a:r>
            <a:endParaRPr lang="en-GB" sz="1500" dirty="0">
              <a:latin typeface="Arial" panose="020B060402020202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Navrhnite </a:t>
            </a:r>
            <a:r>
              <a:rPr lang="sk-SK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a nastavte svoj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projekt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7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84412" y="1818012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sk-SK" sz="3900" b="1" dirty="0" smtClean="0">
                <a:solidFill>
                  <a:srgbClr val="D92E2D"/>
                </a:solidFill>
              </a:rPr>
              <a:t>Zhrnutie</a:t>
            </a:r>
            <a:endParaRPr lang="es-ES" sz="39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546075" y="1439926"/>
            <a:ext cx="2942297" cy="21744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Športové vlastnosti užitočné pre podnikanie: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Disciplína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Vytrvalosť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 smtClean="0">
                <a:solidFill>
                  <a:schemeClr val="tx1"/>
                </a:solidFill>
                <a:latin typeface="Arial" panose="020B0604020202020204" pitchFamily="34" charset="0"/>
              </a:rPr>
              <a:t>Vnútorná lokalizácia </a:t>
            </a: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kontroly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Proaktivita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Situačná kontrola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Potreba úspechu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Odolnosť voči stresu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Osobná odolnosť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116174" y="2289614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1580865" y="4206587"/>
            <a:ext cx="1954799" cy="17700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FF0000"/>
                </a:solidFill>
                <a:cs typeface="Arial" pitchFamily="34" charset="0"/>
              </a:rPr>
              <a:t>Vali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dácia:</a:t>
            </a:r>
          </a:p>
          <a:p>
            <a:pPr marL="285750" indent="-285750" algn="l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Proces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znižovania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neistoty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pri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realizácii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nápadov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ktoré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teoreticky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vyzerajú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skvele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, ale v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skutočnosti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n</a:t>
            </a:r>
            <a:r>
              <a:rPr lang="sk-SK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emusia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fungovať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182103" y="4850345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61215" y="2034274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153974" y="4138162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523490" y="4399634"/>
            <a:ext cx="2861353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Podnikateľský nápad -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kľúčové komponenty: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Problém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Riešenie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Benefity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096272" y="4799857"/>
            <a:ext cx="317240" cy="4824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DD031E-D63A-4184-AC33-C61D1F9E7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176658" y="2251934"/>
            <a:ext cx="317240" cy="482490"/>
          </a:xfrm>
          <a:prstGeom prst="rect">
            <a:avLst/>
          </a:prstGeom>
        </p:spPr>
      </p:pic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1580865" y="2309935"/>
            <a:ext cx="2100434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Športovci: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ajú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sklon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podnikaniu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Vykazujú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vyššiu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podnikateľskú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orientáciu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ú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zvyčajne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vybavení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vlastnosťami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užitočnými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podnika</a:t>
            </a:r>
            <a:r>
              <a:rPr lang="sk-SK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ní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sk-SK" sz="1200" b="1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sk-SK" sz="16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 flipV="1">
            <a:off x="3387306" y="2467155"/>
            <a:ext cx="943116" cy="328852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cxnSpLocks/>
          </p:cNvCxnSpPr>
          <p:nvPr/>
        </p:nvCxnSpPr>
        <p:spPr>
          <a:xfrm flipH="1">
            <a:off x="3681299" y="4351680"/>
            <a:ext cx="1030109" cy="429338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6833542" y="4346529"/>
            <a:ext cx="1141916" cy="434489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 flipV="1">
            <a:off x="7151569" y="2467155"/>
            <a:ext cx="805934" cy="32885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4850104" y="5203204"/>
            <a:ext cx="2861353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Podnikateľský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model</a:t>
            </a:r>
            <a:r>
              <a:rPr lang="sk-SK" sz="1400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</a:rPr>
              <a:t>Definuje, ako podnik vytvára, dodáva a zachytáva hodnotu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sk-SK" sz="1100" dirty="0">
                <a:solidFill>
                  <a:schemeClr val="tx1"/>
                </a:solidFill>
                <a:latin typeface="Arial" panose="020B0604020202020204" pitchFamily="34" charset="0"/>
              </a:rPr>
              <a:t>T. j.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vysvetľuje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ako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podnik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</a:rPr>
              <a:t>funguje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422886" y="5519660"/>
            <a:ext cx="317240" cy="482490"/>
          </a:xfrm>
          <a:prstGeom prst="rect">
            <a:avLst/>
          </a:prstGeom>
        </p:spPr>
      </p:pic>
      <p:cxnSp>
        <p:nvCxnSpPr>
          <p:cNvPr id="36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 flipH="1">
            <a:off x="5772380" y="4781018"/>
            <a:ext cx="0" cy="37019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38" name="TextBox 37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39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0" y="488131"/>
            <a:ext cx="4663595" cy="671109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rgbClr val="C00000"/>
                </a:solidFill>
              </a:rPr>
              <a:t>Test na sebahodnotenie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2371280" y="2232412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Otázka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2371280" y="2539891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 je to zákaznícky problém?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BA6387-F2E0-4F54-A8C6-C1448A54B76F}"/>
              </a:ext>
            </a:extLst>
          </p:cNvPr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E00100-DE37-4138-ADCC-C4752FCEB8FD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278C3459-CABC-4D17-B45C-C4DDA3D55D77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4DC21D7-03C9-4E6D-81DF-052482C04255}"/>
              </a:ext>
            </a:extLst>
          </p:cNvPr>
          <p:cNvGrpSpPr/>
          <p:nvPr/>
        </p:nvGrpSpPr>
        <p:grpSpPr>
          <a:xfrm>
            <a:off x="1276760" y="2278581"/>
            <a:ext cx="1061896" cy="965383"/>
            <a:chOff x="5146962" y="2232411"/>
            <a:chExt cx="1061896" cy="96538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0D34F12-CA7C-425C-889A-FA960573DC9D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ABA4606A-6E66-41DA-B489-E8F965CD99EE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5961534" y="2202306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Otázka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5961534" y="2509612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Prečo je dôležité validovať váš podnikateľský nápad?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Otázka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Čo je najdôležitejšie pre validáciu vášho podnikateľského nápadu?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ADA11D-773C-41AA-98A8-4A921B31191E}"/>
              </a:ext>
            </a:extLst>
          </p:cNvPr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D836CD2-502D-4B8F-AE6C-6C607D277D9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Donut 39">
              <a:extLst>
                <a:ext uri="{FF2B5EF4-FFF2-40B4-BE49-F238E27FC236}">
                  <a16:creationId xmlns:a16="http://schemas.microsoft.com/office/drawing/2014/main" id="{1334B0C0-290D-4995-B6C4-A157746FF673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Otázka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Aký je hlavný prínos vypracovania podnikateľského modelu?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477452-4E36-4AE6-9961-382FF033C8FE}"/>
              </a:ext>
            </a:extLst>
          </p:cNvPr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AE64E8-A90A-4C86-A35F-CE5EB41ECD02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1D72B47C-0E9C-438E-A88A-38A1071127DC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61534" y="3939750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Otázka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5961534" y="4247229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Aký je najlepší východiskový bod pre návrh vášho podnikateľského modelu?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08D0167-7F5A-4885-8852-61C2174E62E4}"/>
              </a:ext>
            </a:extLst>
          </p:cNvPr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5AD4410-11B2-443C-AE32-90B520A14AB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Donut 39">
              <a:extLst>
                <a:ext uri="{FF2B5EF4-FFF2-40B4-BE49-F238E27FC236}">
                  <a16:creationId xmlns:a16="http://schemas.microsoft.com/office/drawing/2014/main" id="{47B65D10-ED4E-477A-B5F0-6981EE105C2A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39" name="TextBox 38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40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8" y="2315139"/>
            <a:ext cx="9549031" cy="348397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sk-SK" sz="39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Obsah</a:t>
            </a:r>
            <a:endParaRPr lang="es-ES" sz="39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130435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460983" y="2684471"/>
            <a:ext cx="212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altLang="ko-KR" sz="1200" dirty="0">
                <a:cs typeface="Arial" pitchFamily="34" charset="0"/>
              </a:rPr>
              <a:t>Od športovca k podnikateľovi</a:t>
            </a: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altLang="ko-KR" sz="1200" dirty="0">
                <a:cs typeface="Arial" pitchFamily="34" charset="0"/>
              </a:rPr>
              <a:t>Nápady a príležitosti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457776" y="2294204"/>
            <a:ext cx="215696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>
                <a:latin typeface="+mj-lt"/>
                <a:cs typeface="Arial" pitchFamily="34" charset="0"/>
              </a:rPr>
              <a:t>Uvedenie do situácie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386877" y="1811714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242268" y="2684471"/>
            <a:ext cx="268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altLang="ko-KR" sz="1200" dirty="0">
                <a:cs typeface="Arial" pitchFamily="34" charset="0"/>
              </a:rPr>
              <a:t>Spôsoby testovania a validácie</a:t>
            </a: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cs typeface="Arial" pitchFamily="34" charset="0"/>
              </a:rPr>
              <a:t>Test</a:t>
            </a:r>
            <a:r>
              <a:rPr lang="sk-SK" altLang="ko-KR" sz="1200" dirty="0">
                <a:cs typeface="Arial" pitchFamily="34" charset="0"/>
              </a:rPr>
              <a:t>ovanie podnikateľských nápadov v praxi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242268" y="2294204"/>
            <a:ext cx="337773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>
                <a:latin typeface="+mj-lt"/>
                <a:cs typeface="Arial" pitchFamily="34" charset="0"/>
              </a:rPr>
              <a:t>Validácia podnikateľského nápadu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78411E0-3CA6-4CED-B4B0-574165B4D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711472" y="1802998"/>
            <a:ext cx="317240" cy="482490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D02D23A-1EC6-4DDE-8238-C7BD8FE6BCAA}"/>
              </a:ext>
            </a:extLst>
          </p:cNvPr>
          <p:cNvSpPr txBox="1"/>
          <p:nvPr/>
        </p:nvSpPr>
        <p:spPr>
          <a:xfrm>
            <a:off x="7861828" y="2684471"/>
            <a:ext cx="202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altLang="ko-KR" sz="1200" dirty="0">
                <a:cs typeface="Arial" pitchFamily="34" charset="0"/>
              </a:rPr>
              <a:t>Biznis model </a:t>
            </a:r>
            <a:r>
              <a:rPr lang="sk-SK" altLang="ko-KR" sz="1200" dirty="0" err="1">
                <a:cs typeface="Arial" pitchFamily="34" charset="0"/>
              </a:rPr>
              <a:t>c</a:t>
            </a:r>
            <a:r>
              <a:rPr lang="sk-SK" altLang="ko-KR" sz="1200" dirty="0" err="1" smtClean="0">
                <a:cs typeface="Arial" pitchFamily="34" charset="0"/>
              </a:rPr>
              <a:t>anvas</a:t>
            </a:r>
            <a:endParaRPr lang="en-US" altLang="ko-KR" sz="1200" dirty="0">
              <a:latin typeface="+mj-lt"/>
              <a:cs typeface="Arial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49A0A3B-C66E-42A6-92D4-1720842ED1EC}"/>
              </a:ext>
            </a:extLst>
          </p:cNvPr>
          <p:cNvSpPr txBox="1"/>
          <p:nvPr/>
        </p:nvSpPr>
        <p:spPr>
          <a:xfrm>
            <a:off x="7723037" y="2294204"/>
            <a:ext cx="330488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k-SK" altLang="ko-KR" b="1" dirty="0" smtClean="0">
                <a:latin typeface="+mj-lt"/>
                <a:cs typeface="Arial" pitchFamily="34" charset="0"/>
              </a:rPr>
              <a:t>Navrhnite a nastavte </a:t>
            </a:r>
            <a:r>
              <a:rPr lang="sk-SK" altLang="ko-KR" b="1" dirty="0">
                <a:latin typeface="+mj-lt"/>
                <a:cs typeface="Arial" pitchFamily="34" charset="0"/>
              </a:rPr>
              <a:t>svoj projekt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21" name="TextBox 20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22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Každé podnikanie začína interakciou dvoch hlavných zložiek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Jednotlivca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(Podnikateľského) nápadu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Športovci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majú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výbornú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východiskovú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pozíciu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stať sa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podnika</a:t>
            </a:r>
            <a:r>
              <a:rPr lang="sk-SK" sz="15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teľmi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Uvedenie do situácie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9" name="Imagen 28">
            <a:extLst>
              <a:ext uri="{FF2B5EF4-FFF2-40B4-BE49-F238E27FC236}">
                <a16:creationId xmlns:a16="http://schemas.microsoft.com/office/drawing/2014/main" id="{C1CB5A3F-E1FE-4E5D-9C5B-6CB0FD91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61" y="3965475"/>
            <a:ext cx="3059477" cy="20376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23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8194"/>
            <a:ext cx="9144000" cy="446845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1.1.1 </a:t>
            </a: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športovca k podnikateľovi</a:t>
            </a:r>
            <a:endParaRPr lang="en-US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Šport a podnikanie rozvíjajú a kultivujú podobné individuálne vlastnosti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Preto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športovci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sú náchylnejší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k podnikaniu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vykazujú vyššiu podnikateľskú orientáciu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a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sú zvyčajne vybavení vlastnosťami, ktoré sa dajú zužitkovať aj v oblasti podnikania.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Športová kariéra pozitívne ovplyvňuje aj ďalšie aspekty súvisiace s podnikaním</a:t>
            </a:r>
            <a:r>
              <a:rPr lang="en-US" sz="1500" dirty="0">
                <a:latin typeface="Arial" panose="020B0604020202020204" pitchFamily="34" charset="0"/>
              </a:rPr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osobné zdroje</a:t>
            </a:r>
            <a:r>
              <a:rPr lang="en-US" sz="1500" dirty="0">
                <a:latin typeface="Arial" panose="020B060402020202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sociálne vzťahy a siete kontaktov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sociálne, emocionálne a vodcovské schopnosti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Uvedenie do situácie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9" name="Imagen 22">
            <a:extLst>
              <a:ext uri="{FF2B5EF4-FFF2-40B4-BE49-F238E27FC236}">
                <a16:creationId xmlns:a16="http://schemas.microsoft.com/office/drawing/2014/main" id="{F246837A-5A3F-4292-A474-12EFAB24E3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07" y="4293909"/>
            <a:ext cx="3064080" cy="17327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84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Aké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športové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vlastnosti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sú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užitočné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sk-SK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aj 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 </a:t>
            </a:r>
            <a:r>
              <a:rPr lang="en-GB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podnikanie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Dis</a:t>
            </a:r>
            <a:r>
              <a:rPr lang="sk-SK" sz="1500" dirty="0" err="1">
                <a:latin typeface="Arial" panose="020B0604020202020204" pitchFamily="34" charset="0"/>
                <a:ea typeface="Calibri" panose="020F0502020204030204" pitchFamily="34" charset="0"/>
              </a:rPr>
              <a:t>ciplína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Vytrvalosť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Vnútorná lokalizácia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kontroly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sk-SK" sz="1500" dirty="0" err="1">
                <a:latin typeface="Arial" panose="020B0604020202020204" pitchFamily="34" charset="0"/>
                <a:ea typeface="Calibri" panose="020F0502020204030204" pitchFamily="34" charset="0"/>
              </a:rPr>
              <a:t>roaktivita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Situačná kontrola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Potreba úspechu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Odolnosť voči stresu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Osobná odolnosť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Uvedenie do situácie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66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7006977" cy="4374583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1.1.2 </a:t>
            </a: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Nápady a príležitosti</a:t>
            </a:r>
            <a:endParaRPr lang="en-GB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b="1" dirty="0">
                <a:latin typeface="Arial" panose="020B0604020202020204" pitchFamily="34" charset="0"/>
                <a:ea typeface="Calibri" panose="020F0502020204030204" pitchFamily="34" charset="0"/>
              </a:rPr>
              <a:t>Podnikanie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=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proces, v ktorom sa identifikuje, hodnotí a využíva príležitosť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Schopnosť </a:t>
            </a:r>
            <a:r>
              <a:rPr lang="sk-SK" sz="1500" b="1" dirty="0">
                <a:latin typeface="Arial" panose="020B0604020202020204" pitchFamily="34" charset="0"/>
              </a:rPr>
              <a:t>identifikovať alebo vytvoriť a využiť príležitosti </a:t>
            </a:r>
            <a:r>
              <a:rPr lang="sk-SK" sz="1500" dirty="0">
                <a:latin typeface="Arial" panose="020B0604020202020204" pitchFamily="34" charset="0"/>
              </a:rPr>
              <a:t>je podstatnou súčasťou podnikateľského správania.</a:t>
            </a:r>
            <a:r>
              <a:rPr lang="en-US" sz="1500" dirty="0">
                <a:latin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Zdroje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potenciálnych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podnikateľských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nápadov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sú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všade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okolo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vás</a:t>
            </a: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ako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j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ea typeface="Calibri" panose="020F0502020204030204" pitchFamily="34" charset="0"/>
              </a:rPr>
              <a:t>vo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vás</a:t>
            </a:r>
            <a:r>
              <a:rPr lang="sk-SK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 samotných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osobné a profesionálne skúsenosti</a:t>
            </a:r>
            <a:r>
              <a:rPr lang="en-US" sz="1500" dirty="0">
                <a:latin typeface="Arial" panose="020B060402020202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vaše siete kontaktov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miesta, ktoré ste navštívili a veci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 ktoré ste videli,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vaše záľuby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vzdelanie alebo odborné znalosti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sk-SK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dirty="0">
                <a:latin typeface="Arial" panose="020B0604020202020204" pitchFamily="34" charset="0"/>
              </a:rPr>
              <a:t>Preto aj vaše </a:t>
            </a:r>
            <a:r>
              <a:rPr lang="sk-SK" sz="1500" b="1" dirty="0">
                <a:latin typeface="Arial" panose="020B0604020202020204" pitchFamily="34" charset="0"/>
              </a:rPr>
              <a:t>športové skúsenosti </a:t>
            </a:r>
            <a:r>
              <a:rPr lang="sk-SK" sz="1500" dirty="0">
                <a:latin typeface="Arial" panose="020B0604020202020204" pitchFamily="34" charset="0"/>
              </a:rPr>
              <a:t>slúžia ako </a:t>
            </a:r>
            <a:r>
              <a:rPr lang="sk-SK" sz="1500" b="1" dirty="0">
                <a:latin typeface="Arial" panose="020B0604020202020204" pitchFamily="34" charset="0"/>
              </a:rPr>
              <a:t>cenný zdroj podnikateľských nápadov!</a:t>
            </a:r>
            <a:endParaRPr lang="en-GB" sz="1500" b="1" dirty="0">
              <a:latin typeface="Arial" panose="020B060402020202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Uvedenie do situácie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45D9CE40-A77E-48C9-B78F-C3DF83C2C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77" y="3801926"/>
            <a:ext cx="3339683" cy="17414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4" name="TextBox 13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6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95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sk-SK" sz="1500" dirty="0">
                <a:latin typeface="Arial" panose="020B0604020202020204" pitchFamily="34" charset="0"/>
              </a:rPr>
              <a:t>Každý podnikateľský nápad sa skladá z týchto kľúčových zložiek:</a:t>
            </a:r>
            <a:endParaRPr lang="en-US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Probl</a:t>
            </a:r>
            <a:r>
              <a:rPr lang="sk-SK" sz="1500" b="1" dirty="0">
                <a:latin typeface="Arial" panose="020B0604020202020204" pitchFamily="34" charset="0"/>
                <a:ea typeface="Calibri" panose="020F0502020204030204" pitchFamily="34" charset="0"/>
              </a:rPr>
              <a:t>é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vášho zákazníckeho segmentu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) – </a:t>
            </a:r>
            <a:r>
              <a:rPr lang="sk-SK" sz="1500" dirty="0">
                <a:latin typeface="Arial" panose="020B0604020202020204" pitchFamily="34" charset="0"/>
                <a:ea typeface="Calibri" panose="020F0502020204030204" pitchFamily="34" charset="0"/>
              </a:rPr>
              <a:t>najvýznamnejšie problémy, ktorým vaši zákazníci čelia v súvislosti s vašim podnikateľským nápadom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k-SK" sz="1500" b="1" dirty="0">
                <a:latin typeface="Arial" panose="020B0604020202020204" pitchFamily="34" charset="0"/>
                <a:ea typeface="Calibri" panose="020F0502020204030204" pitchFamily="34" charset="0"/>
              </a:rPr>
              <a:t>Riešenie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sk-SK" sz="1500" dirty="0">
                <a:latin typeface="Arial" panose="020B0604020202020204" pitchFamily="34" charset="0"/>
              </a:rPr>
              <a:t>riešenie, ktoré poskytujete svojím produktom alebo službou</a:t>
            </a:r>
            <a:endParaRPr lang="en-US" sz="150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500" b="1" dirty="0" err="1">
                <a:latin typeface="Arial" panose="020B0604020202020204" pitchFamily="34" charset="0"/>
                <a:ea typeface="Calibri" panose="020F0502020204030204" pitchFamily="34" charset="0"/>
              </a:rPr>
              <a:t>Benefi</a:t>
            </a:r>
            <a:r>
              <a:rPr lang="sk-SK" sz="1500" b="1" dirty="0">
                <a:latin typeface="Arial" panose="020B0604020202020204" pitchFamily="34" charset="0"/>
                <a:ea typeface="Calibri" panose="020F0502020204030204" pitchFamily="34" charset="0"/>
              </a:rPr>
              <a:t>ty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sk-SK" sz="1500" dirty="0">
                <a:latin typeface="Arial" panose="020B0604020202020204" pitchFamily="34" charset="0"/>
              </a:rPr>
              <a:t>hodnota a výhody, ktoré vaše riešenie prináša zákazníkom</a:t>
            </a: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Uvedenie do situácie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1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sk-SK" sz="1500" dirty="0">
                <a:latin typeface="Arial" panose="020B0604020202020204" pitchFamily="34" charset="0"/>
              </a:rPr>
              <a:t>Schopnosť generovať podnikateľské nápady sa dá trénovať. Tu je niekoľko tipov: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latin typeface="Arial" panose="020B0604020202020204" pitchFamily="34" charset="0"/>
              </a:rPr>
              <a:t>Nikdy sa neprestaňte učiť</a:t>
            </a: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latin typeface="Arial" panose="020B0604020202020204" pitchFamily="34" charset="0"/>
              </a:rPr>
              <a:t>Buďte </a:t>
            </a:r>
            <a:r>
              <a:rPr lang="sk-SK" sz="1500" dirty="0" smtClean="0">
                <a:latin typeface="Arial" panose="020B0604020202020204" pitchFamily="34" charset="0"/>
              </a:rPr>
              <a:t>zvedaví </a:t>
            </a:r>
            <a:r>
              <a:rPr lang="sk-SK" sz="1500" dirty="0">
                <a:latin typeface="Arial" panose="020B0604020202020204" pitchFamily="34" charset="0"/>
              </a:rPr>
              <a:t>a </a:t>
            </a:r>
            <a:r>
              <a:rPr lang="sk-SK" sz="1500" dirty="0" smtClean="0">
                <a:latin typeface="Arial" panose="020B0604020202020204" pitchFamily="34" charset="0"/>
              </a:rPr>
              <a:t>empatickí</a:t>
            </a:r>
            <a:endParaRPr lang="sk-SK" sz="1500" dirty="0">
              <a:latin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latin typeface="Arial" panose="020B0604020202020204" pitchFamily="34" charset="0"/>
              </a:rPr>
              <a:t>Sledujte, čo sa deje okolo vás</a:t>
            </a: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latin typeface="Arial" panose="020B0604020202020204" pitchFamily="34" charset="0"/>
              </a:rPr>
              <a:t>Udržujte a rozvíjajte svoju sieť kontaktov</a:t>
            </a: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latin typeface="Arial" panose="020B0604020202020204" pitchFamily="34" charset="0"/>
              </a:rPr>
              <a:t>Precvičujte si nové spôsoby myslenia</a:t>
            </a: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latin typeface="Arial" panose="020B0604020202020204" pitchFamily="34" charset="0"/>
              </a:rPr>
              <a:t>Používajte špeciálne techniky generovania nápadov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</a:t>
            </a:r>
            <a:r>
              <a:rPr lang="sk-SK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Uvedenie do situácie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7794" y="6266896"/>
            <a:ext cx="9697116" cy="463550"/>
            <a:chOff x="1887794" y="6266896"/>
            <a:chExt cx="9697116" cy="463550"/>
          </a:xfrm>
        </p:grpSpPr>
        <p:sp>
          <p:nvSpPr>
            <p:cNvPr id="13" name="TextBox 12"/>
            <p:cNvSpPr txBox="1"/>
            <p:nvPr/>
          </p:nvSpPr>
          <p:spPr>
            <a:xfrm>
              <a:off x="1887794" y="6266896"/>
              <a:ext cx="759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200" dirty="0" smtClean="0"/>
                <a:t>Podpora Európskej komisie na výrobu tejto publikácie nepredstavuje súhlas s obsahom, ktorý odráža len názory autorov, a Komisia nemôže byť zodpovedná za prípadné použitie informácií, ktoré sú v nej obsiahnuté.</a:t>
              </a:r>
              <a:endParaRPr lang="sk-SK" sz="1200" dirty="0"/>
            </a:p>
          </p:txBody>
        </p:sp>
        <p:pic>
          <p:nvPicPr>
            <p:cNvPr id="14" name="Picture 24" descr="https://wayback.archive-it.org/12090/20210123161500mp_/https://eacea.ec.europa.eu/sites/eacea-site/files/logosbeneficaireserasmusleft_sk_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297" y="6266896"/>
              <a:ext cx="21066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0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D6D781023E647836D653A8CDC7605" ma:contentTypeVersion="14" ma:contentTypeDescription="Umožňuje vytvoriť nový dokument." ma:contentTypeScope="" ma:versionID="540d060a9b698dcbefc619338fdce28c">
  <xsd:schema xmlns:xsd="http://www.w3.org/2001/XMLSchema" xmlns:xs="http://www.w3.org/2001/XMLSchema" xmlns:p="http://schemas.microsoft.com/office/2006/metadata/properties" xmlns:ns3="d4132698-efcf-4421-bf31-6b81d1623da4" xmlns:ns4="f9647583-738d-48e6-8986-a68e5780fd24" targetNamespace="http://schemas.microsoft.com/office/2006/metadata/properties" ma:root="true" ma:fieldsID="d94a628efa1b51f03258a5ad3bbd986b" ns3:_="" ns4:_="">
    <xsd:import namespace="d4132698-efcf-4421-bf31-6b81d1623da4"/>
    <xsd:import namespace="f9647583-738d-48e6-8986-a68e5780f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32698-efcf-4421-bf31-6b81d162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7583-738d-48e6-8986-a68e5780f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4D6E5-903B-4730-9D4F-58019C258EEF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d4132698-efcf-4421-bf31-6b81d1623da4"/>
    <ds:schemaRef ds:uri="http://schemas.openxmlformats.org/package/2006/metadata/core-properties"/>
    <ds:schemaRef ds:uri="f9647583-738d-48e6-8986-a68e5780fd2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E7D4BE-1E1C-4657-9A12-41F6295747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F971B6-88C3-42FC-A840-2CF45B233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32698-efcf-4421-bf31-6b81d1623da4"/>
    <ds:schemaRef ds:uri="f9647583-738d-48e6-8986-a68e5780f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2473</Words>
  <Application>Microsoft Office PowerPoint</Application>
  <PresentationFormat>Widescreen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맑은 고딕</vt:lpstr>
      <vt:lpstr>Arial</vt:lpstr>
      <vt:lpstr>Arial Rounded MT Bold</vt:lpstr>
      <vt:lpstr>Calibri</vt:lpstr>
      <vt:lpstr>Calibri Light</vt:lpstr>
      <vt:lpstr>Symbol</vt:lpstr>
      <vt:lpstr>Tahoma</vt:lpstr>
      <vt:lpstr>Times New Roman</vt:lpstr>
      <vt:lpstr>Tema de Office</vt:lpstr>
      <vt:lpstr>ZALOŽENIE PODNIKANIA</vt:lpstr>
      <vt:lpstr>1. Ciele a úlohy </vt:lpstr>
      <vt:lpstr>Obsah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Zhrnutie</vt:lpstr>
      <vt:lpstr>Test na sebahodnotenie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Holienka Marian</cp:lastModifiedBy>
  <cp:revision>62</cp:revision>
  <dcterms:created xsi:type="dcterms:W3CDTF">2020-11-24T11:59:30Z</dcterms:created>
  <dcterms:modified xsi:type="dcterms:W3CDTF">2022-03-03T14:25:08Z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0x0101003A0D6D781023E647836D653A8CDC7605</vt:lpwstr>
  </property>
</Properties>
</file>