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5" r:id="rId7"/>
    <p:sldId id="267" r:id="rId8"/>
    <p:sldId id="268" r:id="rId9"/>
    <p:sldId id="266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8" r:id="rId19"/>
    <p:sldId id="277" r:id="rId2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300"/>
    <a:srgbClr val="E47A24"/>
    <a:srgbClr val="DE5630"/>
    <a:srgbClr val="FFD13C"/>
    <a:srgbClr val="FFC100"/>
    <a:srgbClr val="FFC400"/>
    <a:srgbClr val="D92E2D"/>
    <a:srgbClr val="E5802D"/>
    <a:srgbClr val="E6872D"/>
    <a:srgbClr val="FFCD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887E90-0E07-4FDA-864C-0C99D2A63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EC76CB-170A-487C-B6DE-5C89756A9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9F76C6-0F8A-4C99-BB42-AF9E8E688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2F7B82-1B0D-4B96-87D6-9FB8F554E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DB5E42-C2BD-4465-AF33-FF1A3687C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2422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6CEAAE-916D-4D79-8553-6D755354F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904D6BA-26EE-4D00-931D-32B61335E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567537-172B-482C-BB50-34BBD6366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73DFC3-1B83-4DA8-B1CD-7BA5BFB7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22636A-9344-495E-BC6C-D22CE9736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879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A26EAA8-93C2-4FDC-A569-617C60100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53BC6B-E431-4C3B-9478-D70E9BE07C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392728-8DC0-4A3C-8A00-4E6D1BA7D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49344D-B293-4FFC-B647-B4CFC632B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FF3B87-03E9-47A7-AF32-8C05B0B3D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708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75CC8A-D8FC-4BFA-9A19-28D6E8D79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89AB33-354F-4775-A6CF-44DE222EF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DB18A0-AC99-4D89-8DAC-A17021FCD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EAE9DA-A0EA-48C5-9EC4-9EFDF0778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A2ED96-E597-43F2-AEF8-42D1A2BEF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408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F0957-5892-4DBD-BC5D-69A4674E1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B00FE5-84F7-418E-97DD-66E08ABD3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1228FC-FE42-4F8C-B76F-0500241EF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109401-AD0F-4446-B69B-1CB258AC8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6973FA-EA50-4D29-A749-497540FFE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115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6B23D3-0B40-4538-965B-A1AC1D12D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49A546-42A7-4D64-B50B-25C24D9ABC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B2B9030-0745-465C-87BA-562FA8CD86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A8DD24-4417-4FF6-93FD-C72CBB33F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3E8D037-748A-4E6A-9442-FF211937A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00AB0F1-4C40-494A-9941-FBC70F6D1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047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E383F7-248E-47F9-8E07-8412257DD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BC1C87-4AE4-4FCB-8700-1E40953D1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1537FA4-5E81-4DFC-92C2-AEA362E83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65F3C9D-3367-4215-9688-F7A505B20B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B185E9E-240E-4A21-8B2A-C67A90B6B6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1E933C2-6AE9-4290-90C5-95119CCAD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0CAE50A-0BC6-4E28-B9AE-59218C4D4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CBEBAF1-0F61-4121-AF6C-0CC89D9A0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2903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2F0C70-932A-496C-ACC7-2465C5C0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4D0FD90-7AEC-4EC5-9D89-C706C18AA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2FC46E3-D840-4171-B236-2C82EAD5C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9096E46-6896-44CD-8211-8E288611D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598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6F9E127-9E34-417D-A088-338762879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3E5F2C2-0A30-4E6B-B81B-56ED476B8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5420C2A-CCFC-49FB-A7D4-CD54E000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8806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AEB207-3FAC-4C0E-8B0A-DDC2FF759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8B6B16-C7C8-4D77-B237-632417A97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EF50E38-0090-4364-A44A-2BF9E4C5E5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739644-31A0-443D-97FC-181A7EC01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304FAB6-74E8-40AA-934B-535731D2C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3BAD29-685E-4CB0-8884-00A9B2F1D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6269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AD8FBD-DD76-4F45-8707-C47476DFC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D4F0445-1266-416C-8A05-2EAD4DBAE4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194C186-B924-460A-B1FD-3BF070B67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DB504B-009B-4C55-A6D0-7A5934E46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4D190D-9EC5-4230-994B-D55430DB6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8DACC1-FABA-4F00-BA00-17EE06980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1374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3C09850-80A0-4580-BAF5-AED40BF03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780102-978E-452D-998B-FA531581C2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D9106E-EAB7-4EBB-ABBD-C74934CE03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2A19E-EFBB-46D6-940E-B9FEBB41F1A4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CD2346-DC06-4549-B63E-7F0F827F77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D8689F-A519-4231-AD88-BB8B63C1BA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602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RlAzZmh9-jE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7702" y="3296676"/>
            <a:ext cx="5576595" cy="955356"/>
          </a:xfrm>
        </p:spPr>
        <p:txBody>
          <a:bodyPr>
            <a:normAutofit/>
          </a:bodyPr>
          <a:lstStyle/>
          <a:p>
            <a:r>
              <a:rPr lang="hr-HR" sz="4000" b="1" dirty="0">
                <a:solidFill>
                  <a:srgbClr val="D92E2D"/>
                </a:solidFill>
              </a:rPr>
              <a:t>FINANCIE A EKONOMIKA</a:t>
            </a:r>
            <a:endParaRPr lang="es-ES" sz="4000" b="1" dirty="0">
              <a:solidFill>
                <a:srgbClr val="D92E2D"/>
              </a:solidFill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0ADC5157-47E0-463F-9C8D-1781A12865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059" y="357115"/>
            <a:ext cx="6959400" cy="2046882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7" name="TextBox 6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  <a:endParaRPr lang="sk-SK" sz="1200" dirty="0"/>
            </a:p>
          </p:txBody>
        </p:sp>
        <p:pic>
          <p:nvPicPr>
            <p:cNvPr id="8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09345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7463" y="412954"/>
            <a:ext cx="7341326" cy="858252"/>
          </a:xfrm>
        </p:spPr>
        <p:txBody>
          <a:bodyPr anchor="ctr">
            <a:noAutofit/>
          </a:bodyPr>
          <a:lstStyle/>
          <a:p>
            <a:r>
              <a:rPr lang="hr-HR" sz="3200" dirty="0" smtClean="0">
                <a:solidFill>
                  <a:srgbClr val="D92E2D"/>
                </a:solidFill>
              </a:rPr>
              <a:t>3. </a:t>
            </a:r>
            <a:r>
              <a:rPr lang="sk-SK" sz="3200" dirty="0" smtClean="0">
                <a:solidFill>
                  <a:srgbClr val="D92E2D"/>
                </a:solidFill>
              </a:rPr>
              <a:t>SPÔSOBY </a:t>
            </a:r>
            <a:r>
              <a:rPr lang="sk-SK" sz="3200" dirty="0">
                <a:solidFill>
                  <a:srgbClr val="D92E2D"/>
                </a:solidFill>
              </a:rPr>
              <a:t>FINANCOVANIA</a:t>
            </a:r>
            <a:r>
              <a:rPr lang="en-US" sz="3200" dirty="0" smtClean="0">
                <a:solidFill>
                  <a:srgbClr val="D92E2D"/>
                </a:solidFill>
              </a:rPr>
              <a:t>/</a:t>
            </a:r>
            <a:r>
              <a:rPr lang="sk-SK" sz="3200" dirty="0" smtClean="0">
                <a:solidFill>
                  <a:srgbClr val="D92E2D"/>
                </a:solidFill>
              </a:rPr>
              <a:t>ZÍSKAVANIA </a:t>
            </a:r>
            <a:r>
              <a:rPr lang="sk-SK" sz="3200" dirty="0">
                <a:solidFill>
                  <a:srgbClr val="D92E2D"/>
                </a:solidFill>
              </a:rPr>
              <a:t>FINANČNÝCH </a:t>
            </a:r>
            <a:r>
              <a:rPr lang="sk-SK" sz="3200" dirty="0" smtClean="0">
                <a:solidFill>
                  <a:srgbClr val="D92E2D"/>
                </a:solidFill>
              </a:rPr>
              <a:t>PROSTRIEDKOV</a:t>
            </a:r>
            <a:endParaRPr lang="es-ES" sz="3600" dirty="0">
              <a:solidFill>
                <a:srgbClr val="D92E2D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989" y="1271206"/>
            <a:ext cx="10824754" cy="4694165"/>
          </a:xfrm>
          <a:ln>
            <a:solidFill>
              <a:srgbClr val="E47A24"/>
            </a:solidFill>
          </a:ln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>
                <a:solidFill>
                  <a:srgbClr val="DE5630"/>
                </a:solidFill>
              </a:rPr>
              <a:t>3.1.	</a:t>
            </a:r>
            <a:r>
              <a:rPr lang="sk-SK" dirty="0">
                <a:solidFill>
                  <a:srgbClr val="DE5630"/>
                </a:solidFill>
              </a:rPr>
              <a:t>Možné spôsoby financovania a získavania finančných prostriedkov</a:t>
            </a:r>
            <a:endParaRPr lang="hr-HR" dirty="0">
              <a:solidFill>
                <a:srgbClr val="DE5630"/>
              </a:solidFill>
            </a:endParaRPr>
          </a:p>
          <a:p>
            <a:pPr algn="l"/>
            <a:endParaRPr lang="hr-HR" sz="2000" dirty="0">
              <a:solidFill>
                <a:srgbClr val="DE5630"/>
              </a:solidFill>
            </a:endParaRPr>
          </a:p>
          <a:p>
            <a:pPr algn="l"/>
            <a:endParaRPr lang="hr-HR" sz="2000" dirty="0"/>
          </a:p>
          <a:p>
            <a:pPr algn="l"/>
            <a:endParaRPr lang="hr-HR" sz="2000" dirty="0"/>
          </a:p>
          <a:p>
            <a:pPr algn="l"/>
            <a:endParaRPr lang="hr-HR" sz="2000" dirty="0"/>
          </a:p>
          <a:p>
            <a:pPr algn="l"/>
            <a:endParaRPr lang="hr-HR" sz="2000" dirty="0"/>
          </a:p>
          <a:p>
            <a:pPr algn="l"/>
            <a:endParaRPr lang="hr-HR" sz="2000" dirty="0"/>
          </a:p>
          <a:p>
            <a:pPr algn="l"/>
            <a:endParaRPr lang="hr-HR" sz="2000" dirty="0"/>
          </a:p>
          <a:p>
            <a:pPr algn="l"/>
            <a:endParaRPr lang="hr-HR" sz="2000" dirty="0"/>
          </a:p>
          <a:p>
            <a:pPr algn="l"/>
            <a:endParaRPr lang="sk-SK" sz="2000" dirty="0"/>
          </a:p>
          <a:p>
            <a:pPr algn="l"/>
            <a:r>
              <a:rPr lang="en-US" sz="2000" dirty="0"/>
              <a:t>CROWDFUNDING - </a:t>
            </a:r>
            <a:r>
              <a:rPr lang="sk-SK" sz="2000" dirty="0" smtClean="0"/>
              <a:t>je </a:t>
            </a:r>
            <a:r>
              <a:rPr lang="sk-SK" sz="2000" dirty="0"/>
              <a:t>skvelý nástroj na získavanie finančných prostriedkov na začatie nového podnikania prostredníctvom skupín malých investorov s menšími obmedzeniami. K dispozícii je mnoho </a:t>
            </a:r>
            <a:r>
              <a:rPr lang="sk-SK" sz="2000" dirty="0" err="1"/>
              <a:t>crowdfundingových</a:t>
            </a:r>
            <a:r>
              <a:rPr lang="sk-SK" sz="2000" dirty="0"/>
              <a:t> platforiem, napríklad </a:t>
            </a:r>
            <a:r>
              <a:rPr lang="sk-SK" sz="2000" dirty="0" err="1"/>
              <a:t>kickstarter.com</a:t>
            </a:r>
            <a:r>
              <a:rPr lang="sk-SK" sz="2000" dirty="0"/>
              <a:t>, </a:t>
            </a:r>
            <a:r>
              <a:rPr lang="sk-SK" sz="2000" dirty="0" err="1"/>
              <a:t>indiegogo.com</a:t>
            </a:r>
            <a:r>
              <a:rPr lang="sk-SK" sz="2000" dirty="0"/>
              <a:t>, </a:t>
            </a:r>
            <a:r>
              <a:rPr lang="sk-SK" sz="2000" dirty="0" err="1"/>
              <a:t>funderbeam.com</a:t>
            </a:r>
            <a:r>
              <a:rPr lang="sk-SK" sz="2000" dirty="0"/>
              <a:t>, </a:t>
            </a:r>
            <a:r>
              <a:rPr lang="sk-SK" sz="2000" dirty="0" err="1"/>
              <a:t>crowdcube.com</a:t>
            </a:r>
            <a:r>
              <a:rPr lang="sk-SK" sz="2000" dirty="0"/>
              <a:t>.</a:t>
            </a:r>
            <a:endParaRPr lang="en-US" sz="2000" dirty="0"/>
          </a:p>
          <a:p>
            <a:pPr algn="l"/>
            <a:endParaRPr lang="hr-HR" sz="2000" dirty="0"/>
          </a:p>
          <a:p>
            <a:pPr algn="l"/>
            <a:endParaRPr lang="es-E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es-ES" dirty="0">
              <a:solidFill>
                <a:srgbClr val="E47A24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84" y="150123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Elipsa 19"/>
          <p:cNvSpPr/>
          <p:nvPr/>
        </p:nvSpPr>
        <p:spPr>
          <a:xfrm>
            <a:off x="1265372" y="1833150"/>
            <a:ext cx="1515291" cy="13672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/>
              <a:t>VLASTNÉ PENIAZE </a:t>
            </a:r>
            <a:endParaRPr lang="hr-HR" sz="1600" dirty="0"/>
          </a:p>
        </p:txBody>
      </p:sp>
      <p:sp>
        <p:nvSpPr>
          <p:cNvPr id="21" name="Elipsa 20"/>
          <p:cNvSpPr/>
          <p:nvPr/>
        </p:nvSpPr>
        <p:spPr>
          <a:xfrm>
            <a:off x="3939425" y="1822933"/>
            <a:ext cx="1515291" cy="13672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/>
              <a:t>RODINA A PRIATELIA </a:t>
            </a:r>
            <a:endParaRPr lang="hr-HR" sz="1600" dirty="0"/>
          </a:p>
        </p:txBody>
      </p:sp>
      <p:sp>
        <p:nvSpPr>
          <p:cNvPr id="22" name="Elipsa 21"/>
          <p:cNvSpPr/>
          <p:nvPr/>
        </p:nvSpPr>
        <p:spPr>
          <a:xfrm>
            <a:off x="9447144" y="3851207"/>
            <a:ext cx="2352970" cy="88648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CROWDFUNDING</a:t>
            </a:r>
          </a:p>
        </p:txBody>
      </p:sp>
      <p:sp>
        <p:nvSpPr>
          <p:cNvPr id="23" name="Elipsa 22"/>
          <p:cNvSpPr/>
          <p:nvPr/>
        </p:nvSpPr>
        <p:spPr>
          <a:xfrm>
            <a:off x="8784767" y="1839290"/>
            <a:ext cx="1586313" cy="136110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/>
              <a:t>ANJELSKÍ INVESTORI </a:t>
            </a:r>
            <a:endParaRPr lang="hr-HR" sz="1600" dirty="0"/>
          </a:p>
        </p:txBody>
      </p:sp>
      <p:sp>
        <p:nvSpPr>
          <p:cNvPr id="24" name="Elipsa 23"/>
          <p:cNvSpPr/>
          <p:nvPr/>
        </p:nvSpPr>
        <p:spPr>
          <a:xfrm>
            <a:off x="7650480" y="3453730"/>
            <a:ext cx="1515291" cy="13672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BANKY</a:t>
            </a:r>
          </a:p>
        </p:txBody>
      </p:sp>
      <p:sp>
        <p:nvSpPr>
          <p:cNvPr id="25" name="Elipsa 24"/>
          <p:cNvSpPr/>
          <p:nvPr/>
        </p:nvSpPr>
        <p:spPr>
          <a:xfrm>
            <a:off x="3060722" y="3121404"/>
            <a:ext cx="1515291" cy="13672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GRANTY</a:t>
            </a:r>
          </a:p>
        </p:txBody>
      </p:sp>
      <p:pic>
        <p:nvPicPr>
          <p:cNvPr id="5122" name="Picture 2" descr="PP Sevices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710" y="2308759"/>
            <a:ext cx="2180739" cy="2031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15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7" name="TextBox 16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  <a:endParaRPr lang="sk-SK" sz="1200" dirty="0"/>
            </a:p>
          </p:txBody>
        </p:sp>
        <p:pic>
          <p:nvPicPr>
            <p:cNvPr id="18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5192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7463" y="412954"/>
            <a:ext cx="7341326" cy="858252"/>
          </a:xfrm>
        </p:spPr>
        <p:txBody>
          <a:bodyPr anchor="ctr">
            <a:normAutofit fontScale="90000"/>
          </a:bodyPr>
          <a:lstStyle/>
          <a:p>
            <a:r>
              <a:rPr lang="en-US" sz="4000" dirty="0">
                <a:solidFill>
                  <a:srgbClr val="D92E2D"/>
                </a:solidFill>
              </a:rPr>
              <a:t/>
            </a:r>
            <a:br>
              <a:rPr lang="en-US" sz="4000" dirty="0">
                <a:solidFill>
                  <a:srgbClr val="D92E2D"/>
                </a:solidFill>
              </a:rPr>
            </a:br>
            <a:r>
              <a:rPr lang="hr-HR" sz="3600" dirty="0">
                <a:solidFill>
                  <a:srgbClr val="D92E2D"/>
                </a:solidFill>
              </a:rPr>
              <a:t>3</a:t>
            </a:r>
            <a:r>
              <a:rPr lang="hr-HR" sz="3600" dirty="0" smtClean="0">
                <a:solidFill>
                  <a:srgbClr val="D92E2D"/>
                </a:solidFill>
              </a:rPr>
              <a:t>. </a:t>
            </a:r>
            <a:r>
              <a:rPr lang="sk-SK" sz="3600" dirty="0" smtClean="0">
                <a:solidFill>
                  <a:srgbClr val="D92E2D"/>
                </a:solidFill>
              </a:rPr>
              <a:t>SPÔSOBY </a:t>
            </a:r>
            <a:r>
              <a:rPr lang="sk-SK" sz="3600" dirty="0">
                <a:solidFill>
                  <a:srgbClr val="D92E2D"/>
                </a:solidFill>
              </a:rPr>
              <a:t>FINANCOVANIA</a:t>
            </a:r>
            <a:r>
              <a:rPr lang="en-US" sz="3600" dirty="0" smtClean="0">
                <a:solidFill>
                  <a:srgbClr val="D92E2D"/>
                </a:solidFill>
              </a:rPr>
              <a:t>/</a:t>
            </a:r>
            <a:r>
              <a:rPr lang="sk-SK" sz="3600" dirty="0" smtClean="0">
                <a:solidFill>
                  <a:srgbClr val="D92E2D"/>
                </a:solidFill>
              </a:rPr>
              <a:t>ZÍSKAVANIA </a:t>
            </a:r>
            <a:r>
              <a:rPr lang="sk-SK" sz="3600" dirty="0">
                <a:solidFill>
                  <a:srgbClr val="D92E2D"/>
                </a:solidFill>
              </a:rPr>
              <a:t>FINANČNÝCH PROSTRIEDKOV</a:t>
            </a:r>
            <a:r>
              <a:rPr lang="en-US" sz="4000" dirty="0">
                <a:solidFill>
                  <a:srgbClr val="D92E2D"/>
                </a:solidFill>
              </a:rPr>
              <a:t/>
            </a:r>
            <a:br>
              <a:rPr lang="en-US" sz="4000" dirty="0">
                <a:solidFill>
                  <a:srgbClr val="D92E2D"/>
                </a:solidFill>
              </a:rPr>
            </a:br>
            <a:endParaRPr lang="es-ES" sz="3600" dirty="0">
              <a:solidFill>
                <a:srgbClr val="D92E2D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989" y="1271206"/>
            <a:ext cx="10824754" cy="4694165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en-US" dirty="0">
                <a:solidFill>
                  <a:srgbClr val="DE5630"/>
                </a:solidFill>
              </a:rPr>
              <a:t>3.1.</a:t>
            </a:r>
            <a:r>
              <a:rPr lang="en-US" sz="2800" dirty="0">
                <a:solidFill>
                  <a:srgbClr val="DE5630"/>
                </a:solidFill>
              </a:rPr>
              <a:t>	</a:t>
            </a:r>
            <a:r>
              <a:rPr lang="sk-SK" sz="2800" dirty="0">
                <a:solidFill>
                  <a:srgbClr val="DE5630"/>
                </a:solidFill>
              </a:rPr>
              <a:t>Možné spôsoby financovania a získavania finančných prostriedkov</a:t>
            </a:r>
            <a:endParaRPr lang="hr-HR" sz="2800" dirty="0">
              <a:solidFill>
                <a:srgbClr val="DE5630"/>
              </a:solidFill>
            </a:endParaRPr>
          </a:p>
          <a:p>
            <a:pPr algn="l"/>
            <a:endParaRPr lang="hr-HR" sz="2000" dirty="0">
              <a:solidFill>
                <a:srgbClr val="DE5630"/>
              </a:solidFill>
            </a:endParaRPr>
          </a:p>
          <a:p>
            <a:pPr algn="l"/>
            <a:r>
              <a:rPr lang="sk-SK" sz="2000" dirty="0"/>
              <a:t>ANJELSKÍ INVESTORI - vo fáze, keď </a:t>
            </a:r>
            <a:r>
              <a:rPr lang="sk-SK" sz="2000" dirty="0" smtClean="0"/>
              <a:t>už budúci </a:t>
            </a:r>
            <a:r>
              <a:rPr lang="sk-SK" sz="2000" dirty="0"/>
              <a:t>podnikateľ predpokladá riadny príjem, môže získať prístup k anjelským investorom, ktorí ako jednotlivci alebo skupiny jednotlivcov môžu poskytnúť kapitál na rozbeh jeho podnikania výmenou za vlastníctvo alebo kapitálový podiel.</a:t>
            </a:r>
          </a:p>
          <a:p>
            <a:pPr algn="l"/>
            <a:endParaRPr lang="sk-SK" sz="1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algn="l"/>
            <a:endParaRPr lang="es-E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hr-HR" sz="2000" dirty="0">
              <a:solidFill>
                <a:srgbClr val="E47A24"/>
              </a:solidFill>
            </a:endParaRPr>
          </a:p>
          <a:p>
            <a:pPr algn="l"/>
            <a:r>
              <a:rPr lang="sk-SK" sz="2000" dirty="0">
                <a:solidFill>
                  <a:srgbClr val="E47A24"/>
                </a:solidFill>
              </a:rPr>
              <a:t>GRANTY (PODPORA VLÁDY, MESTA, OBCE) - niektoré krajiny, mestá a obce majú programy na pomoc podnikateľom, ktoré môžu spolufinancovať náklady na vybavenie, obchodné priestory, príspevky, marketing alebo prideliť finančné prostriedky na samostatnú zárobkovú činnosť. Tento zdroj financovania nie je štandardizovaný a závisí od štátu, mesta, obce.</a:t>
            </a:r>
            <a:endParaRPr lang="es-ES" sz="2000" dirty="0">
              <a:solidFill>
                <a:srgbClr val="E47A24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84" y="150123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100" name="Picture 4" descr="https://i.pinimg.com/564x/ed/93/ae/ed93ae03317fffcf9ea8a3604be1212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187" y="3005288"/>
            <a:ext cx="1838999" cy="1225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2" name="TextBox 11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  <a:endParaRPr lang="sk-SK" sz="1200" dirty="0"/>
            </a:p>
          </p:txBody>
        </p:sp>
        <p:pic>
          <p:nvPicPr>
            <p:cNvPr id="16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6435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989" y="1271206"/>
            <a:ext cx="10824754" cy="4929297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sk-SK" sz="2800" dirty="0">
                <a:solidFill>
                  <a:srgbClr val="DE5630"/>
                </a:solidFill>
              </a:rPr>
              <a:t>3.2.	Prezentácia podnikateľského nápadu </a:t>
            </a:r>
            <a:r>
              <a:rPr lang="sk-SK" sz="2800" dirty="0" smtClean="0">
                <a:solidFill>
                  <a:srgbClr val="DE5630"/>
                </a:solidFill>
              </a:rPr>
              <a:t>investorom/bankám</a:t>
            </a:r>
            <a:endParaRPr lang="hr-HR" sz="2800" dirty="0">
              <a:solidFill>
                <a:srgbClr val="DE5630"/>
              </a:solidFill>
            </a:endParaRPr>
          </a:p>
          <a:p>
            <a:pPr algn="l"/>
            <a:endParaRPr lang="hr-HR" sz="2800" dirty="0">
              <a:solidFill>
                <a:srgbClr val="DE563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000" dirty="0"/>
              <a:t>Prezentácia podnikateľského nápadu investorom/bankám je prenosom informácií a musí byť jasná a jednoducho štruktúrovaná v závislosti od toho, komu a akým spôsobom ju podnikateľ prezentuje.</a:t>
            </a:r>
            <a:endParaRPr lang="hr-HR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hr-HR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000" dirty="0"/>
              <a:t>Dôraz sa kladie na informácie, na základe ktorých by mali investori prijať investičné rozhodnutie</a:t>
            </a:r>
            <a:r>
              <a:rPr lang="en-US" sz="2000" dirty="0"/>
              <a:t>. </a:t>
            </a:r>
            <a:endParaRPr lang="hr-HR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000" dirty="0"/>
              <a:t>Môže mať formu prezentácie alebo písomnú formu, opisuje podnikateľa a poskytuje podrobný prehľad o jeho podnikaní</a:t>
            </a:r>
            <a:r>
              <a:rPr lang="en-US" sz="2000" dirty="0"/>
              <a:t>.</a:t>
            </a:r>
            <a:endParaRPr lang="hr-HR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hr-HR" sz="2000" dirty="0">
              <a:solidFill>
                <a:srgbClr val="DE563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84" y="150123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44" name="Picture 4" descr="Man in a presentation of business - Free people icon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2509" y="4342506"/>
            <a:ext cx="3378545" cy="1773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5F135D29-B9F3-4D20-90FF-A68A88B3CC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7463" y="412954"/>
            <a:ext cx="7341326" cy="858252"/>
          </a:xfrm>
        </p:spPr>
        <p:txBody>
          <a:bodyPr anchor="ctr">
            <a:normAutofit fontScale="90000"/>
          </a:bodyPr>
          <a:lstStyle/>
          <a:p>
            <a:r>
              <a:rPr lang="en-US" sz="4000" dirty="0">
                <a:solidFill>
                  <a:srgbClr val="D92E2D"/>
                </a:solidFill>
              </a:rPr>
              <a:t/>
            </a:r>
            <a:br>
              <a:rPr lang="en-US" sz="4000" dirty="0">
                <a:solidFill>
                  <a:srgbClr val="D92E2D"/>
                </a:solidFill>
              </a:rPr>
            </a:br>
            <a:r>
              <a:rPr lang="hr-HR" sz="3600" dirty="0">
                <a:solidFill>
                  <a:srgbClr val="D92E2D"/>
                </a:solidFill>
              </a:rPr>
              <a:t>3</a:t>
            </a:r>
            <a:r>
              <a:rPr lang="hr-HR" sz="3600" dirty="0" smtClean="0">
                <a:solidFill>
                  <a:srgbClr val="D92E2D"/>
                </a:solidFill>
              </a:rPr>
              <a:t>. </a:t>
            </a:r>
            <a:r>
              <a:rPr lang="sk-SK" sz="3600" dirty="0" smtClean="0">
                <a:solidFill>
                  <a:srgbClr val="D92E2D"/>
                </a:solidFill>
              </a:rPr>
              <a:t>SPÔSOBY </a:t>
            </a:r>
            <a:r>
              <a:rPr lang="sk-SK" sz="3600" dirty="0">
                <a:solidFill>
                  <a:srgbClr val="D92E2D"/>
                </a:solidFill>
              </a:rPr>
              <a:t>FINANCOVANIA</a:t>
            </a:r>
            <a:r>
              <a:rPr lang="en-US" sz="3600" dirty="0" smtClean="0">
                <a:solidFill>
                  <a:srgbClr val="D92E2D"/>
                </a:solidFill>
              </a:rPr>
              <a:t>/</a:t>
            </a:r>
            <a:r>
              <a:rPr lang="sk-SK" sz="3600" dirty="0" smtClean="0">
                <a:solidFill>
                  <a:srgbClr val="D92E2D"/>
                </a:solidFill>
              </a:rPr>
              <a:t>ZÍSKAVANIA </a:t>
            </a:r>
            <a:r>
              <a:rPr lang="sk-SK" sz="3600" dirty="0">
                <a:solidFill>
                  <a:srgbClr val="D92E2D"/>
                </a:solidFill>
              </a:rPr>
              <a:t>FINANČNÝCH </a:t>
            </a:r>
            <a:r>
              <a:rPr lang="sk-SK" sz="3600" dirty="0" smtClean="0">
                <a:solidFill>
                  <a:srgbClr val="D92E2D"/>
                </a:solidFill>
              </a:rPr>
              <a:t>PROSTRIEDKOV</a:t>
            </a:r>
            <a:r>
              <a:rPr lang="en-US" sz="4000" dirty="0" smtClean="0">
                <a:solidFill>
                  <a:srgbClr val="D92E2D"/>
                </a:solidFill>
              </a:rPr>
              <a:t/>
            </a:r>
            <a:br>
              <a:rPr lang="en-US" sz="4000" dirty="0" smtClean="0">
                <a:solidFill>
                  <a:srgbClr val="D92E2D"/>
                </a:solidFill>
              </a:rPr>
            </a:br>
            <a:endParaRPr lang="es-ES" sz="3600" dirty="0">
              <a:solidFill>
                <a:srgbClr val="D92E2D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6" name="TextBox 15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  <a:endParaRPr lang="sk-SK" sz="1200" dirty="0"/>
            </a:p>
          </p:txBody>
        </p:sp>
        <p:pic>
          <p:nvPicPr>
            <p:cNvPr id="17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368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989" y="1271206"/>
            <a:ext cx="10824754" cy="4929297"/>
          </a:xfrm>
          <a:ln>
            <a:solidFill>
              <a:srgbClr val="E47A24"/>
            </a:solidFill>
          </a:ln>
        </p:spPr>
        <p:txBody>
          <a:bodyPr>
            <a:normAutofit/>
          </a:bodyPr>
          <a:lstStyle/>
          <a:p>
            <a:pPr algn="l"/>
            <a:r>
              <a:rPr lang="sk-SK" sz="2800" dirty="0">
                <a:solidFill>
                  <a:srgbClr val="DE5630"/>
                </a:solidFill>
              </a:rPr>
              <a:t>3.2.	Prezentácia podnikateľského nápadu </a:t>
            </a:r>
            <a:r>
              <a:rPr lang="sk-SK" sz="2800" dirty="0" smtClean="0">
                <a:solidFill>
                  <a:srgbClr val="DE5630"/>
                </a:solidFill>
              </a:rPr>
              <a:t>investorom/bankám</a:t>
            </a:r>
            <a:endParaRPr lang="hr-HR" sz="2800" dirty="0">
              <a:solidFill>
                <a:srgbClr val="DE5630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sk-SK" sz="2000" dirty="0">
              <a:solidFill>
                <a:srgbClr val="DE5630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sk-SK" sz="2000" dirty="0">
                <a:solidFill>
                  <a:srgbClr val="DE5630"/>
                </a:solidFill>
              </a:rPr>
              <a:t>Kľúčové časti:</a:t>
            </a:r>
          </a:p>
          <a:p>
            <a:pPr algn="just">
              <a:lnSpc>
                <a:spcPct val="120000"/>
              </a:lnSpc>
            </a:pPr>
            <a:r>
              <a:rPr lang="sk-SK" sz="2000" dirty="0">
                <a:solidFill>
                  <a:srgbClr val="DE5630"/>
                </a:solidFill>
              </a:rPr>
              <a:t>• Problém, </a:t>
            </a:r>
            <a:r>
              <a:rPr lang="pt-BR" sz="2000" dirty="0">
                <a:solidFill>
                  <a:srgbClr val="DE5630"/>
                </a:solidFill>
              </a:rPr>
              <a:t>navrhnuté riešenie a pridaná hodnota, ktorú prináša</a:t>
            </a:r>
            <a:endParaRPr lang="sk-SK" sz="2000" dirty="0">
              <a:solidFill>
                <a:srgbClr val="DE563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sk-SK" sz="2000" dirty="0">
                <a:solidFill>
                  <a:srgbClr val="DE5630"/>
                </a:solidFill>
              </a:rPr>
              <a:t>• Poslanie a vízia</a:t>
            </a:r>
          </a:p>
          <a:p>
            <a:pPr algn="just">
              <a:lnSpc>
                <a:spcPct val="120000"/>
              </a:lnSpc>
            </a:pPr>
            <a:r>
              <a:rPr lang="sk-SK" sz="2000" dirty="0">
                <a:solidFill>
                  <a:srgbClr val="DE5630"/>
                </a:solidFill>
              </a:rPr>
              <a:t>• Veľkosť trhu a trhové príležitosti</a:t>
            </a:r>
          </a:p>
          <a:p>
            <a:pPr algn="just">
              <a:lnSpc>
                <a:spcPct val="120000"/>
              </a:lnSpc>
            </a:pPr>
            <a:r>
              <a:rPr lang="sk-SK" sz="2000" dirty="0">
                <a:solidFill>
                  <a:srgbClr val="DE5630"/>
                </a:solidFill>
              </a:rPr>
              <a:t>• Podnikateľský model a finančné prognózy</a:t>
            </a:r>
          </a:p>
          <a:p>
            <a:pPr algn="just">
              <a:lnSpc>
                <a:spcPct val="120000"/>
              </a:lnSpc>
            </a:pPr>
            <a:r>
              <a:rPr lang="sk-SK" sz="2000" dirty="0">
                <a:solidFill>
                  <a:srgbClr val="DE5630"/>
                </a:solidFill>
              </a:rPr>
              <a:t>• Stratégia vstupu na trh a plánovaný podiel </a:t>
            </a:r>
            <a:r>
              <a:rPr lang="sk-SK" sz="2100" dirty="0">
                <a:solidFill>
                  <a:srgbClr val="DE5630"/>
                </a:solidFill>
              </a:rPr>
              <a:t>na trhu</a:t>
            </a:r>
          </a:p>
          <a:p>
            <a:pPr algn="just">
              <a:lnSpc>
                <a:spcPct val="120000"/>
              </a:lnSpc>
            </a:pPr>
            <a:r>
              <a:rPr lang="sk-SK" sz="2100" dirty="0">
                <a:solidFill>
                  <a:srgbClr val="DE5630"/>
                </a:solidFill>
              </a:rPr>
              <a:t>• Členovia tímu, ich kvalifikácia a motivácia</a:t>
            </a:r>
          </a:p>
          <a:p>
            <a:pPr algn="just">
              <a:lnSpc>
                <a:spcPct val="120000"/>
              </a:lnSpc>
            </a:pPr>
            <a:r>
              <a:rPr lang="sk-SK" sz="2100" dirty="0">
                <a:solidFill>
                  <a:srgbClr val="DE5630"/>
                </a:solidFill>
              </a:rPr>
              <a:t>• Plán investovania peňazí v časovom rámci</a:t>
            </a:r>
            <a:endParaRPr lang="hr-HR" sz="2100" dirty="0">
              <a:solidFill>
                <a:srgbClr val="DE5630"/>
              </a:solidFill>
            </a:endParaRPr>
          </a:p>
          <a:p>
            <a:pPr algn="l"/>
            <a:endParaRPr lang="hr-HR" sz="2800" dirty="0">
              <a:solidFill>
                <a:srgbClr val="DE563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84" y="150123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268" name="Picture 4" descr="Auto, automobile, guard, key, lock, parts, security icon - Download on Iconfind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7426" y="2664823"/>
            <a:ext cx="2294573" cy="2294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0C18E584-AFF5-47B8-9AF6-2F93A3747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7463" y="412954"/>
            <a:ext cx="7341326" cy="858252"/>
          </a:xfrm>
        </p:spPr>
        <p:txBody>
          <a:bodyPr anchor="ctr">
            <a:normAutofit fontScale="90000"/>
          </a:bodyPr>
          <a:lstStyle/>
          <a:p>
            <a:r>
              <a:rPr lang="en-US" sz="4000" dirty="0">
                <a:solidFill>
                  <a:srgbClr val="D92E2D"/>
                </a:solidFill>
              </a:rPr>
              <a:t/>
            </a:r>
            <a:br>
              <a:rPr lang="en-US" sz="4000" dirty="0">
                <a:solidFill>
                  <a:srgbClr val="D92E2D"/>
                </a:solidFill>
              </a:rPr>
            </a:br>
            <a:r>
              <a:rPr lang="hr-HR" sz="3600" dirty="0">
                <a:solidFill>
                  <a:srgbClr val="D92E2D"/>
                </a:solidFill>
              </a:rPr>
              <a:t>3</a:t>
            </a:r>
            <a:r>
              <a:rPr lang="hr-HR" sz="3600" dirty="0" smtClean="0">
                <a:solidFill>
                  <a:srgbClr val="D92E2D"/>
                </a:solidFill>
              </a:rPr>
              <a:t>. </a:t>
            </a:r>
            <a:r>
              <a:rPr lang="sk-SK" sz="3600" dirty="0" smtClean="0">
                <a:solidFill>
                  <a:srgbClr val="D92E2D"/>
                </a:solidFill>
              </a:rPr>
              <a:t>SPÔSOBY </a:t>
            </a:r>
            <a:r>
              <a:rPr lang="sk-SK" sz="3600" dirty="0">
                <a:solidFill>
                  <a:srgbClr val="D92E2D"/>
                </a:solidFill>
              </a:rPr>
              <a:t>FINANCOVANIA</a:t>
            </a:r>
            <a:r>
              <a:rPr lang="en-US" sz="3600" dirty="0" smtClean="0">
                <a:solidFill>
                  <a:srgbClr val="D92E2D"/>
                </a:solidFill>
              </a:rPr>
              <a:t>/</a:t>
            </a:r>
            <a:r>
              <a:rPr lang="sk-SK" sz="3600" dirty="0" smtClean="0">
                <a:solidFill>
                  <a:srgbClr val="D92E2D"/>
                </a:solidFill>
              </a:rPr>
              <a:t>ZÍSKAVANIA </a:t>
            </a:r>
            <a:r>
              <a:rPr lang="sk-SK" sz="3600" dirty="0">
                <a:solidFill>
                  <a:srgbClr val="D92E2D"/>
                </a:solidFill>
              </a:rPr>
              <a:t>FINANČNÝCH PROSTRIEDKOV</a:t>
            </a:r>
            <a:r>
              <a:rPr lang="en-US" sz="4000" dirty="0">
                <a:solidFill>
                  <a:srgbClr val="D92E2D"/>
                </a:solidFill>
              </a:rPr>
              <a:t/>
            </a:r>
            <a:br>
              <a:rPr lang="en-US" sz="4000" dirty="0">
                <a:solidFill>
                  <a:srgbClr val="D92E2D"/>
                </a:solidFill>
              </a:rPr>
            </a:br>
            <a:endParaRPr lang="es-ES" sz="3600" dirty="0">
              <a:solidFill>
                <a:srgbClr val="D92E2D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6" name="TextBox 15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  <a:endParaRPr lang="sk-SK" sz="1200" dirty="0"/>
            </a:p>
          </p:txBody>
        </p:sp>
        <p:pic>
          <p:nvPicPr>
            <p:cNvPr id="17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0584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989" y="1271206"/>
            <a:ext cx="10824754" cy="4929297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sk-SK" sz="2800" dirty="0">
                <a:solidFill>
                  <a:srgbClr val="DE5630"/>
                </a:solidFill>
              </a:rPr>
              <a:t>3.2.	Prezentácia podnikateľského nápadu </a:t>
            </a:r>
            <a:r>
              <a:rPr lang="sk-SK" sz="2800" dirty="0" smtClean="0">
                <a:solidFill>
                  <a:srgbClr val="DE5630"/>
                </a:solidFill>
              </a:rPr>
              <a:t>investorom/bankám</a:t>
            </a:r>
            <a:endParaRPr lang="hr-HR" sz="2800" dirty="0">
              <a:solidFill>
                <a:srgbClr val="DE5630"/>
              </a:solidFill>
            </a:endParaRPr>
          </a:p>
          <a:p>
            <a:pPr algn="l"/>
            <a:endParaRPr lang="hr-HR" sz="2000" dirty="0">
              <a:solidFill>
                <a:srgbClr val="DE563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/>
              <a:t>Úloha: Vytvorte prezentáciu svojho podnikateľského nápadu pre investora v </a:t>
            </a:r>
            <a:r>
              <a:rPr lang="sk-SK" dirty="0" smtClean="0"/>
              <a:t>.</a:t>
            </a:r>
            <a:r>
              <a:rPr lang="sk-SK" dirty="0" err="1" smtClean="0"/>
              <a:t>ppt</a:t>
            </a:r>
            <a:r>
              <a:rPr lang="sk-SK" dirty="0" smtClean="0"/>
              <a:t> </a:t>
            </a:r>
            <a:r>
              <a:rPr lang="sk-SK" dirty="0"/>
              <a:t>prezentácii.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/>
              <a:t>Dbajte na to, aby ste investorovi predstavili podnikateľský nápad a odpovedali na dôležitú otázku</a:t>
            </a:r>
            <a:r>
              <a:rPr lang="en-US" dirty="0"/>
              <a:t>: </a:t>
            </a:r>
            <a:endParaRPr lang="hr-HR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/>
              <a:t>Prečo by investori mali chcieť investovať peniaze do realizácie vášho nápadu?</a:t>
            </a:r>
            <a:r>
              <a:rPr lang="en-US" dirty="0" smtClean="0"/>
              <a:t> </a:t>
            </a:r>
            <a:endParaRPr lang="hr-HR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/>
              <a:t>Uistite sa, že odovzdáte dôležité informácie (postupujte podľa kľúčových častí uvedených vyššie),</a:t>
            </a:r>
            <a:endParaRPr lang="hr-HR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/>
              <a:t>a dbajte na to, aby bola prezentácia jasná a starostlivo štruktúrovaná.</a:t>
            </a:r>
            <a:endParaRPr lang="hr-HR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84" y="150123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8" name="Group 7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0" name="TextBox 9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  <a:endParaRPr lang="sk-SK" sz="1200" dirty="0"/>
            </a:p>
          </p:txBody>
        </p:sp>
        <p:pic>
          <p:nvPicPr>
            <p:cNvPr id="12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88215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989" y="1271206"/>
            <a:ext cx="10824754" cy="4929297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l"/>
            <a:r>
              <a:rPr lang="hr-HR" sz="2800" dirty="0">
                <a:solidFill>
                  <a:srgbClr val="DE5630"/>
                </a:solidFill>
              </a:rPr>
              <a:t>SUMARIZÁCIA</a:t>
            </a:r>
          </a:p>
          <a:p>
            <a:pPr algn="l"/>
            <a:endParaRPr lang="hr-HR" sz="2000" dirty="0">
              <a:solidFill>
                <a:srgbClr val="DE5630"/>
              </a:solidFill>
            </a:endParaRPr>
          </a:p>
          <a:p>
            <a:pPr marL="514350" indent="-514350" algn="l">
              <a:buAutoNum type="arabicParenR"/>
            </a:pPr>
            <a:r>
              <a:rPr lang="sk-SK" sz="2800" dirty="0">
                <a:solidFill>
                  <a:srgbClr val="DE5630"/>
                </a:solidFill>
              </a:rPr>
              <a:t>Rozpočet na prežitie - suma, ktorou by mal budúci podnikateľ pokryť svoje osobné výdavky, pričom sa nepočíta s prílevom peňazí z iných zdrojov ako zo živnosti/podniku na nasledujúcich 12 mesiacov. Počiatočné náklady predstavujú sumu, ktorú budúci podnikateľ potrebuje pred začatím podnikania.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endParaRPr lang="hr-HR" sz="2800" dirty="0">
              <a:solidFill>
                <a:srgbClr val="DE5630"/>
              </a:solidFill>
            </a:endParaRPr>
          </a:p>
          <a:p>
            <a:pPr marL="514350" indent="-514350" algn="l">
              <a:buAutoNum type="arabicParenR"/>
            </a:pPr>
            <a:r>
              <a:rPr lang="sk-SK" sz="2800" dirty="0">
                <a:solidFill>
                  <a:srgbClr val="DE5630"/>
                </a:solidFill>
              </a:rPr>
              <a:t>Náklady na začatie podnikania možno rozdeliť na fixné a variabilné náklady. Fixné náklady sú náklady, ktoré má budúci podnikateľ a ktoré nezávisia od množstva vyrábaných výrobkov alebo poskytovaných služieb. Variabilné náklady sú náklady priamo súvisiace s podnikaním.</a:t>
            </a:r>
            <a:endParaRPr lang="hr-HR" sz="2800" dirty="0">
              <a:solidFill>
                <a:srgbClr val="DE5630"/>
              </a:solidFill>
            </a:endParaRPr>
          </a:p>
          <a:p>
            <a:pPr marL="514350" indent="-514350" algn="l">
              <a:buAutoNum type="arabicParenR"/>
            </a:pPr>
            <a:r>
              <a:rPr lang="sk-SK" sz="2800" dirty="0">
                <a:solidFill>
                  <a:srgbClr val="DE5630"/>
                </a:solidFill>
              </a:rPr>
              <a:t>Finančný plán je plán </a:t>
            </a:r>
            <a:r>
              <a:rPr lang="sk-SK" sz="2800" dirty="0" smtClean="0">
                <a:solidFill>
                  <a:srgbClr val="DE5630"/>
                </a:solidFill>
              </a:rPr>
              <a:t>hospodárenia </a:t>
            </a:r>
            <a:r>
              <a:rPr lang="sk-SK" sz="2800" dirty="0">
                <a:solidFill>
                  <a:srgbClr val="DE5630"/>
                </a:solidFill>
              </a:rPr>
              <a:t>podniku založený na </a:t>
            </a:r>
            <a:r>
              <a:rPr lang="sk-SK" sz="2800" dirty="0" smtClean="0">
                <a:solidFill>
                  <a:srgbClr val="DE5630"/>
                </a:solidFill>
              </a:rPr>
              <a:t>výnosoch </a:t>
            </a:r>
            <a:r>
              <a:rPr lang="sk-SK" sz="2800" dirty="0">
                <a:solidFill>
                  <a:srgbClr val="DE5630"/>
                </a:solidFill>
              </a:rPr>
              <a:t>a </a:t>
            </a:r>
            <a:r>
              <a:rPr lang="sk-SK" sz="2800" dirty="0" smtClean="0">
                <a:solidFill>
                  <a:srgbClr val="DE5630"/>
                </a:solidFill>
              </a:rPr>
              <a:t>nákladoch za </a:t>
            </a:r>
            <a:r>
              <a:rPr lang="sk-SK" sz="2800" dirty="0">
                <a:solidFill>
                  <a:srgbClr val="DE5630"/>
                </a:solidFill>
              </a:rPr>
              <a:t>určité obdobie (mesiac, štvrťrok, rok). Identifikuje dostupný kapitál, odhaduje spotrebu a pomáha predvídať príjmy. Je pomôckou pri plánovaní podnikateľských aktivít a slúži na stanovenie finančných cieľov.</a:t>
            </a:r>
            <a:endParaRPr lang="hr-HR" sz="2800" dirty="0">
              <a:solidFill>
                <a:srgbClr val="DE5630"/>
              </a:solidFill>
            </a:endParaRPr>
          </a:p>
          <a:p>
            <a:pPr marL="514350" indent="-514350" algn="l">
              <a:buAutoNum type="arabicParenR"/>
            </a:pPr>
            <a:r>
              <a:rPr lang="sk-SK" sz="2800" dirty="0">
                <a:solidFill>
                  <a:srgbClr val="DE5630"/>
                </a:solidFill>
              </a:rPr>
              <a:t>Súčasťou finančného plánu sú: odhadované výnosy, fixné náklady, variabilné náklady, jednorazové náklady, peňažné toky, plánovaný finančný výsledok.</a:t>
            </a:r>
            <a:endParaRPr lang="hr-HR" sz="2800" dirty="0">
              <a:solidFill>
                <a:srgbClr val="DE5630"/>
              </a:solidFill>
            </a:endParaRPr>
          </a:p>
          <a:p>
            <a:pPr marL="514350" indent="-514350" algn="l">
              <a:buAutoNum type="arabicParenR"/>
            </a:pPr>
            <a:r>
              <a:rPr lang="sk-SK" sz="2800" dirty="0">
                <a:solidFill>
                  <a:srgbClr val="DE5630"/>
                </a:solidFill>
              </a:rPr>
              <a:t>Možné spôsoby financovania a získavania finančných prostriedkov sú vlastné peniaze, rodina a priatelia, </a:t>
            </a:r>
            <a:r>
              <a:rPr lang="sk-SK" sz="2800" dirty="0" err="1">
                <a:solidFill>
                  <a:srgbClr val="DE5630"/>
                </a:solidFill>
              </a:rPr>
              <a:t>crowdfunding</a:t>
            </a:r>
            <a:r>
              <a:rPr lang="sk-SK" sz="2800" dirty="0">
                <a:solidFill>
                  <a:srgbClr val="DE5630"/>
                </a:solidFill>
              </a:rPr>
              <a:t>, anjelskí investori, banky/úverové linky, granty.</a:t>
            </a:r>
            <a:endParaRPr lang="hr-HR" sz="2800" dirty="0">
              <a:solidFill>
                <a:srgbClr val="DE563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84" y="150123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8" name="Group 7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0" name="TextBox 9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  <a:endParaRPr lang="sk-SK" sz="1200" dirty="0"/>
            </a:p>
          </p:txBody>
        </p:sp>
        <p:pic>
          <p:nvPicPr>
            <p:cNvPr id="12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0657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989" y="1628503"/>
            <a:ext cx="10824754" cy="4572000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hr-HR" sz="3200" dirty="0">
                <a:solidFill>
                  <a:srgbClr val="DE5630"/>
                </a:solidFill>
              </a:rPr>
              <a:t>SEBAHODNOTENIE</a:t>
            </a:r>
          </a:p>
          <a:p>
            <a:pPr marL="514350" indent="-514350" algn="l">
              <a:buAutoNum type="arabicParenR"/>
            </a:pPr>
            <a:r>
              <a:rPr lang="sk-SK" dirty="0">
                <a:solidFill>
                  <a:srgbClr val="DE5630"/>
                </a:solidFill>
              </a:rPr>
              <a:t>Čo predstavujú fixné náklady</a:t>
            </a:r>
            <a:r>
              <a:rPr lang="en-US" dirty="0">
                <a:solidFill>
                  <a:srgbClr val="DE5630"/>
                </a:solidFill>
              </a:rPr>
              <a:t>?</a:t>
            </a:r>
            <a:endParaRPr lang="hr-HR" dirty="0">
              <a:solidFill>
                <a:srgbClr val="DE5630"/>
              </a:solidFill>
            </a:endParaRPr>
          </a:p>
          <a:p>
            <a:pPr marL="514350" indent="-514350" algn="l">
              <a:buAutoNum type="arabicParenR"/>
            </a:pPr>
            <a:r>
              <a:rPr lang="sk-SK" dirty="0"/>
              <a:t>Čo je to finančný plán</a:t>
            </a:r>
            <a:r>
              <a:rPr lang="en-US" dirty="0"/>
              <a:t>?</a:t>
            </a:r>
            <a:endParaRPr lang="hr-HR" dirty="0"/>
          </a:p>
          <a:p>
            <a:pPr marL="514350" indent="-514350" algn="l">
              <a:buAutoNum type="arabicParenR"/>
            </a:pPr>
            <a:r>
              <a:rPr lang="sk-SK" dirty="0">
                <a:solidFill>
                  <a:srgbClr val="FFC300"/>
                </a:solidFill>
              </a:rPr>
              <a:t>Aké sú zložky finančného plánu</a:t>
            </a:r>
            <a:r>
              <a:rPr lang="en-US" dirty="0">
                <a:solidFill>
                  <a:srgbClr val="FFC300"/>
                </a:solidFill>
              </a:rPr>
              <a:t>?</a:t>
            </a:r>
            <a:endParaRPr lang="hr-HR" dirty="0">
              <a:solidFill>
                <a:srgbClr val="FFC300"/>
              </a:solidFill>
            </a:endParaRPr>
          </a:p>
          <a:p>
            <a:pPr marL="514350" indent="-514350" algn="l">
              <a:buAutoNum type="arabicParenR"/>
            </a:pPr>
            <a:r>
              <a:rPr lang="hr-HR" dirty="0">
                <a:solidFill>
                  <a:srgbClr val="DE5630"/>
                </a:solidFill>
              </a:rPr>
              <a:t>Kto sú anjelskí investori?</a:t>
            </a:r>
          </a:p>
          <a:p>
            <a:pPr marL="514350" indent="-514350" algn="l">
              <a:buAutoNum type="arabicParenR"/>
            </a:pPr>
            <a:r>
              <a:rPr lang="sk-SK" dirty="0"/>
              <a:t>Pri tvorbe prezentácie svojho nápadu pre investorov si musíte položiť nasledujúcu otázku</a:t>
            </a:r>
            <a:endParaRPr lang="hr-HR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84" y="150123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8" name="Grupo 6">
            <a:extLst>
              <a:ext uri="{FF2B5EF4-FFF2-40B4-BE49-F238E27FC236}">
                <a16:creationId xmlns:a16="http://schemas.microsoft.com/office/drawing/2014/main" id="{6DADA11D-773C-41AA-98A8-4A921B31191E}"/>
              </a:ext>
            </a:extLst>
          </p:cNvPr>
          <p:cNvGrpSpPr/>
          <p:nvPr/>
        </p:nvGrpSpPr>
        <p:grpSpPr>
          <a:xfrm>
            <a:off x="9898393" y="2551613"/>
            <a:ext cx="1178910" cy="1071154"/>
            <a:chOff x="4523418" y="3490010"/>
            <a:chExt cx="1061896" cy="965383"/>
          </a:xfrm>
        </p:grpSpPr>
        <p:sp>
          <p:nvSpPr>
            <p:cNvPr id="10" name="Rectángulo 26">
              <a:extLst>
                <a:ext uri="{FF2B5EF4-FFF2-40B4-BE49-F238E27FC236}">
                  <a16:creationId xmlns:a16="http://schemas.microsoft.com/office/drawing/2014/main" id="{9D836CD2-502D-4B8F-AE6C-6C607D277D97}"/>
                </a:ext>
              </a:extLst>
            </p:cNvPr>
            <p:cNvSpPr/>
            <p:nvPr/>
          </p:nvSpPr>
          <p:spPr>
            <a:xfrm>
              <a:off x="4523418" y="3490010"/>
              <a:ext cx="1061896" cy="965383"/>
            </a:xfrm>
            <a:prstGeom prst="rect">
              <a:avLst/>
            </a:prstGeom>
            <a:solidFill>
              <a:srgbClr val="E6872D"/>
            </a:solidFill>
            <a:ln>
              <a:solidFill>
                <a:srgbClr val="E6872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2" name="Donut 39">
              <a:extLst>
                <a:ext uri="{FF2B5EF4-FFF2-40B4-BE49-F238E27FC236}">
                  <a16:creationId xmlns:a16="http://schemas.microsoft.com/office/drawing/2014/main" id="{1334B0C0-290D-4995-B6C4-A157746FF673}"/>
                </a:ext>
              </a:extLst>
            </p:cNvPr>
            <p:cNvSpPr/>
            <p:nvPr/>
          </p:nvSpPr>
          <p:spPr>
            <a:xfrm flipV="1">
              <a:off x="4832324" y="3760491"/>
              <a:ext cx="444083" cy="417474"/>
            </a:xfrm>
            <a:custGeom>
              <a:avLst/>
              <a:gdLst/>
              <a:ahLst/>
              <a:cxnLst/>
              <a:rect l="l" t="t" r="r" b="b"/>
              <a:pathLst>
                <a:path w="3240000" h="3240000">
                  <a:moveTo>
                    <a:pt x="1152300" y="922782"/>
                  </a:moveTo>
                  <a:lnTo>
                    <a:pt x="2354400" y="1620000"/>
                  </a:lnTo>
                  <a:lnTo>
                    <a:pt x="1152300" y="2317218"/>
                  </a:lnTo>
                  <a:close/>
                  <a:moveTo>
                    <a:pt x="1620000" y="342403"/>
                  </a:moveTo>
                  <a:cubicBezTo>
                    <a:pt x="914403" y="342403"/>
                    <a:pt x="342403" y="914403"/>
                    <a:pt x="342403" y="1620000"/>
                  </a:cubicBezTo>
                  <a:cubicBezTo>
                    <a:pt x="342403" y="2325597"/>
                    <a:pt x="914403" y="2897597"/>
                    <a:pt x="1620000" y="2897597"/>
                  </a:cubicBezTo>
                  <a:cubicBezTo>
                    <a:pt x="2325597" y="2897597"/>
                    <a:pt x="2897597" y="2325597"/>
                    <a:pt x="2897597" y="1620000"/>
                  </a:cubicBezTo>
                  <a:cubicBezTo>
                    <a:pt x="2897597" y="914403"/>
                    <a:pt x="2325597" y="342403"/>
                    <a:pt x="1620000" y="342403"/>
                  </a:cubicBezTo>
                  <a:close/>
                  <a:moveTo>
                    <a:pt x="1620000" y="0"/>
                  </a:moveTo>
                  <a:cubicBezTo>
                    <a:pt x="2514701" y="0"/>
                    <a:pt x="3240000" y="725299"/>
                    <a:pt x="3240000" y="1620000"/>
                  </a:cubicBezTo>
                  <a:cubicBezTo>
                    <a:pt x="3240000" y="2514701"/>
                    <a:pt x="2514701" y="3240000"/>
                    <a:pt x="1620000" y="3240000"/>
                  </a:cubicBezTo>
                  <a:cubicBezTo>
                    <a:pt x="725299" y="3240000"/>
                    <a:pt x="0" y="2514701"/>
                    <a:pt x="0" y="1620000"/>
                  </a:cubicBezTo>
                  <a:cubicBezTo>
                    <a:pt x="0" y="725299"/>
                    <a:pt x="725299" y="0"/>
                    <a:pt x="16200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7" name="TextBox 16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  <a:endParaRPr lang="sk-SK" sz="1200" dirty="0"/>
            </a:p>
          </p:txBody>
        </p:sp>
        <p:pic>
          <p:nvPicPr>
            <p:cNvPr id="18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9816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8950" y="412954"/>
            <a:ext cx="6730406" cy="858252"/>
          </a:xfrm>
        </p:spPr>
        <p:txBody>
          <a:bodyPr anchor="ctr">
            <a:normAutofit/>
          </a:bodyPr>
          <a:lstStyle/>
          <a:p>
            <a:r>
              <a:rPr lang="hr-HR" sz="4000" dirty="0">
                <a:solidFill>
                  <a:srgbClr val="D92E2D"/>
                </a:solidFill>
              </a:rPr>
              <a:t>OBSAH</a:t>
            </a:r>
            <a:endParaRPr lang="es-ES" sz="4000" dirty="0">
              <a:solidFill>
                <a:srgbClr val="D92E2D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7267" y="2339158"/>
            <a:ext cx="3327316" cy="2938236"/>
          </a:xfrm>
          <a:ln>
            <a:solidFill>
              <a:srgbClr val="E47A24"/>
            </a:solidFill>
          </a:ln>
        </p:spPr>
        <p:txBody>
          <a:bodyPr/>
          <a:lstStyle/>
          <a:p>
            <a:pPr marL="457200" indent="-457200" algn="l">
              <a:buAutoNum type="arabicPeriod"/>
            </a:pPr>
            <a:r>
              <a:rPr lang="sk-SK" dirty="0">
                <a:solidFill>
                  <a:srgbClr val="DE5630"/>
                </a:solidFill>
              </a:rPr>
              <a:t>PROGNÓZOVANIE ZÁKLADNÝCH NÁKLADOV</a:t>
            </a:r>
            <a:endParaRPr lang="hr-HR" dirty="0">
              <a:solidFill>
                <a:srgbClr val="DE5630"/>
              </a:solidFill>
            </a:endParaRPr>
          </a:p>
          <a:p>
            <a:pPr algn="l"/>
            <a:r>
              <a:rPr lang="en-US" sz="2000" dirty="0"/>
              <a:t>1.1.	</a:t>
            </a:r>
            <a:r>
              <a:rPr lang="sk-SK" sz="2000" dirty="0"/>
              <a:t>Osobný rozpočet na prežitie</a:t>
            </a:r>
            <a:r>
              <a:rPr lang="en-US" sz="2000" dirty="0"/>
              <a:t>  </a:t>
            </a:r>
          </a:p>
          <a:p>
            <a:pPr algn="l"/>
            <a:r>
              <a:rPr lang="en-US" sz="2000" dirty="0"/>
              <a:t>1.2.	</a:t>
            </a:r>
            <a:r>
              <a:rPr lang="sk-SK" sz="2000" dirty="0"/>
              <a:t>Počiatočné náklady – náklady na založenie podnikania</a:t>
            </a:r>
            <a:endParaRPr lang="en-US" sz="2000" dirty="0"/>
          </a:p>
          <a:p>
            <a:pPr algn="l"/>
            <a:endParaRPr lang="hr-HR" dirty="0"/>
          </a:p>
          <a:p>
            <a:pPr algn="l"/>
            <a:endParaRPr lang="es-ES" dirty="0">
              <a:solidFill>
                <a:srgbClr val="E47A24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267" y="150124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 txBox="1">
            <a:spLocks/>
          </p:cNvSpPr>
          <p:nvPr/>
        </p:nvSpPr>
        <p:spPr>
          <a:xfrm>
            <a:off x="4723780" y="2339158"/>
            <a:ext cx="3322939" cy="2938236"/>
          </a:xfrm>
          <a:prstGeom prst="rect">
            <a:avLst/>
          </a:prstGeom>
          <a:ln>
            <a:solidFill>
              <a:srgbClr val="E47A24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dirty="0">
                <a:solidFill>
                  <a:srgbClr val="DE5630"/>
                </a:solidFill>
              </a:rPr>
              <a:t>2. </a:t>
            </a:r>
            <a:r>
              <a:rPr lang="sk-SK" dirty="0">
                <a:solidFill>
                  <a:srgbClr val="DE5630"/>
                </a:solidFill>
              </a:rPr>
              <a:t>FINANČNÝ PLÁN</a:t>
            </a:r>
            <a:endParaRPr lang="hr-HR" dirty="0">
              <a:solidFill>
                <a:srgbClr val="DE5630"/>
              </a:solidFill>
            </a:endParaRPr>
          </a:p>
          <a:p>
            <a:pPr algn="l"/>
            <a:endParaRPr lang="hr-HR" dirty="0">
              <a:solidFill>
                <a:srgbClr val="DE5630"/>
              </a:solidFill>
            </a:endParaRPr>
          </a:p>
          <a:p>
            <a:pPr algn="l"/>
            <a:r>
              <a:rPr lang="en-US" sz="2000" dirty="0"/>
              <a:t>2.1.	</a:t>
            </a:r>
            <a:r>
              <a:rPr lang="sk-SK" sz="2000" dirty="0"/>
              <a:t>Úvod do základných finančných pojmov</a:t>
            </a:r>
            <a:r>
              <a:rPr lang="en-US" sz="2000" dirty="0"/>
              <a:t> </a:t>
            </a:r>
          </a:p>
          <a:p>
            <a:pPr algn="l"/>
            <a:r>
              <a:rPr lang="en-US" sz="2000" dirty="0"/>
              <a:t>2.2.	</a:t>
            </a:r>
            <a:r>
              <a:rPr lang="sk-SK" sz="2000" dirty="0"/>
              <a:t>Vytvorenie vlastného finančného plánu</a:t>
            </a:r>
            <a:endParaRPr lang="en-US" sz="2000" dirty="0"/>
          </a:p>
          <a:p>
            <a:pPr algn="l"/>
            <a:endParaRPr lang="es-ES" dirty="0">
              <a:solidFill>
                <a:srgbClr val="E47A24"/>
              </a:solidFill>
            </a:endParaRPr>
          </a:p>
        </p:txBody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 txBox="1">
            <a:spLocks/>
          </p:cNvSpPr>
          <p:nvPr/>
        </p:nvSpPr>
        <p:spPr>
          <a:xfrm>
            <a:off x="8177349" y="2339158"/>
            <a:ext cx="3387633" cy="2938236"/>
          </a:xfrm>
          <a:prstGeom prst="rect">
            <a:avLst/>
          </a:prstGeom>
          <a:ln>
            <a:solidFill>
              <a:srgbClr val="E47A24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rgbClr val="DE5630"/>
                </a:solidFill>
              </a:rPr>
              <a:t>3.</a:t>
            </a:r>
            <a:r>
              <a:rPr lang="hr-HR" dirty="0">
                <a:solidFill>
                  <a:srgbClr val="DE5630"/>
                </a:solidFill>
              </a:rPr>
              <a:t> </a:t>
            </a:r>
            <a:r>
              <a:rPr lang="sk-SK" dirty="0">
                <a:solidFill>
                  <a:srgbClr val="DE5630"/>
                </a:solidFill>
              </a:rPr>
              <a:t>SPÔSOBY FINANCOVANIA / ZÍSKAVANIA FINANČNÝCH PROSTRIEDKOV</a:t>
            </a:r>
            <a:endParaRPr lang="hr-HR" dirty="0">
              <a:solidFill>
                <a:srgbClr val="DE5630"/>
              </a:solidFill>
            </a:endParaRPr>
          </a:p>
          <a:p>
            <a:pPr algn="l"/>
            <a:r>
              <a:rPr lang="en-US" sz="2000" dirty="0"/>
              <a:t>3.1.	</a:t>
            </a:r>
            <a:r>
              <a:rPr lang="sk-SK" sz="2000" dirty="0"/>
              <a:t>Rôzne spôsoby financovania a získavania finančných prostriedkov</a:t>
            </a:r>
            <a:endParaRPr lang="hr-HR" sz="2000" dirty="0"/>
          </a:p>
          <a:p>
            <a:pPr algn="l"/>
            <a:r>
              <a:rPr lang="en-US" sz="2000" dirty="0"/>
              <a:t>3.2. </a:t>
            </a:r>
            <a:r>
              <a:rPr lang="sk-SK" sz="2000" dirty="0"/>
              <a:t>Prezentácia podnikateľského nápadu investorom / bankám</a:t>
            </a:r>
            <a:endParaRPr lang="en-US" sz="2000" dirty="0"/>
          </a:p>
          <a:p>
            <a:pPr algn="l"/>
            <a:endParaRPr lang="es-ES" dirty="0">
              <a:solidFill>
                <a:srgbClr val="E47A24"/>
              </a:solidFill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C59FFB22-1CA2-42FC-9C89-A2FA93EBF02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2576756" y="1271207"/>
            <a:ext cx="628337" cy="955637"/>
          </a:xfrm>
          <a:prstGeom prst="rect">
            <a:avLst/>
          </a:prstGeom>
        </p:spPr>
      </p:pic>
      <p:pic>
        <p:nvPicPr>
          <p:cNvPr id="17" name="Imagen 15">
            <a:extLst>
              <a:ext uri="{FF2B5EF4-FFF2-40B4-BE49-F238E27FC236}">
                <a16:creationId xmlns:a16="http://schemas.microsoft.com/office/drawing/2014/main" id="{C59FFB22-1CA2-42FC-9C89-A2FA93EBF02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5989694" y="1271206"/>
            <a:ext cx="628337" cy="955637"/>
          </a:xfrm>
          <a:prstGeom prst="rect">
            <a:avLst/>
          </a:prstGeom>
        </p:spPr>
      </p:pic>
      <p:pic>
        <p:nvPicPr>
          <p:cNvPr id="18" name="Imagen 15">
            <a:extLst>
              <a:ext uri="{FF2B5EF4-FFF2-40B4-BE49-F238E27FC236}">
                <a16:creationId xmlns:a16="http://schemas.microsoft.com/office/drawing/2014/main" id="{C59FFB22-1CA2-42FC-9C89-A2FA93EBF02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9494893" y="1271206"/>
            <a:ext cx="628337" cy="955637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20" name="TextBox 19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  <a:endParaRPr lang="sk-SK" sz="1200" dirty="0"/>
            </a:p>
          </p:txBody>
        </p:sp>
        <p:pic>
          <p:nvPicPr>
            <p:cNvPr id="21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2283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79495" y="412954"/>
            <a:ext cx="7389861" cy="858252"/>
          </a:xfrm>
        </p:spPr>
        <p:txBody>
          <a:bodyPr anchor="ctr">
            <a:normAutofit fontScale="90000"/>
          </a:bodyPr>
          <a:lstStyle/>
          <a:p>
            <a:r>
              <a:rPr lang="hr-HR" sz="3600" dirty="0">
                <a:solidFill>
                  <a:srgbClr val="D92E2D"/>
                </a:solidFill>
              </a:rPr>
              <a:t>1. </a:t>
            </a:r>
            <a:r>
              <a:rPr lang="sk-SK" sz="3600" dirty="0">
                <a:solidFill>
                  <a:srgbClr val="D92E2D"/>
                </a:solidFill>
              </a:rPr>
              <a:t>PROGNÓZOVANIE ZÁKLADNÝCH NÁKLADOV</a:t>
            </a:r>
            <a:endParaRPr lang="es-ES" sz="3600" dirty="0">
              <a:solidFill>
                <a:srgbClr val="D92E2D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7267" y="1672046"/>
            <a:ext cx="10059042" cy="4293325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hr-HR" dirty="0">
                <a:solidFill>
                  <a:srgbClr val="DE5630"/>
                </a:solidFill>
              </a:rPr>
              <a:t>1.1. </a:t>
            </a:r>
            <a:r>
              <a:rPr lang="sk-SK" dirty="0">
                <a:solidFill>
                  <a:srgbClr val="DE5630"/>
                </a:solidFill>
              </a:rPr>
              <a:t>Osobný rozpočet na prežitie</a:t>
            </a:r>
            <a:endParaRPr lang="hr-HR" dirty="0">
              <a:solidFill>
                <a:srgbClr val="DE5630"/>
              </a:solidFill>
            </a:endParaRPr>
          </a:p>
          <a:p>
            <a:pPr algn="l"/>
            <a:r>
              <a:rPr lang="sk-SK" sz="2000" dirty="0"/>
              <a:t>Je dôležité, aby budúci podnikatelia:</a:t>
            </a:r>
            <a:endParaRPr lang="en-US" sz="2000" dirty="0"/>
          </a:p>
          <a:p>
            <a:pPr algn="l"/>
            <a:r>
              <a:rPr lang="en-US" sz="2000" dirty="0"/>
              <a:t>• </a:t>
            </a:r>
            <a:r>
              <a:rPr lang="sk-SK" sz="2000" dirty="0"/>
              <a:t>Boli k sebe úprimní a nepodceňovali svoje náklady</a:t>
            </a:r>
            <a:endParaRPr lang="en-US" sz="2000" dirty="0"/>
          </a:p>
          <a:p>
            <a:pPr algn="l"/>
            <a:r>
              <a:rPr lang="en-US" sz="2000" dirty="0"/>
              <a:t>• </a:t>
            </a:r>
            <a:r>
              <a:rPr lang="sk-SK" sz="2000" dirty="0"/>
              <a:t>Zahrnuli do výpočtu "luxusné" náklady (výlety, cestovanie, reštaurácie)</a:t>
            </a:r>
            <a:endParaRPr lang="en-US" sz="2000" dirty="0"/>
          </a:p>
          <a:p>
            <a:pPr algn="l"/>
            <a:endParaRPr lang="hr-HR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000" dirty="0"/>
              <a:t>suma, ktorú budúci podnikateľ potrebuje na pokrytie svojich osobných výdavkov, pričom sa nepočíta s prílevom peňazí z iných zdrojov ako z jeho podnikania počas nasledujúcich 12 mesiacov</a:t>
            </a:r>
            <a:endParaRPr lang="hr-HR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err="1"/>
              <a:t>vyplňte</a:t>
            </a:r>
            <a:r>
              <a:rPr lang="en-US" sz="2000" dirty="0"/>
              <a:t> </a:t>
            </a:r>
            <a:r>
              <a:rPr lang="en-US" sz="2000" dirty="0" err="1"/>
              <a:t>tabuľku</a:t>
            </a:r>
            <a:r>
              <a:rPr lang="en-US" sz="2000" dirty="0"/>
              <a:t> </a:t>
            </a:r>
            <a:r>
              <a:rPr lang="en-US" sz="2000" dirty="0" err="1"/>
              <a:t>osobného</a:t>
            </a:r>
            <a:r>
              <a:rPr lang="en-US" sz="2000" dirty="0"/>
              <a:t> </a:t>
            </a:r>
            <a:r>
              <a:rPr lang="en-US" sz="2000" dirty="0" err="1"/>
              <a:t>rozpočtu</a:t>
            </a:r>
            <a:r>
              <a:rPr lang="hr-HR" sz="2000" dirty="0"/>
              <a:t>!</a:t>
            </a:r>
          </a:p>
          <a:p>
            <a:pPr algn="l"/>
            <a:endParaRPr lang="es-E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es-ES" dirty="0">
              <a:solidFill>
                <a:srgbClr val="E47A24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267" y="150124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Elipsa 3"/>
          <p:cNvSpPr/>
          <p:nvPr/>
        </p:nvSpPr>
        <p:spPr>
          <a:xfrm>
            <a:off x="6705600" y="4493622"/>
            <a:ext cx="1515291" cy="13672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CELKOVÉ OSOBNÉ NÁKLADY</a:t>
            </a:r>
          </a:p>
        </p:txBody>
      </p:sp>
      <p:sp>
        <p:nvSpPr>
          <p:cNvPr id="19" name="Elipsa 18"/>
          <p:cNvSpPr/>
          <p:nvPr/>
        </p:nvSpPr>
        <p:spPr>
          <a:xfrm>
            <a:off x="9200606" y="4493621"/>
            <a:ext cx="1515291" cy="13672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CELKOVÉ OSOBNÉ PRÍJMY</a:t>
            </a:r>
          </a:p>
        </p:txBody>
      </p:sp>
      <p:pic>
        <p:nvPicPr>
          <p:cNvPr id="1028" name="Picture 4" descr="Box, boxing gloves, gloves, sport icon - Download on Iconfind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730" y="4725668"/>
            <a:ext cx="936036" cy="936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6" name="TextBox 15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  <a:endParaRPr lang="sk-SK" sz="1200" dirty="0"/>
            </a:p>
          </p:txBody>
        </p:sp>
        <p:pic>
          <p:nvPicPr>
            <p:cNvPr id="17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297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8950" y="412954"/>
            <a:ext cx="6730406" cy="858252"/>
          </a:xfrm>
        </p:spPr>
        <p:txBody>
          <a:bodyPr anchor="ctr">
            <a:normAutofit fontScale="90000"/>
          </a:bodyPr>
          <a:lstStyle/>
          <a:p>
            <a:r>
              <a:rPr lang="hr-HR" sz="3600" dirty="0">
                <a:solidFill>
                  <a:srgbClr val="D92E2D"/>
                </a:solidFill>
              </a:rPr>
              <a:t>1. </a:t>
            </a:r>
            <a:r>
              <a:rPr lang="sk-SK" sz="3600" dirty="0">
                <a:solidFill>
                  <a:srgbClr val="D92E2D"/>
                </a:solidFill>
              </a:rPr>
              <a:t>PROGNÓZOVANIE ZÁKLADNÝCH NÁKLADOV</a:t>
            </a:r>
            <a:endParaRPr lang="es-ES" sz="3600" dirty="0">
              <a:solidFill>
                <a:srgbClr val="D92E2D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7267" y="1271206"/>
            <a:ext cx="10433510" cy="5022865"/>
          </a:xfrm>
          <a:ln>
            <a:solidFill>
              <a:srgbClr val="E47A24"/>
            </a:solidFill>
          </a:ln>
        </p:spPr>
        <p:txBody>
          <a:bodyPr>
            <a:normAutofit/>
          </a:bodyPr>
          <a:lstStyle/>
          <a:p>
            <a:pPr algn="l"/>
            <a:r>
              <a:rPr lang="hr-HR" dirty="0">
                <a:solidFill>
                  <a:srgbClr val="DE5630"/>
                </a:solidFill>
              </a:rPr>
              <a:t>1.2. </a:t>
            </a:r>
            <a:r>
              <a:rPr lang="sk-SK" dirty="0">
                <a:solidFill>
                  <a:srgbClr val="DE5630"/>
                </a:solidFill>
              </a:rPr>
              <a:t>Počiatočné náklady – náklady na založenie podnikania</a:t>
            </a:r>
            <a:endParaRPr lang="hr-HR" dirty="0">
              <a:solidFill>
                <a:srgbClr val="DE563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000" dirty="0"/>
              <a:t>Suma, ktorú si budúci podnikatelia musia pripraviť pred začatím podnikania</a:t>
            </a:r>
            <a:endParaRPr lang="hr-HR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err="1"/>
              <a:t>Koľko</a:t>
            </a:r>
            <a:r>
              <a:rPr lang="en-US" sz="2000" dirty="0"/>
              <a:t> </a:t>
            </a:r>
            <a:r>
              <a:rPr lang="en-US" sz="2000" dirty="0" err="1"/>
              <a:t>peňazí</a:t>
            </a:r>
            <a:r>
              <a:rPr lang="en-US" sz="2000" dirty="0"/>
              <a:t> </a:t>
            </a:r>
            <a:r>
              <a:rPr lang="en-US" sz="2000" dirty="0" err="1"/>
              <a:t>musím</a:t>
            </a:r>
            <a:r>
              <a:rPr lang="en-US" sz="2000" dirty="0"/>
              <a:t> </a:t>
            </a:r>
            <a:r>
              <a:rPr lang="en-US" sz="2000" dirty="0" err="1"/>
              <a:t>investovať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založenie</a:t>
            </a:r>
            <a:r>
              <a:rPr lang="en-US" sz="2000" dirty="0"/>
              <a:t> </a:t>
            </a:r>
            <a:r>
              <a:rPr lang="en-US" sz="2000" dirty="0" err="1"/>
              <a:t>vlastného</a:t>
            </a:r>
            <a:r>
              <a:rPr lang="en-US" sz="2000" dirty="0"/>
              <a:t> </a:t>
            </a:r>
            <a:r>
              <a:rPr lang="en-US" sz="2000" dirty="0" err="1"/>
              <a:t>podniku</a:t>
            </a:r>
            <a:r>
              <a:rPr lang="en-US" sz="2000" dirty="0"/>
              <a:t>?</a:t>
            </a:r>
            <a:endParaRPr lang="hr-HR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hr-HR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hr-HR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000" dirty="0"/>
              <a:t>Vypočítajte </a:t>
            </a:r>
            <a:br>
              <a:rPr lang="hr-HR" sz="2000" dirty="0"/>
            </a:br>
            <a:r>
              <a:rPr lang="hr-HR" sz="2000" dirty="0"/>
              <a:t>náklady </a:t>
            </a:r>
            <a:br>
              <a:rPr lang="hr-HR" sz="2000" dirty="0"/>
            </a:br>
            <a:r>
              <a:rPr lang="hr-HR" sz="2000" dirty="0"/>
              <a:t>spoločnosti!</a:t>
            </a:r>
          </a:p>
          <a:p>
            <a:pPr algn="l"/>
            <a:endParaRPr lang="es-E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267" y="150124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573972"/>
              </p:ext>
            </p:extLst>
          </p:nvPr>
        </p:nvGraphicFramePr>
        <p:xfrm>
          <a:off x="3429000" y="2472460"/>
          <a:ext cx="8127274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2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5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NÁKLADY PODNIKANIA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SUMA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POČIATOČNÉ ZÁSOBY</a:t>
                      </a:r>
                      <a:endParaRPr lang="hr-H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700"/>
                        </a:lnSpc>
                        <a:spcAft>
                          <a:spcPts val="100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k-SK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PRENÁJOM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NÁKLADY NA ENERGIE (PLYN, ELEKTRINA, VODA)</a:t>
                      </a:r>
                      <a:endParaRPr lang="hr-H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NÁKLADY NA INTERNET A TELEFÓNNE LINKY</a:t>
                      </a:r>
                      <a:endParaRPr lang="hr-H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ÚDRŽBA MAJETKU A ZARIADENÍ (RENOVÁCIA)</a:t>
                      </a:r>
                      <a:endParaRPr lang="hr-H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700"/>
                        </a:lnSpc>
                        <a:spcAft>
                          <a:spcPts val="100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k-SK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POISTENIE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700"/>
                        </a:lnSpc>
                        <a:spcAft>
                          <a:spcPts val="100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k-SK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POŠTOVNÉ A KANCELÁRSKE POTREBY (MEMORANDUM, VIZITKY)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700"/>
                        </a:lnSpc>
                        <a:spcAft>
                          <a:spcPts val="100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k-SK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MARKETING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 </a:t>
                      </a:r>
                      <a:r>
                        <a:rPr lang="hr-HR" dirty="0" smtClean="0"/>
                        <a:t>PRIDAJTE </a:t>
                      </a:r>
                      <a:r>
                        <a:rPr lang="sk-SK" dirty="0" smtClean="0"/>
                        <a:t>ĎALŠIE</a:t>
                      </a:r>
                      <a:r>
                        <a:rPr lang="sk-SK" baseline="0" dirty="0" smtClean="0"/>
                        <a:t> </a:t>
                      </a:r>
                      <a:r>
                        <a:rPr lang="hr-HR" dirty="0" smtClean="0"/>
                        <a:t>NÁKLADY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2" name="TextBox 11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  <a:endParaRPr lang="sk-SK" sz="1200" dirty="0"/>
            </a:p>
          </p:txBody>
        </p:sp>
        <p:pic>
          <p:nvPicPr>
            <p:cNvPr id="16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3427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8950" y="412954"/>
            <a:ext cx="6730406" cy="858252"/>
          </a:xfrm>
        </p:spPr>
        <p:txBody>
          <a:bodyPr anchor="ctr">
            <a:normAutofit/>
          </a:bodyPr>
          <a:lstStyle/>
          <a:p>
            <a:r>
              <a:rPr lang="es-ES" sz="3600" dirty="0">
                <a:solidFill>
                  <a:srgbClr val="D92E2D"/>
                </a:solidFill>
              </a:rPr>
              <a:t>2.	FINAN</a:t>
            </a:r>
            <a:r>
              <a:rPr lang="sk-SK" sz="3600" dirty="0" err="1">
                <a:solidFill>
                  <a:srgbClr val="D92E2D"/>
                </a:solidFill>
              </a:rPr>
              <a:t>ČNÝ</a:t>
            </a:r>
            <a:r>
              <a:rPr lang="sk-SK" sz="3600" dirty="0">
                <a:solidFill>
                  <a:srgbClr val="D92E2D"/>
                </a:solidFill>
              </a:rPr>
              <a:t> </a:t>
            </a:r>
            <a:r>
              <a:rPr lang="es-ES" sz="3600" dirty="0">
                <a:solidFill>
                  <a:srgbClr val="D92E2D"/>
                </a:solidFill>
              </a:rPr>
              <a:t>PL</a:t>
            </a:r>
            <a:r>
              <a:rPr lang="sk-SK" sz="3600" dirty="0">
                <a:solidFill>
                  <a:srgbClr val="D92E2D"/>
                </a:solidFill>
              </a:rPr>
              <a:t>Á</a:t>
            </a:r>
            <a:r>
              <a:rPr lang="es-ES" sz="3600" dirty="0">
                <a:solidFill>
                  <a:srgbClr val="D92E2D"/>
                </a:solidFill>
              </a:rPr>
              <a:t>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7267" y="1271206"/>
            <a:ext cx="10059042" cy="4694165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sk-SK" sz="2000" dirty="0"/>
              <a:t>Plán </a:t>
            </a:r>
            <a:r>
              <a:rPr lang="sk-SK" sz="2000" dirty="0" smtClean="0"/>
              <a:t>hospodárenia </a:t>
            </a:r>
            <a:r>
              <a:rPr lang="sk-SK" sz="2000" dirty="0"/>
              <a:t>podniku založený na </a:t>
            </a:r>
            <a:r>
              <a:rPr lang="sk-SK" sz="2000" dirty="0" smtClean="0"/>
              <a:t>výnosoch </a:t>
            </a:r>
            <a:r>
              <a:rPr lang="sk-SK" sz="2000" dirty="0"/>
              <a:t>a nákladoch za určité obdobie (mesiac, štvrťrok, rok).</a:t>
            </a:r>
            <a:r>
              <a:rPr lang="en-US" sz="2000" dirty="0"/>
              <a:t> </a:t>
            </a:r>
            <a:endParaRPr lang="hr-HR" sz="2000" dirty="0"/>
          </a:p>
          <a:p>
            <a:pPr algn="l"/>
            <a:r>
              <a:rPr lang="sk-SK" sz="2000" dirty="0"/>
              <a:t>Identifikuje dostupný kapitál, odhaduje spotrebu a pomáha predvídať príjmy. Je pomôckou pri plánovaní podnikateľských aktivít a slúži na stanovenie finančných cieľov.</a:t>
            </a:r>
            <a:r>
              <a:rPr lang="en-US" sz="2000" dirty="0"/>
              <a:t> </a:t>
            </a:r>
            <a:endParaRPr lang="hr-HR" sz="2000" dirty="0"/>
          </a:p>
          <a:p>
            <a:pPr algn="l"/>
            <a:r>
              <a:rPr lang="sk-SK" sz="2000" dirty="0"/>
              <a:t>Základné zložky finančného plánu sú</a:t>
            </a:r>
            <a:r>
              <a:rPr lang="hr-HR" sz="2000" dirty="0"/>
              <a:t>:</a:t>
            </a:r>
          </a:p>
          <a:p>
            <a:pPr algn="l"/>
            <a:endParaRPr lang="es-ES" dirty="0">
              <a:solidFill>
                <a:srgbClr val="E47A24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267" y="150124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Elipsa 3"/>
          <p:cNvSpPr/>
          <p:nvPr/>
        </p:nvSpPr>
        <p:spPr>
          <a:xfrm>
            <a:off x="3523659" y="4301909"/>
            <a:ext cx="1994246" cy="166346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FIXNÉ NÁKLADY</a:t>
            </a:r>
          </a:p>
        </p:txBody>
      </p:sp>
      <p:sp>
        <p:nvSpPr>
          <p:cNvPr id="19" name="Elipsa 18"/>
          <p:cNvSpPr/>
          <p:nvPr/>
        </p:nvSpPr>
        <p:spPr>
          <a:xfrm>
            <a:off x="5214503" y="2934664"/>
            <a:ext cx="1725876" cy="175358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VARIABILNÉ NÁKLADY</a:t>
            </a:r>
          </a:p>
        </p:txBody>
      </p:sp>
      <p:sp>
        <p:nvSpPr>
          <p:cNvPr id="16" name="Elipsa 15"/>
          <p:cNvSpPr/>
          <p:nvPr/>
        </p:nvSpPr>
        <p:spPr>
          <a:xfrm>
            <a:off x="1712442" y="2970820"/>
            <a:ext cx="2007027" cy="175358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ODHADOVANÉ </a:t>
            </a:r>
            <a:r>
              <a:rPr lang="hr-HR" sz="1600" dirty="0" smtClean="0"/>
              <a:t>VÝNOSY</a:t>
            </a:r>
            <a:endParaRPr lang="hr-HR" sz="1600" dirty="0"/>
          </a:p>
        </p:txBody>
      </p:sp>
      <p:sp>
        <p:nvSpPr>
          <p:cNvPr id="17" name="Elipsa 16"/>
          <p:cNvSpPr/>
          <p:nvPr/>
        </p:nvSpPr>
        <p:spPr>
          <a:xfrm>
            <a:off x="6530613" y="4301909"/>
            <a:ext cx="1994246" cy="166346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JEDNORÁZOVÉ NÁKLADY</a:t>
            </a:r>
          </a:p>
        </p:txBody>
      </p:sp>
      <p:sp>
        <p:nvSpPr>
          <p:cNvPr id="18" name="Elipsa 17"/>
          <p:cNvSpPr/>
          <p:nvPr/>
        </p:nvSpPr>
        <p:spPr>
          <a:xfrm>
            <a:off x="7867496" y="2826510"/>
            <a:ext cx="1865041" cy="175357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PEŇAŽNÉ TOKY</a:t>
            </a:r>
          </a:p>
        </p:txBody>
      </p:sp>
      <p:sp>
        <p:nvSpPr>
          <p:cNvPr id="20" name="Elipsa 19"/>
          <p:cNvSpPr/>
          <p:nvPr/>
        </p:nvSpPr>
        <p:spPr>
          <a:xfrm>
            <a:off x="9075174" y="4301910"/>
            <a:ext cx="2201917" cy="166346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PLÁNOVANÝ </a:t>
            </a:r>
            <a:r>
              <a:rPr lang="hr-HR" sz="1600" dirty="0" smtClean="0"/>
              <a:t>VÝSLEDOK</a:t>
            </a:r>
          </a:p>
          <a:p>
            <a:pPr algn="ctr"/>
            <a:r>
              <a:rPr lang="hr-HR" sz="1600" dirty="0" smtClean="0"/>
              <a:t>HOSPODÁRENIA</a:t>
            </a:r>
            <a:endParaRPr lang="hr-HR" sz="16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22" name="TextBox 21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  <a:endParaRPr lang="sk-SK" sz="1200" dirty="0"/>
            </a:p>
          </p:txBody>
        </p:sp>
        <p:pic>
          <p:nvPicPr>
            <p:cNvPr id="23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7873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8950" y="412954"/>
            <a:ext cx="6730406" cy="858252"/>
          </a:xfrm>
        </p:spPr>
        <p:txBody>
          <a:bodyPr anchor="ctr">
            <a:normAutofit/>
          </a:bodyPr>
          <a:lstStyle/>
          <a:p>
            <a:r>
              <a:rPr lang="es-ES" sz="3600" dirty="0">
                <a:solidFill>
                  <a:srgbClr val="D92E2D"/>
                </a:solidFill>
              </a:rPr>
              <a:t>2.	FINAN</a:t>
            </a:r>
            <a:r>
              <a:rPr lang="sk-SK" sz="3600" dirty="0" err="1">
                <a:solidFill>
                  <a:srgbClr val="D92E2D"/>
                </a:solidFill>
              </a:rPr>
              <a:t>ČNÝ</a:t>
            </a:r>
            <a:r>
              <a:rPr lang="sk-SK" sz="3600" dirty="0">
                <a:solidFill>
                  <a:srgbClr val="D92E2D"/>
                </a:solidFill>
              </a:rPr>
              <a:t> </a:t>
            </a:r>
            <a:r>
              <a:rPr lang="es-ES" sz="3600" dirty="0">
                <a:solidFill>
                  <a:srgbClr val="D92E2D"/>
                </a:solidFill>
              </a:rPr>
              <a:t>PL</a:t>
            </a:r>
            <a:r>
              <a:rPr lang="sk-SK" sz="3600" dirty="0">
                <a:solidFill>
                  <a:srgbClr val="D92E2D"/>
                </a:solidFill>
              </a:rPr>
              <a:t>Á</a:t>
            </a:r>
            <a:r>
              <a:rPr lang="es-ES" sz="3600" dirty="0">
                <a:solidFill>
                  <a:srgbClr val="D92E2D"/>
                </a:solidFill>
              </a:rPr>
              <a:t>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7267" y="1271206"/>
            <a:ext cx="10059042" cy="5022866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en-US" dirty="0">
                <a:solidFill>
                  <a:srgbClr val="DE5630"/>
                </a:solidFill>
              </a:rPr>
              <a:t>2.1.	</a:t>
            </a:r>
            <a:r>
              <a:rPr lang="sk-SK" dirty="0">
                <a:solidFill>
                  <a:srgbClr val="DE5630"/>
                </a:solidFill>
              </a:rPr>
              <a:t>Úvod do základných finančných pojmov - Výnosy/náklady, príjmy/výdavky, zisk/strata/finančný výsledok</a:t>
            </a:r>
            <a:endParaRPr lang="hr-HR" dirty="0">
              <a:solidFill>
                <a:srgbClr val="DE563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Pospájajte pojmy s definíciami</a:t>
            </a:r>
            <a:endParaRPr lang="es-ES" dirty="0">
              <a:solidFill>
                <a:srgbClr val="E47A24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267" y="150124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Elipsa 3"/>
          <p:cNvSpPr/>
          <p:nvPr/>
        </p:nvSpPr>
        <p:spPr>
          <a:xfrm>
            <a:off x="5744874" y="2112677"/>
            <a:ext cx="5343105" cy="82155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 smtClean="0"/>
              <a:t>Peniaze</a:t>
            </a:r>
            <a:r>
              <a:rPr lang="sk-SK" sz="1600" dirty="0"/>
              <a:t>, ktoré očakávate, že vaša firma zarobí na predaji tovaru a služieb</a:t>
            </a:r>
            <a:endParaRPr lang="hr-HR" sz="1600" dirty="0"/>
          </a:p>
        </p:txBody>
      </p:sp>
      <p:sp>
        <p:nvSpPr>
          <p:cNvPr id="21" name="Elipsa 20"/>
          <p:cNvSpPr/>
          <p:nvPr/>
        </p:nvSpPr>
        <p:spPr>
          <a:xfrm>
            <a:off x="1250781" y="2354899"/>
            <a:ext cx="1990991" cy="158558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ODHADOVANÉ </a:t>
            </a:r>
            <a:r>
              <a:rPr lang="hr-HR" sz="1600" dirty="0" smtClean="0"/>
              <a:t>VÝNOSY</a:t>
            </a:r>
            <a:endParaRPr lang="hr-HR" sz="1600" dirty="0"/>
          </a:p>
        </p:txBody>
      </p:sp>
      <p:sp>
        <p:nvSpPr>
          <p:cNvPr id="22" name="Elipsa 21"/>
          <p:cNvSpPr/>
          <p:nvPr/>
        </p:nvSpPr>
        <p:spPr>
          <a:xfrm>
            <a:off x="9188227" y="4810361"/>
            <a:ext cx="2136977" cy="148371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JEDNORÁZOVÉ NÁKLADY</a:t>
            </a:r>
          </a:p>
        </p:txBody>
      </p:sp>
      <p:sp>
        <p:nvSpPr>
          <p:cNvPr id="23" name="Elipsa 22"/>
          <p:cNvSpPr/>
          <p:nvPr/>
        </p:nvSpPr>
        <p:spPr>
          <a:xfrm>
            <a:off x="1300849" y="4246347"/>
            <a:ext cx="5343105" cy="82155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/>
              <a:t>N</a:t>
            </a:r>
            <a:r>
              <a:rPr lang="sk-SK" sz="1600" dirty="0" smtClean="0"/>
              <a:t>eočakávané </a:t>
            </a:r>
            <a:r>
              <a:rPr lang="sk-SK" sz="1600" dirty="0"/>
              <a:t>náklady, ktoré môžu vašej firme vzniknúť v ktoromkoľvek roku</a:t>
            </a:r>
            <a:endParaRPr lang="hr-HR" sz="1600" dirty="0"/>
          </a:p>
        </p:txBody>
      </p:sp>
      <p:sp>
        <p:nvSpPr>
          <p:cNvPr id="24" name="Elipsa 23"/>
          <p:cNvSpPr/>
          <p:nvPr/>
        </p:nvSpPr>
        <p:spPr>
          <a:xfrm>
            <a:off x="7556251" y="3940488"/>
            <a:ext cx="1515291" cy="136724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PEŇAŽNÉ TOKY</a:t>
            </a:r>
          </a:p>
        </p:txBody>
      </p:sp>
      <p:sp>
        <p:nvSpPr>
          <p:cNvPr id="25" name="Elipsa 24"/>
          <p:cNvSpPr/>
          <p:nvPr/>
        </p:nvSpPr>
        <p:spPr>
          <a:xfrm>
            <a:off x="3213529" y="3053781"/>
            <a:ext cx="5681784" cy="93194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/>
              <a:t>Systematizovaná prezentácia príjmov a výdavkov peňazí za určité časové obdobie.</a:t>
            </a:r>
            <a:endParaRPr lang="hr-HR" sz="1600" dirty="0"/>
          </a:p>
        </p:txBody>
      </p:sp>
      <p:sp>
        <p:nvSpPr>
          <p:cNvPr id="26" name="Elipsa 25"/>
          <p:cNvSpPr/>
          <p:nvPr/>
        </p:nvSpPr>
        <p:spPr>
          <a:xfrm>
            <a:off x="9071543" y="3099016"/>
            <a:ext cx="2214766" cy="136724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PLÁNOVÝ </a:t>
            </a:r>
            <a:r>
              <a:rPr lang="hr-HR" sz="1600" dirty="0" smtClean="0"/>
              <a:t>VÝSLEDOK HOSPODÁRENIA</a:t>
            </a:r>
            <a:endParaRPr lang="hr-HR" sz="1600" dirty="0"/>
          </a:p>
        </p:txBody>
      </p:sp>
      <p:sp>
        <p:nvSpPr>
          <p:cNvPr id="27" name="Elipsa 26"/>
          <p:cNvSpPr/>
          <p:nvPr/>
        </p:nvSpPr>
        <p:spPr>
          <a:xfrm>
            <a:off x="1802726" y="5234043"/>
            <a:ext cx="6255816" cy="93194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latin typeface="Arial" panose="020B0604020202020204" pitchFamily="34" charset="0"/>
                <a:ea typeface="Calibri" panose="020F0502020204030204" pitchFamily="34" charset="0"/>
              </a:rPr>
              <a:t>S</a:t>
            </a:r>
            <a:r>
              <a:rPr lang="sk-SK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uma </a:t>
            </a:r>
            <a:r>
              <a:rPr lang="sk-SK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získaná odpočítaním odhadovaných nákladov od výnosov</a:t>
            </a:r>
            <a:endParaRPr lang="hr-HR" sz="16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8" name="TextBox 17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  <a:endParaRPr lang="sk-SK" sz="1200" dirty="0"/>
            </a:p>
          </p:txBody>
        </p:sp>
        <p:pic>
          <p:nvPicPr>
            <p:cNvPr id="19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8381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8950" y="412954"/>
            <a:ext cx="6730406" cy="858252"/>
          </a:xfrm>
        </p:spPr>
        <p:txBody>
          <a:bodyPr anchor="ctr">
            <a:normAutofit/>
          </a:bodyPr>
          <a:lstStyle/>
          <a:p>
            <a:r>
              <a:rPr lang="es-ES" sz="3600" dirty="0">
                <a:solidFill>
                  <a:srgbClr val="D92E2D"/>
                </a:solidFill>
              </a:rPr>
              <a:t>2.	FINAN</a:t>
            </a:r>
            <a:r>
              <a:rPr lang="sk-SK" sz="3600" dirty="0" err="1">
                <a:solidFill>
                  <a:srgbClr val="D92E2D"/>
                </a:solidFill>
              </a:rPr>
              <a:t>ČNÝ</a:t>
            </a:r>
            <a:r>
              <a:rPr lang="sk-SK" sz="3600" dirty="0">
                <a:solidFill>
                  <a:srgbClr val="D92E2D"/>
                </a:solidFill>
              </a:rPr>
              <a:t> </a:t>
            </a:r>
            <a:r>
              <a:rPr lang="es-ES" sz="3600" dirty="0">
                <a:solidFill>
                  <a:srgbClr val="D92E2D"/>
                </a:solidFill>
              </a:rPr>
              <a:t>PL</a:t>
            </a:r>
            <a:r>
              <a:rPr lang="sk-SK" sz="3600" dirty="0">
                <a:solidFill>
                  <a:srgbClr val="D92E2D"/>
                </a:solidFill>
              </a:rPr>
              <a:t>Á</a:t>
            </a:r>
            <a:r>
              <a:rPr lang="es-ES" sz="3600" dirty="0">
                <a:solidFill>
                  <a:srgbClr val="D92E2D"/>
                </a:solidFill>
              </a:rPr>
              <a:t>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7267" y="1271206"/>
            <a:ext cx="10059042" cy="4694165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en-US" dirty="0">
                <a:solidFill>
                  <a:srgbClr val="DE5630"/>
                </a:solidFill>
              </a:rPr>
              <a:t>2.1.	</a:t>
            </a:r>
            <a:r>
              <a:rPr lang="sk-SK" dirty="0">
                <a:solidFill>
                  <a:srgbClr val="DE5630"/>
                </a:solidFill>
              </a:rPr>
              <a:t> Úvod do základných finančných pojmov - Výnosy/náklady, príjmy/výdavky, zisk/strata/finančný výsledok</a:t>
            </a:r>
            <a:endParaRPr lang="hr-HR" dirty="0">
              <a:solidFill>
                <a:srgbClr val="DE563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Pospájajte pojmy s definíciami</a:t>
            </a:r>
            <a:endParaRPr lang="es-ES" sz="2000" dirty="0">
              <a:solidFill>
                <a:srgbClr val="E47A24"/>
              </a:solidFill>
            </a:endParaRPr>
          </a:p>
          <a:p>
            <a:pPr algn="l"/>
            <a:endParaRPr lang="es-ES" dirty="0">
              <a:solidFill>
                <a:srgbClr val="E47A24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267" y="150124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Elipsa 3"/>
          <p:cNvSpPr/>
          <p:nvPr/>
        </p:nvSpPr>
        <p:spPr>
          <a:xfrm>
            <a:off x="2527521" y="3346949"/>
            <a:ext cx="1850371" cy="154842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FIXNÉ NÁKLADY</a:t>
            </a:r>
          </a:p>
        </p:txBody>
      </p:sp>
      <p:sp>
        <p:nvSpPr>
          <p:cNvPr id="19" name="Elipsa 18"/>
          <p:cNvSpPr/>
          <p:nvPr/>
        </p:nvSpPr>
        <p:spPr>
          <a:xfrm>
            <a:off x="8473842" y="3358421"/>
            <a:ext cx="1833917" cy="154842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VARIABILNÉ NÁKLADY</a:t>
            </a:r>
          </a:p>
        </p:txBody>
      </p:sp>
      <p:sp>
        <p:nvSpPr>
          <p:cNvPr id="12" name="Elipsa 11"/>
          <p:cNvSpPr/>
          <p:nvPr/>
        </p:nvSpPr>
        <p:spPr>
          <a:xfrm>
            <a:off x="6285629" y="3428999"/>
            <a:ext cx="1528481" cy="10929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Prenájom</a:t>
            </a:r>
          </a:p>
        </p:txBody>
      </p:sp>
      <p:sp>
        <p:nvSpPr>
          <p:cNvPr id="16" name="Elipsa 15"/>
          <p:cNvSpPr/>
          <p:nvPr/>
        </p:nvSpPr>
        <p:spPr>
          <a:xfrm>
            <a:off x="7576517" y="4761228"/>
            <a:ext cx="1209662" cy="10929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Internet</a:t>
            </a:r>
          </a:p>
        </p:txBody>
      </p:sp>
      <p:sp>
        <p:nvSpPr>
          <p:cNvPr id="17" name="Elipsa 16"/>
          <p:cNvSpPr/>
          <p:nvPr/>
        </p:nvSpPr>
        <p:spPr>
          <a:xfrm>
            <a:off x="9803122" y="2422400"/>
            <a:ext cx="1401962" cy="10987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Poistenie</a:t>
            </a:r>
          </a:p>
        </p:txBody>
      </p:sp>
      <p:sp>
        <p:nvSpPr>
          <p:cNvPr id="18" name="Elipsa 17"/>
          <p:cNvSpPr/>
          <p:nvPr/>
        </p:nvSpPr>
        <p:spPr>
          <a:xfrm>
            <a:off x="1381434" y="4794287"/>
            <a:ext cx="1419765" cy="11210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Cestovné náklady</a:t>
            </a:r>
          </a:p>
        </p:txBody>
      </p:sp>
      <p:sp>
        <p:nvSpPr>
          <p:cNvPr id="20" name="Elipsa 19"/>
          <p:cNvSpPr/>
          <p:nvPr/>
        </p:nvSpPr>
        <p:spPr>
          <a:xfrm>
            <a:off x="9743199" y="4672367"/>
            <a:ext cx="1492547" cy="12148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Marketing</a:t>
            </a:r>
          </a:p>
        </p:txBody>
      </p:sp>
      <p:sp>
        <p:nvSpPr>
          <p:cNvPr id="21" name="Elipsa 20"/>
          <p:cNvSpPr/>
          <p:nvPr/>
        </p:nvSpPr>
        <p:spPr>
          <a:xfrm>
            <a:off x="1423822" y="2458619"/>
            <a:ext cx="1377378" cy="11210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Bankové poplatky</a:t>
            </a:r>
          </a:p>
        </p:txBody>
      </p:sp>
      <p:sp>
        <p:nvSpPr>
          <p:cNvPr id="22" name="Elipsa 21"/>
          <p:cNvSpPr/>
          <p:nvPr/>
        </p:nvSpPr>
        <p:spPr>
          <a:xfrm>
            <a:off x="7863763" y="2129458"/>
            <a:ext cx="1800715" cy="12338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Náklady na suroviny</a:t>
            </a:r>
          </a:p>
        </p:txBody>
      </p:sp>
      <p:sp>
        <p:nvSpPr>
          <p:cNvPr id="23" name="Elipsa 22"/>
          <p:cNvSpPr/>
          <p:nvPr/>
        </p:nvSpPr>
        <p:spPr>
          <a:xfrm>
            <a:off x="4248484" y="4663407"/>
            <a:ext cx="1737790" cy="12885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Náklady na energiu - zvýšená výroba</a:t>
            </a:r>
          </a:p>
        </p:txBody>
      </p:sp>
      <p:sp>
        <p:nvSpPr>
          <p:cNvPr id="24" name="Elipsa 23"/>
          <p:cNvSpPr/>
          <p:nvPr/>
        </p:nvSpPr>
        <p:spPr>
          <a:xfrm>
            <a:off x="4119075" y="2429762"/>
            <a:ext cx="1737790" cy="12885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/>
              <a:t>Náklady na prácu - zvýšená výroba</a:t>
            </a:r>
            <a:endParaRPr lang="hr-HR" sz="16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26" name="TextBox 25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  <a:endParaRPr lang="sk-SK" sz="1200" dirty="0"/>
            </a:p>
          </p:txBody>
        </p:sp>
        <p:pic>
          <p:nvPicPr>
            <p:cNvPr id="27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2889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8496" y="1364777"/>
            <a:ext cx="4949781" cy="547213"/>
          </a:xfrm>
        </p:spPr>
        <p:txBody>
          <a:bodyPr anchor="ctr">
            <a:normAutofit fontScale="90000"/>
          </a:bodyPr>
          <a:lstStyle/>
          <a:p>
            <a:r>
              <a:rPr lang="es-ES" sz="3600" dirty="0">
                <a:solidFill>
                  <a:srgbClr val="D92E2D"/>
                </a:solidFill>
              </a:rPr>
              <a:t>2.	FINAN</a:t>
            </a:r>
            <a:r>
              <a:rPr lang="sk-SK" sz="3600" dirty="0" err="1">
                <a:solidFill>
                  <a:srgbClr val="D92E2D"/>
                </a:solidFill>
              </a:rPr>
              <a:t>ČNÝ</a:t>
            </a:r>
            <a:r>
              <a:rPr lang="sk-SK" sz="3600" dirty="0">
                <a:solidFill>
                  <a:srgbClr val="D92E2D"/>
                </a:solidFill>
              </a:rPr>
              <a:t> </a:t>
            </a:r>
            <a:r>
              <a:rPr lang="es-ES" sz="3600" dirty="0">
                <a:solidFill>
                  <a:srgbClr val="D92E2D"/>
                </a:solidFill>
              </a:rPr>
              <a:t>PL</a:t>
            </a:r>
            <a:r>
              <a:rPr lang="sk-SK" sz="3600" dirty="0">
                <a:solidFill>
                  <a:srgbClr val="D92E2D"/>
                </a:solidFill>
              </a:rPr>
              <a:t>Á</a:t>
            </a:r>
            <a:r>
              <a:rPr lang="es-ES" sz="3600" dirty="0">
                <a:solidFill>
                  <a:srgbClr val="D92E2D"/>
                </a:solidFill>
              </a:rPr>
              <a:t>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7267" y="2055223"/>
            <a:ext cx="6157602" cy="4145279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endParaRPr lang="hr-HR" dirty="0">
              <a:solidFill>
                <a:srgbClr val="DE5630"/>
              </a:solidFill>
            </a:endParaRPr>
          </a:p>
          <a:p>
            <a:pPr algn="l"/>
            <a:r>
              <a:rPr lang="hr-HR" dirty="0">
                <a:solidFill>
                  <a:srgbClr val="DE5630"/>
                </a:solidFill>
              </a:rPr>
              <a:t>2.2. Vytvorenie vlastného finančného plánu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hr-HR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Pozrite si video 5 dôvodov, prečo potrebujete finančný plán: </a:t>
            </a:r>
            <a:r>
              <a:rPr lang="sk-SK" sz="180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https</a:t>
            </a:r>
            <a:r>
              <a:rPr lang="sk-SK" sz="18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://</a:t>
            </a:r>
            <a:r>
              <a:rPr lang="sk-SK" sz="180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www.youtube.com</a:t>
            </a:r>
            <a:r>
              <a:rPr lang="sk-SK" sz="18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/</a:t>
            </a:r>
            <a:r>
              <a:rPr lang="sk-SK" sz="180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watch?v</a:t>
            </a:r>
            <a:r>
              <a:rPr lang="sk-SK" sz="18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=</a:t>
            </a:r>
            <a:r>
              <a:rPr lang="sk-SK" sz="180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RlAzZmh9-jE</a:t>
            </a:r>
            <a:endParaRPr lang="sk-SK" sz="1800" u="sng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Vyplňte tabuľku plánovaných 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výnosov </a:t>
            </a:r>
            <a:r>
              <a:rPr lang="sk-SK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nákladov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!</a:t>
            </a:r>
            <a:endParaRPr lang="es-E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es-ES" dirty="0">
              <a:solidFill>
                <a:srgbClr val="E47A24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267" y="150124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9569" y="391717"/>
            <a:ext cx="3863821" cy="585557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2" name="TextBox 11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  <a:endParaRPr lang="sk-SK" sz="1200" dirty="0"/>
            </a:p>
          </p:txBody>
        </p:sp>
        <p:pic>
          <p:nvPicPr>
            <p:cNvPr id="16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506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8950" y="412954"/>
            <a:ext cx="6730406" cy="858252"/>
          </a:xfrm>
        </p:spPr>
        <p:txBody>
          <a:bodyPr anchor="ctr">
            <a:normAutofit/>
          </a:bodyPr>
          <a:lstStyle/>
          <a:p>
            <a:r>
              <a:rPr lang="es-ES" sz="3600" dirty="0">
                <a:solidFill>
                  <a:srgbClr val="D92E2D"/>
                </a:solidFill>
              </a:rPr>
              <a:t>2.	FINAN</a:t>
            </a:r>
            <a:r>
              <a:rPr lang="sk-SK" sz="3600" dirty="0" err="1">
                <a:solidFill>
                  <a:srgbClr val="D92E2D"/>
                </a:solidFill>
              </a:rPr>
              <a:t>ČNÝ</a:t>
            </a:r>
            <a:r>
              <a:rPr lang="sk-SK" sz="3600" dirty="0">
                <a:solidFill>
                  <a:srgbClr val="D92E2D"/>
                </a:solidFill>
              </a:rPr>
              <a:t> </a:t>
            </a:r>
            <a:r>
              <a:rPr lang="es-ES" sz="3600" dirty="0">
                <a:solidFill>
                  <a:srgbClr val="D92E2D"/>
                </a:solidFill>
              </a:rPr>
              <a:t>PL</a:t>
            </a:r>
            <a:r>
              <a:rPr lang="sk-SK" sz="3600" dirty="0">
                <a:solidFill>
                  <a:srgbClr val="D92E2D"/>
                </a:solidFill>
              </a:rPr>
              <a:t>Á</a:t>
            </a:r>
            <a:r>
              <a:rPr lang="es-ES" sz="3600" dirty="0">
                <a:solidFill>
                  <a:srgbClr val="D92E2D"/>
                </a:solidFill>
              </a:rPr>
              <a:t>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7267" y="1271206"/>
            <a:ext cx="10059042" cy="4694165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sk-SK" sz="2000" dirty="0"/>
              <a:t>Je dôležité zahrnúť do finančného plánu systematickú prezentáciu peňažných príjmov a výdavkov, t. j. peňažných tokov</a:t>
            </a:r>
            <a:r>
              <a:rPr lang="en-US" sz="2000" dirty="0"/>
              <a:t>. </a:t>
            </a:r>
            <a:endParaRPr lang="hr-HR" sz="2000" dirty="0"/>
          </a:p>
          <a:p>
            <a:pPr algn="l"/>
            <a:r>
              <a:rPr lang="en-US" sz="2000" dirty="0"/>
              <a:t>• </a:t>
            </a:r>
            <a:r>
              <a:rPr lang="sk-SK" sz="2000" dirty="0"/>
              <a:t>Aký je rozdiel medzi príjmom a výnosom</a:t>
            </a:r>
            <a:r>
              <a:rPr lang="en-US" sz="2000" dirty="0"/>
              <a:t>? </a:t>
            </a:r>
            <a:endParaRPr lang="hr-HR" sz="2000" dirty="0"/>
          </a:p>
          <a:p>
            <a:pPr algn="l"/>
            <a:r>
              <a:rPr lang="en-US" sz="2000" dirty="0"/>
              <a:t>•</a:t>
            </a:r>
            <a:r>
              <a:rPr lang="sk-SK" sz="2000" dirty="0"/>
              <a:t>Aký je rozdiel medzi výdavkom a nákladom</a:t>
            </a:r>
            <a:r>
              <a:rPr lang="en-US" sz="2000" dirty="0"/>
              <a:t>? </a:t>
            </a:r>
            <a:endParaRPr lang="hr-HR" sz="2000" dirty="0"/>
          </a:p>
          <a:p>
            <a:pPr algn="l"/>
            <a:endParaRPr lang="es-E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es-ES" dirty="0">
              <a:solidFill>
                <a:srgbClr val="E47A24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267" y="150124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Elipsa 3"/>
          <p:cNvSpPr/>
          <p:nvPr/>
        </p:nvSpPr>
        <p:spPr>
          <a:xfrm>
            <a:off x="3523659" y="2747550"/>
            <a:ext cx="1515291" cy="13672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VÝNOS</a:t>
            </a:r>
          </a:p>
        </p:txBody>
      </p:sp>
      <p:sp>
        <p:nvSpPr>
          <p:cNvPr id="19" name="Elipsa 18"/>
          <p:cNvSpPr/>
          <p:nvPr/>
        </p:nvSpPr>
        <p:spPr>
          <a:xfrm>
            <a:off x="6502846" y="2745376"/>
            <a:ext cx="1515291" cy="13672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PRÍJEM</a:t>
            </a:r>
          </a:p>
        </p:txBody>
      </p:sp>
      <p:sp>
        <p:nvSpPr>
          <p:cNvPr id="6" name="Nije jednako 5"/>
          <p:cNvSpPr/>
          <p:nvPr/>
        </p:nvSpPr>
        <p:spPr>
          <a:xfrm>
            <a:off x="5377259" y="3261236"/>
            <a:ext cx="814252" cy="357052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6" name="Elipsa 15"/>
          <p:cNvSpPr/>
          <p:nvPr/>
        </p:nvSpPr>
        <p:spPr>
          <a:xfrm>
            <a:off x="3457685" y="4289424"/>
            <a:ext cx="1515291" cy="136724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NÁKLAD</a:t>
            </a:r>
          </a:p>
        </p:txBody>
      </p:sp>
      <p:sp>
        <p:nvSpPr>
          <p:cNvPr id="17" name="Elipsa 16"/>
          <p:cNvSpPr/>
          <p:nvPr/>
        </p:nvSpPr>
        <p:spPr>
          <a:xfrm>
            <a:off x="6502845" y="4289424"/>
            <a:ext cx="1515291" cy="136724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VÝDAVOK</a:t>
            </a:r>
          </a:p>
        </p:txBody>
      </p:sp>
      <p:sp>
        <p:nvSpPr>
          <p:cNvPr id="18" name="Nije jednako 17"/>
          <p:cNvSpPr/>
          <p:nvPr/>
        </p:nvSpPr>
        <p:spPr>
          <a:xfrm>
            <a:off x="5385684" y="4794520"/>
            <a:ext cx="814252" cy="357052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21" name="TextBox 20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  <a:endParaRPr lang="sk-SK" sz="1200" dirty="0"/>
            </a:p>
          </p:txBody>
        </p:sp>
        <p:pic>
          <p:nvPicPr>
            <p:cNvPr id="22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7525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A0D6D781023E647836D653A8CDC7605" ma:contentTypeVersion="13" ma:contentTypeDescription="Umožňuje vytvoriť nový dokument." ma:contentTypeScope="" ma:versionID="b08c6486e843726aa500a91eaed3127c">
  <xsd:schema xmlns:xsd="http://www.w3.org/2001/XMLSchema" xmlns:xs="http://www.w3.org/2001/XMLSchema" xmlns:p="http://schemas.microsoft.com/office/2006/metadata/properties" xmlns:ns3="d4132698-efcf-4421-bf31-6b81d1623da4" xmlns:ns4="f9647583-738d-48e6-8986-a68e5780fd24" targetNamespace="http://schemas.microsoft.com/office/2006/metadata/properties" ma:root="true" ma:fieldsID="2cfc256d34264556fcfdc3863d3b4a58" ns3:_="" ns4:_="">
    <xsd:import namespace="d4132698-efcf-4421-bf31-6b81d1623da4"/>
    <xsd:import namespace="f9647583-738d-48e6-8986-a68e5780fd2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132698-efcf-4421-bf31-6b81d1623d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647583-738d-48e6-8986-a68e5780fd2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Zdieľa sa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Zdieľané s podrobnosťa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Príkaz hash indikátora zdieľ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40322-6E6B-4F60-8711-10DBDB7CB4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DEF88D9-02B0-4870-A4A3-3B8B1B7B5A7D}">
  <ds:schemaRefs>
    <ds:schemaRef ds:uri="http://purl.org/dc/elements/1.1/"/>
    <ds:schemaRef ds:uri="http://schemas.microsoft.com/office/2006/metadata/properties"/>
    <ds:schemaRef ds:uri="http://purl.org/dc/terms/"/>
    <ds:schemaRef ds:uri="d4132698-efcf-4421-bf31-6b81d1623da4"/>
    <ds:schemaRef ds:uri="http://schemas.microsoft.com/office/2006/documentManagement/types"/>
    <ds:schemaRef ds:uri="http://purl.org/dc/dcmitype/"/>
    <ds:schemaRef ds:uri="f9647583-738d-48e6-8986-a68e5780fd24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0B44BB9-1B8C-405C-8852-FB3D9B4CC2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132698-efcf-4421-bf31-6b81d1623da4"/>
    <ds:schemaRef ds:uri="f9647583-738d-48e6-8986-a68e5780fd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1323</TotalTime>
  <Words>1696</Words>
  <Application>Microsoft Office PowerPoint</Application>
  <PresentationFormat>Widescreen</PresentationFormat>
  <Paragraphs>171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맑은 고딕</vt:lpstr>
      <vt:lpstr>Arial</vt:lpstr>
      <vt:lpstr>Calibri</vt:lpstr>
      <vt:lpstr>Calibri Light</vt:lpstr>
      <vt:lpstr>Tema de Office</vt:lpstr>
      <vt:lpstr>FINANCIE A EKONOMIKA</vt:lpstr>
      <vt:lpstr>OBSAH</vt:lpstr>
      <vt:lpstr>1. PROGNÓZOVANIE ZÁKLADNÝCH NÁKLADOV</vt:lpstr>
      <vt:lpstr>1. PROGNÓZOVANIE ZÁKLADNÝCH NÁKLADOV</vt:lpstr>
      <vt:lpstr>2. FINANČNÝ PLÁN</vt:lpstr>
      <vt:lpstr>2. FINANČNÝ PLÁN</vt:lpstr>
      <vt:lpstr>2. FINANČNÝ PLÁN</vt:lpstr>
      <vt:lpstr>2. FINANČNÝ PLÁN</vt:lpstr>
      <vt:lpstr>2. FINANČNÝ PLÁN</vt:lpstr>
      <vt:lpstr>3. SPÔSOBY FINANCOVANIA/ZÍSKAVANIA FINANČNÝCH PROSTRIEDKOV</vt:lpstr>
      <vt:lpstr> 3. SPÔSOBY FINANCOVANIA/ZÍSKAVANIA FINANČNÝCH PROSTRIEDKOV </vt:lpstr>
      <vt:lpstr> 3. SPÔSOBY FINANCOVANIA/ZÍSKAVANIA FINANČNÝCH PROSTRIEDKOV </vt:lpstr>
      <vt:lpstr> 3. SPÔSOBY FINANCOVANIA/ZÍSKAVANIA FINANČNÝCH PROSTRIEDKOV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Cristina</dc:creator>
  <cp:lastModifiedBy>Holienka Marian</cp:lastModifiedBy>
  <cp:revision>43</cp:revision>
  <dcterms:created xsi:type="dcterms:W3CDTF">2020-11-24T11:59:30Z</dcterms:created>
  <dcterms:modified xsi:type="dcterms:W3CDTF">2022-03-03T14:32:16Z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0x0101003A0D6D781023E647836D653A8CDC7605</vt:lpwstr>
  </property>
</Properties>
</file>