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3"/>
  </p:notesMasterIdLst>
  <p:sldIdLst>
    <p:sldId id="256" r:id="rId5"/>
    <p:sldId id="262" r:id="rId6"/>
    <p:sldId id="283" r:id="rId7"/>
    <p:sldId id="257" r:id="rId8"/>
    <p:sldId id="286" r:id="rId9"/>
    <p:sldId id="284" r:id="rId10"/>
    <p:sldId id="285" r:id="rId11"/>
    <p:sldId id="269" r:id="rId12"/>
    <p:sldId id="277" r:id="rId13"/>
    <p:sldId id="274" r:id="rId14"/>
    <p:sldId id="280" r:id="rId15"/>
    <p:sldId id="281" r:id="rId16"/>
    <p:sldId id="279" r:id="rId17"/>
    <p:sldId id="270" r:id="rId18"/>
    <p:sldId id="287" r:id="rId19"/>
    <p:sldId id="278" r:id="rId20"/>
    <p:sldId id="265" r:id="rId21"/>
    <p:sldId id="267" r:id="rId22"/>
  </p:sldIdLst>
  <p:sldSz cx="12192000" cy="6858000"/>
  <p:notesSz cx="6797675" cy="9926638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13C"/>
    <a:srgbClr val="E6872D"/>
    <a:srgbClr val="D92E2D"/>
    <a:srgbClr val="FFC400"/>
    <a:srgbClr val="FFCD04"/>
    <a:srgbClr val="FFC300"/>
    <a:srgbClr val="FFC100"/>
    <a:srgbClr val="E5802D"/>
    <a:srgbClr val="E47A24"/>
    <a:srgbClr val="DE56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31"/>
  </p:normalViewPr>
  <p:slideViewPr>
    <p:cSldViewPr snapToGrid="0">
      <p:cViewPr varScale="1">
        <p:scale>
          <a:sx n="78" d="100"/>
          <a:sy n="78" d="100"/>
        </p:scale>
        <p:origin x="85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48A2C5-E078-4EAE-B67C-F75635EB2AC1}" type="datetimeFigureOut">
              <a:rPr lang="en-US" smtClean="0"/>
              <a:t>3/10/2022</a:t>
            </a:fld>
            <a:endParaRPr lang="en-US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36BBAE-8268-4B75-9EA7-395FE588218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75671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836BBAE-8268-4B75-9EA7-395FE588218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41534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B887E90-0E07-4FDA-864C-0C99D2A63E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DEC76CB-170A-487C-B6DE-5C89756A9D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C9F76C6-0F8A-4C99-BB42-AF9E8E6880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2A19E-EFBB-46D6-940E-B9FEBB41F1A4}" type="datetimeFigureOut">
              <a:rPr lang="es-ES" smtClean="0"/>
              <a:t>10/03/2022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52F7B82-1B0D-4B96-87D6-9FB8F554EA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4DB5E42-C2BD-4465-AF33-FF1A3687CA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AAC35-5C40-4781-8654-89605ADC15F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824222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16CEAAE-916D-4D79-8553-6D755354F1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1904D6BA-26EE-4D00-931D-32B61335E6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5567537-172B-482C-BB50-34BBD6366E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2A19E-EFBB-46D6-940E-B9FEBB41F1A4}" type="datetimeFigureOut">
              <a:rPr lang="es-ES" smtClean="0"/>
              <a:t>10/03/2022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373DFC3-1B83-4DA8-B1CD-7BA5BFB725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022636A-9344-495E-BC6C-D22CE97362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AAC35-5C40-4781-8654-89605ADC15F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087944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A26EAA8-93C2-4FDC-A569-617C60100FC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4753BC6B-E431-4C3B-9478-D70E9BE07C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5392728-8DC0-4A3C-8A00-4E6D1BA7D6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2A19E-EFBB-46D6-940E-B9FEBB41F1A4}" type="datetimeFigureOut">
              <a:rPr lang="es-ES" smtClean="0"/>
              <a:t>10/03/2022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49344D-B293-4FFC-B647-B4CFC632B7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9FF3B87-03E9-47A7-AF32-8C05B0B3D8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AAC35-5C40-4781-8654-89605ADC15F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870860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A75CC8A-D8FC-4BFA-9A19-28D6E8D793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089AB33-354F-4775-A6CF-44DE222EF4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3DB18A0-AC99-4D89-8DAC-A17021FCDD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2A19E-EFBB-46D6-940E-B9FEBB41F1A4}" type="datetimeFigureOut">
              <a:rPr lang="es-ES" smtClean="0"/>
              <a:t>10/03/2022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4EAE9DA-A0EA-48C5-9EC4-9EFDF07782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FA2ED96-E597-43F2-AEF8-42D1A2BEFC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AAC35-5C40-4781-8654-89605ADC15F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040818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53F0957-5892-4DBD-BC5D-69A4674E19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7B00FE5-84F7-418E-97DD-66E08ABD35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A1228FC-FE42-4F8C-B76F-0500241EFD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2A19E-EFBB-46D6-940E-B9FEBB41F1A4}" type="datetimeFigureOut">
              <a:rPr lang="es-ES" smtClean="0"/>
              <a:t>10/03/2022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B109401-AD0F-4446-B69B-1CB258AC80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36973FA-EA50-4D29-A749-497540FFEC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AAC35-5C40-4781-8654-89605ADC15F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31157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56B23D3-0B40-4538-965B-A1AC1D12D5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449A546-42A7-4D64-B50B-25C24D9ABC3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DB2B9030-0745-465C-87BA-562FA8CD86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8A8DD24-4417-4FF6-93FD-C72CBB33FB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2A19E-EFBB-46D6-940E-B9FEBB41F1A4}" type="datetimeFigureOut">
              <a:rPr lang="es-ES" smtClean="0"/>
              <a:t>10/03/2022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3E8D037-748A-4E6A-9442-FF211937A5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00AB0F1-4C40-494A-9941-FBC70F6D13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AAC35-5C40-4781-8654-89605ADC15F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004707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EE383F7-248E-47F9-8E07-8412257DD0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DBC1C87-4AE4-4FCB-8700-1E40953D17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1537FA4-5E81-4DFC-92C2-AEA362E832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665F3C9D-3367-4215-9688-F7A505B20BC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5B185E9E-240E-4A21-8B2A-C67A90B6B62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11E933C2-6AE9-4290-90C5-95119CCAD4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2A19E-EFBB-46D6-940E-B9FEBB41F1A4}" type="datetimeFigureOut">
              <a:rPr lang="es-ES" smtClean="0"/>
              <a:t>10/03/2022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70CAE50A-0BC6-4E28-B9AE-59218C4D4E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8CBEBAF1-0F61-4121-AF6C-0CC89D9A0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AAC35-5C40-4781-8654-89605ADC15F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229037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E2F0C70-932A-496C-ACC7-2465C5C013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14D0FD90-7AEC-4EC5-9D89-C706C18AA4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2A19E-EFBB-46D6-940E-B9FEBB41F1A4}" type="datetimeFigureOut">
              <a:rPr lang="es-ES" smtClean="0"/>
              <a:t>10/03/2022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F2FC46E3-D840-4171-B236-2C82EAD5C2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19096E46-6896-44CD-8211-8E288611D5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AAC35-5C40-4781-8654-89605ADC15F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559890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76F9E127-9E34-417D-A088-3387628798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2A19E-EFBB-46D6-940E-B9FEBB41F1A4}" type="datetimeFigureOut">
              <a:rPr lang="es-ES" smtClean="0"/>
              <a:t>10/03/2022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F3E5F2C2-0A30-4E6B-B81B-56ED476B8B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95420C2A-CCFC-49FB-A7D4-CD54E000F5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AAC35-5C40-4781-8654-89605ADC15F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788066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2AEB207-3FAC-4C0E-8B0A-DDC2FF7594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28B6B16-C7C8-4D77-B237-632417A971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EF50E38-0090-4364-A44A-2BF9E4C5E5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5739644-31A0-443D-97FC-181A7EC011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2A19E-EFBB-46D6-940E-B9FEBB41F1A4}" type="datetimeFigureOut">
              <a:rPr lang="es-ES" smtClean="0"/>
              <a:t>10/03/2022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304FAB6-74E8-40AA-934B-535731D2CC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03BAD29-685E-4CB0-8884-00A9B2F1DD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AAC35-5C40-4781-8654-89605ADC15F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662696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CAD8FBD-DD76-4F45-8707-C47476DFC7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5D4F0445-1266-416C-8A05-2EAD4DBAE45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194C186-B924-460A-B1FD-3BF070B675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5DB504B-009B-4C55-A6D0-7A5934E469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2A19E-EFBB-46D6-940E-B9FEBB41F1A4}" type="datetimeFigureOut">
              <a:rPr lang="es-ES" smtClean="0"/>
              <a:t>10/03/2022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44D190D-9EC5-4230-994B-D55430DB6F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08DACC1-FABA-4F00-BA00-17EE06980C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AAC35-5C40-4781-8654-89605ADC15F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413746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A3C09850-80A0-4580-BAF5-AED40BF034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4780102-978E-452D-998B-FA531581C2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AD9106E-EAB7-4EBB-ABBD-C74934CE032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22A19E-EFBB-46D6-940E-B9FEBB41F1A4}" type="datetimeFigureOut">
              <a:rPr lang="es-ES" smtClean="0"/>
              <a:t>10/03/2022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FCD2346-DC06-4549-B63E-7F0F827F77E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8D8689F-A519-4231-AD88-BB8B63C1BAD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FAAC35-5C40-4781-8654-89605ADC15F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960222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image" Target="../media/image6.sv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2D6CDED-E4C5-4138-8FF0-FFACEA0A839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89820" y="2720730"/>
            <a:ext cx="10412361" cy="2046882"/>
          </a:xfrm>
        </p:spPr>
        <p:txBody>
          <a:bodyPr>
            <a:normAutofit/>
          </a:bodyPr>
          <a:lstStyle/>
          <a:p>
            <a:r>
              <a:rPr lang="es-ES" sz="4000" b="1" cap="all" dirty="0">
                <a:solidFill>
                  <a:srgbClr val="D92E2D"/>
                </a:solidFill>
              </a:rPr>
              <a:t>INOVAČNÉ </a:t>
            </a:r>
            <a:r>
              <a:rPr lang="sk-SK" sz="4000" b="1" cap="all" dirty="0">
                <a:solidFill>
                  <a:srgbClr val="D92E2D"/>
                </a:solidFill>
              </a:rPr>
              <a:t>ZRUČNOSTI</a:t>
            </a:r>
            <a:r>
              <a:rPr lang="es-ES" sz="4000" b="1" cap="all" dirty="0">
                <a:solidFill>
                  <a:srgbClr val="D92E2D"/>
                </a:solidFill>
              </a:rPr>
              <a:t> </a:t>
            </a:r>
            <a:br>
              <a:rPr lang="sk-SK" sz="4000" b="1" cap="all" dirty="0">
                <a:solidFill>
                  <a:srgbClr val="D92E2D"/>
                </a:solidFill>
              </a:rPr>
            </a:br>
            <a:r>
              <a:rPr lang="es-ES" sz="4000" b="1" cap="all" dirty="0" err="1">
                <a:solidFill>
                  <a:srgbClr val="D92E2D"/>
                </a:solidFill>
              </a:rPr>
              <a:t>ako</a:t>
            </a:r>
            <a:r>
              <a:rPr lang="es-ES" sz="4000" b="1" cap="all" dirty="0">
                <a:solidFill>
                  <a:srgbClr val="D92E2D"/>
                </a:solidFill>
              </a:rPr>
              <a:t> </a:t>
            </a:r>
            <a:r>
              <a:rPr lang="es-ES" sz="4000" b="1" cap="all" dirty="0" err="1">
                <a:solidFill>
                  <a:srgbClr val="D92E2D"/>
                </a:solidFill>
              </a:rPr>
              <a:t>využiť</a:t>
            </a:r>
            <a:r>
              <a:rPr lang="es-ES" sz="4000" b="1" cap="all" dirty="0">
                <a:solidFill>
                  <a:srgbClr val="D92E2D"/>
                </a:solidFill>
              </a:rPr>
              <a:t> </a:t>
            </a:r>
            <a:r>
              <a:rPr lang="es-ES" sz="4000" b="1" cap="all" dirty="0" err="1">
                <a:solidFill>
                  <a:srgbClr val="D92E2D"/>
                </a:solidFill>
              </a:rPr>
              <a:t>inovácie</a:t>
            </a:r>
            <a:r>
              <a:rPr lang="es-ES" sz="4000" b="1" cap="all" dirty="0">
                <a:solidFill>
                  <a:srgbClr val="D92E2D"/>
                </a:solidFill>
              </a:rPr>
              <a:t> v </a:t>
            </a:r>
            <a:r>
              <a:rPr lang="es-ES" sz="4000" b="1" cap="all" dirty="0" err="1">
                <a:solidFill>
                  <a:srgbClr val="D92E2D"/>
                </a:solidFill>
              </a:rPr>
              <a:t>športe</a:t>
            </a:r>
            <a:r>
              <a:rPr lang="es-ES" sz="4000" b="1" cap="all" dirty="0">
                <a:solidFill>
                  <a:srgbClr val="D92E2D"/>
                </a:solidFill>
              </a:rPr>
              <a:t> na </a:t>
            </a:r>
            <a:r>
              <a:rPr lang="es-ES" sz="4000" b="1" cap="all" dirty="0" err="1">
                <a:solidFill>
                  <a:srgbClr val="D92E2D"/>
                </a:solidFill>
              </a:rPr>
              <a:t>podnikanie</a:t>
            </a:r>
            <a:r>
              <a:rPr lang="es-ES" sz="4000" b="1" cap="all" dirty="0">
                <a:solidFill>
                  <a:srgbClr val="D92E2D"/>
                </a:solidFill>
              </a:rPr>
              <a:t>?</a:t>
            </a:r>
            <a:endParaRPr lang="es-ES" sz="3600" b="1" cap="all" dirty="0">
              <a:solidFill>
                <a:srgbClr val="D92E2D"/>
              </a:solidFill>
              <a:cs typeface="Calibri Light"/>
            </a:endParaRPr>
          </a:p>
        </p:txBody>
      </p:sp>
      <p:pic>
        <p:nvPicPr>
          <p:cNvPr id="16" name="Imagen 15">
            <a:extLst>
              <a:ext uri="{FF2B5EF4-FFF2-40B4-BE49-F238E27FC236}">
                <a16:creationId xmlns:a16="http://schemas.microsoft.com/office/drawing/2014/main" id="{0ADC5157-47E0-463F-9C8D-1781A128659C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942059" y="357115"/>
            <a:ext cx="6959400" cy="2046882"/>
          </a:xfrm>
          <a:prstGeom prst="rect">
            <a:avLst/>
          </a:prstGeom>
        </p:spPr>
      </p:pic>
      <p:grpSp>
        <p:nvGrpSpPr>
          <p:cNvPr id="5" name="Group 4"/>
          <p:cNvGrpSpPr/>
          <p:nvPr/>
        </p:nvGrpSpPr>
        <p:grpSpPr>
          <a:xfrm>
            <a:off x="1887794" y="6266896"/>
            <a:ext cx="9697116" cy="463550"/>
            <a:chOff x="1887794" y="6266896"/>
            <a:chExt cx="9697116" cy="463550"/>
          </a:xfrm>
        </p:grpSpPr>
        <p:sp>
          <p:nvSpPr>
            <p:cNvPr id="7" name="TextBox 6"/>
            <p:cNvSpPr txBox="1"/>
            <p:nvPr/>
          </p:nvSpPr>
          <p:spPr>
            <a:xfrm>
              <a:off x="1887794" y="6266896"/>
              <a:ext cx="759050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k-SK" sz="1200" dirty="0"/>
                <a:t>Podpora Európskej komisie na výrobu tejto publikácie nepredstavuje súhlas s obsahom, ktorý odráža len názory autorov, a Komisia nemôže byť zodpovedná za prípadné použitie informácií, ktoré sú v nej obsiahnuté.</a:t>
              </a:r>
            </a:p>
          </p:txBody>
        </p:sp>
        <p:pic>
          <p:nvPicPr>
            <p:cNvPr id="8" name="Picture 24" descr="https://wayback.archive-it.org/12090/20210123161500mp_/https://eacea.ec.europa.eu/sites/eacea-site/files/logosbeneficaireserasmusleft_sk_0.jpg"/>
            <p:cNvPicPr>
              <a:picLocks noChangeAspect="1" noChangeArrowheads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478297" y="6266896"/>
              <a:ext cx="2106613" cy="463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8093456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>
            <a:extLst>
              <a:ext uri="{FF2B5EF4-FFF2-40B4-BE49-F238E27FC236}">
                <a16:creationId xmlns:a16="http://schemas.microsoft.com/office/drawing/2014/main" id="{CD3DC50E-31D5-4172-B2E4-495A452F8B3C}"/>
              </a:ext>
            </a:extLst>
          </p:cNvPr>
          <p:cNvSpPr/>
          <p:nvPr/>
        </p:nvSpPr>
        <p:spPr>
          <a:xfrm rot="5400000">
            <a:off x="-3300416" y="3300411"/>
            <a:ext cx="6858001" cy="257178"/>
          </a:xfrm>
          <a:prstGeom prst="rect">
            <a:avLst/>
          </a:prstGeom>
          <a:solidFill>
            <a:srgbClr val="FFCD0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89675226-E6AD-4432-9A39-1D1C6C36A06B}"/>
              </a:ext>
            </a:extLst>
          </p:cNvPr>
          <p:cNvSpPr/>
          <p:nvPr/>
        </p:nvSpPr>
        <p:spPr>
          <a:xfrm rot="5400000">
            <a:off x="-2993598" y="3300410"/>
            <a:ext cx="6858001" cy="257178"/>
          </a:xfrm>
          <a:prstGeom prst="rect">
            <a:avLst/>
          </a:prstGeom>
          <a:solidFill>
            <a:srgbClr val="E687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F05C8DE6-5D1E-4E8F-A2FF-8C7F21E176E0}"/>
              </a:ext>
            </a:extLst>
          </p:cNvPr>
          <p:cNvSpPr/>
          <p:nvPr/>
        </p:nvSpPr>
        <p:spPr>
          <a:xfrm rot="5400000">
            <a:off x="-2686781" y="3300412"/>
            <a:ext cx="6858003" cy="257178"/>
          </a:xfrm>
          <a:prstGeom prst="rect">
            <a:avLst/>
          </a:prstGeom>
          <a:solidFill>
            <a:srgbClr val="D92E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40E7E879-E80A-4CC9-B016-63ABC6EC955F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35279" y="169687"/>
            <a:ext cx="3811683" cy="1121083"/>
          </a:xfrm>
          <a:prstGeom prst="rect">
            <a:avLst/>
          </a:prstGeom>
        </p:spPr>
      </p:pic>
      <p:sp>
        <p:nvSpPr>
          <p:cNvPr id="7" name="Subtítulo 6">
            <a:extLst>
              <a:ext uri="{FF2B5EF4-FFF2-40B4-BE49-F238E27FC236}">
                <a16:creationId xmlns:a16="http://schemas.microsoft.com/office/drawing/2014/main" id="{D1F22451-654F-4B4A-8AA4-F90A0A9349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433884"/>
            <a:ext cx="9144000" cy="4852443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>
              <a:defRPr/>
            </a:pPr>
            <a:r>
              <a:rPr lang="it" b="1" dirty="0">
                <a:ea typeface="+mn-lt"/>
                <a:cs typeface="+mn-lt"/>
              </a:rPr>
              <a:t>Brainwriting</a:t>
            </a:r>
            <a:r>
              <a:rPr lang="en-GB" b="1" dirty="0">
                <a:ea typeface="+mn-lt"/>
                <a:cs typeface="+mn-lt"/>
              </a:rPr>
              <a:t> </a:t>
            </a:r>
            <a:r>
              <a:rPr lang="sk-SK" b="1" dirty="0">
                <a:ea typeface="+mn-lt"/>
                <a:cs typeface="+mn-lt"/>
              </a:rPr>
              <a:t>aktivita</a:t>
            </a:r>
            <a:r>
              <a:rPr lang="en-GB" b="1" dirty="0">
                <a:ea typeface="+mn-lt"/>
                <a:cs typeface="+mn-lt"/>
              </a:rPr>
              <a:t> v </a:t>
            </a:r>
            <a:r>
              <a:rPr lang="en-GB" b="1" dirty="0" err="1">
                <a:ea typeface="+mn-lt"/>
                <a:cs typeface="+mn-lt"/>
              </a:rPr>
              <a:t>triede</a:t>
            </a:r>
            <a:endParaRPr lang="en-GB" b="1" dirty="0">
              <a:ea typeface="+mn-lt"/>
              <a:cs typeface="+mn-lt"/>
            </a:endParaRPr>
          </a:p>
          <a:p>
            <a:pPr algn="l">
              <a:defRPr/>
            </a:pPr>
            <a:endParaRPr lang="en-GB" b="1" dirty="0">
              <a:ea typeface="+mn-lt"/>
              <a:cs typeface="+mn-lt"/>
            </a:endParaRPr>
          </a:p>
          <a:p>
            <a:pPr marL="457200" indent="-457200" algn="l">
              <a:buFont typeface="Arial" panose="020B0604020202020204" pitchFamily="34" charset="0"/>
              <a:buChar char="•"/>
              <a:defRPr/>
            </a:pPr>
            <a:r>
              <a:rPr lang="en-GB" sz="2000" dirty="0" err="1">
                <a:cs typeface="Calibri"/>
              </a:rPr>
              <a:t>Vyhľadajte</a:t>
            </a:r>
            <a:r>
              <a:rPr lang="en-GB" sz="2000" dirty="0">
                <a:cs typeface="Calibri"/>
              </a:rPr>
              <a:t> </a:t>
            </a:r>
            <a:r>
              <a:rPr lang="en-GB" sz="2000" dirty="0" err="1">
                <a:cs typeface="Calibri"/>
              </a:rPr>
              <a:t>informácie</a:t>
            </a:r>
            <a:r>
              <a:rPr lang="en-GB" sz="2000" dirty="0">
                <a:cs typeface="Calibri"/>
              </a:rPr>
              <a:t> a </a:t>
            </a:r>
            <a:r>
              <a:rPr lang="en-GB" sz="2000" dirty="0" err="1">
                <a:cs typeface="Calibri"/>
              </a:rPr>
              <a:t>preštudujte</a:t>
            </a:r>
            <a:r>
              <a:rPr lang="en-GB" sz="2000" dirty="0">
                <a:cs typeface="Calibri"/>
              </a:rPr>
              <a:t> </a:t>
            </a:r>
            <a:r>
              <a:rPr lang="en-GB" sz="2000" dirty="0" err="1">
                <a:cs typeface="Calibri"/>
              </a:rPr>
              <a:t>si</a:t>
            </a:r>
            <a:r>
              <a:rPr lang="en-GB" sz="2000" dirty="0">
                <a:cs typeface="Calibri"/>
              </a:rPr>
              <a:t> </a:t>
            </a:r>
            <a:r>
              <a:rPr lang="en-GB" sz="2000" dirty="0" err="1">
                <a:cs typeface="Calibri"/>
              </a:rPr>
              <a:t>techniku</a:t>
            </a:r>
            <a:r>
              <a:rPr lang="en-GB" sz="2000" dirty="0">
                <a:cs typeface="Calibri"/>
              </a:rPr>
              <a:t> 6-3-5. </a:t>
            </a:r>
            <a:r>
              <a:rPr lang="en-GB" sz="2000" dirty="0" err="1">
                <a:cs typeface="Calibri"/>
              </a:rPr>
              <a:t>Zorganizujte</a:t>
            </a:r>
            <a:r>
              <a:rPr lang="en-GB" sz="2000" dirty="0">
                <a:cs typeface="Calibri"/>
              </a:rPr>
              <a:t> </a:t>
            </a:r>
            <a:r>
              <a:rPr lang="en-GB" sz="2000" dirty="0" err="1">
                <a:cs typeface="Calibri"/>
              </a:rPr>
              <a:t>si</a:t>
            </a:r>
            <a:r>
              <a:rPr lang="en-GB" sz="2000" dirty="0">
                <a:cs typeface="Calibri"/>
              </a:rPr>
              <a:t> v </a:t>
            </a:r>
            <a:r>
              <a:rPr lang="en-GB" sz="2000" dirty="0" err="1">
                <a:cs typeface="Calibri"/>
              </a:rPr>
              <a:t>triede</a:t>
            </a:r>
            <a:r>
              <a:rPr lang="en-GB" sz="2000" dirty="0">
                <a:cs typeface="Calibri"/>
              </a:rPr>
              <a:t> </a:t>
            </a:r>
            <a:r>
              <a:rPr lang="en-GB" sz="2000" dirty="0" err="1">
                <a:cs typeface="Calibri"/>
              </a:rPr>
              <a:t>brainwriting</a:t>
            </a:r>
            <a:r>
              <a:rPr lang="en-GB" sz="2000" dirty="0">
                <a:cs typeface="Calibri"/>
              </a:rPr>
              <a:t>.</a:t>
            </a:r>
          </a:p>
          <a:p>
            <a:pPr algn="l">
              <a:defRPr/>
            </a:pPr>
            <a:endParaRPr lang="en-GB" altLang="es-ES" sz="2600" dirty="0">
              <a:latin typeface="+mj-lt"/>
              <a:cs typeface="Calibri" panose="020F0502020204030204" pitchFamily="34" charset="0"/>
            </a:endParaRPr>
          </a:p>
          <a:p>
            <a:pPr algn="l">
              <a:defRPr/>
            </a:pPr>
            <a:endParaRPr lang="en-GB" altLang="es-ES" sz="2900" dirty="0">
              <a:latin typeface="+mj-lt"/>
              <a:cs typeface="Calibri" panose="020F0502020204030204" pitchFamily="34" charset="0"/>
            </a:endParaRPr>
          </a:p>
        </p:txBody>
      </p:sp>
      <p:sp>
        <p:nvSpPr>
          <p:cNvPr id="11" name="Título 3">
            <a:extLst>
              <a:ext uri="{FF2B5EF4-FFF2-40B4-BE49-F238E27FC236}">
                <a16:creationId xmlns:a16="http://schemas.microsoft.com/office/drawing/2014/main" id="{AEB7F9CE-7526-4622-B090-C20CC4202474}"/>
              </a:ext>
            </a:extLst>
          </p:cNvPr>
          <p:cNvSpPr txBox="1">
            <a:spLocks/>
          </p:cNvSpPr>
          <p:nvPr/>
        </p:nvSpPr>
        <p:spPr>
          <a:xfrm>
            <a:off x="5308343" y="404858"/>
            <a:ext cx="6599487" cy="66144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k-SK" sz="3600" b="1" spc="-85" dirty="0">
                <a:solidFill>
                  <a:srgbClr val="D92E2D"/>
                </a:solidFill>
                <a:ea typeface="Calibri" panose="020F0502020204030204" pitchFamily="34" charset="0"/>
                <a:cs typeface="Tahoma"/>
              </a:rPr>
              <a:t>2. Generovanie nápadov</a:t>
            </a:r>
            <a:endParaRPr lang="es-ES" sz="3600" b="1" spc="-85" dirty="0">
              <a:solidFill>
                <a:srgbClr val="FF0000"/>
              </a:solidFill>
              <a:cs typeface="Tahoma"/>
            </a:endParaRPr>
          </a:p>
        </p:txBody>
      </p:sp>
      <p:pic>
        <p:nvPicPr>
          <p:cNvPr id="3" name="Kuva 2">
            <a:extLst>
              <a:ext uri="{FF2B5EF4-FFF2-40B4-BE49-F238E27FC236}">
                <a16:creationId xmlns:a16="http://schemas.microsoft.com/office/drawing/2014/main" id="{DBC87636-0003-4E32-B36B-27DD770FE480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51717" y="3133813"/>
            <a:ext cx="3441923" cy="2290302"/>
          </a:xfrm>
          <a:prstGeom prst="rect">
            <a:avLst/>
          </a:prstGeom>
        </p:spPr>
      </p:pic>
      <p:sp>
        <p:nvSpPr>
          <p:cNvPr id="4" name="Suorakulmio 3">
            <a:extLst>
              <a:ext uri="{FF2B5EF4-FFF2-40B4-BE49-F238E27FC236}">
                <a16:creationId xmlns:a16="http://schemas.microsoft.com/office/drawing/2014/main" id="{DFD8B6F2-1113-4E18-8708-6BE99003906B}"/>
              </a:ext>
            </a:extLst>
          </p:cNvPr>
          <p:cNvSpPr/>
          <p:nvPr/>
        </p:nvSpPr>
        <p:spPr>
          <a:xfrm>
            <a:off x="4551717" y="5485889"/>
            <a:ext cx="2310248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1000" dirty="0"/>
              <a:t>Photo by Frans Van Heerden from Pexels</a:t>
            </a:r>
            <a:endParaRPr lang="en-US" sz="1000" dirty="0"/>
          </a:p>
        </p:txBody>
      </p:sp>
      <p:grpSp>
        <p:nvGrpSpPr>
          <p:cNvPr id="13" name="Group 12"/>
          <p:cNvGrpSpPr/>
          <p:nvPr/>
        </p:nvGrpSpPr>
        <p:grpSpPr>
          <a:xfrm>
            <a:off x="1887794" y="6266896"/>
            <a:ext cx="9697116" cy="463550"/>
            <a:chOff x="1887794" y="6266896"/>
            <a:chExt cx="9697116" cy="463550"/>
          </a:xfrm>
        </p:grpSpPr>
        <p:sp>
          <p:nvSpPr>
            <p:cNvPr id="14" name="TextBox 13"/>
            <p:cNvSpPr txBox="1"/>
            <p:nvPr/>
          </p:nvSpPr>
          <p:spPr>
            <a:xfrm>
              <a:off x="1887794" y="6266896"/>
              <a:ext cx="759050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k-SK" sz="1200" dirty="0"/>
                <a:t>Podpora Európskej komisie na výrobu tejto publikácie nepredstavuje súhlas s obsahom, ktorý odráža len názory autorov, a Komisia nemôže byť zodpovedná za prípadné použitie informácií, ktoré sú v nej obsiahnuté.</a:t>
              </a:r>
            </a:p>
          </p:txBody>
        </p:sp>
        <p:pic>
          <p:nvPicPr>
            <p:cNvPr id="16" name="Picture 24" descr="https://wayback.archive-it.org/12090/20210123161500mp_/https://eacea.ec.europa.eu/sites/eacea-site/files/logosbeneficaireserasmusleft_sk_0.jpg"/>
            <p:cNvPicPr>
              <a:picLocks noChangeAspect="1" noChangeArrowheads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478297" y="6266896"/>
              <a:ext cx="2106613" cy="463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986934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  <p:bldP spid="1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>
            <a:extLst>
              <a:ext uri="{FF2B5EF4-FFF2-40B4-BE49-F238E27FC236}">
                <a16:creationId xmlns:a16="http://schemas.microsoft.com/office/drawing/2014/main" id="{CD3DC50E-31D5-4172-B2E4-495A452F8B3C}"/>
              </a:ext>
            </a:extLst>
          </p:cNvPr>
          <p:cNvSpPr/>
          <p:nvPr/>
        </p:nvSpPr>
        <p:spPr>
          <a:xfrm rot="5400000">
            <a:off x="-3300416" y="3300411"/>
            <a:ext cx="6858001" cy="257178"/>
          </a:xfrm>
          <a:prstGeom prst="rect">
            <a:avLst/>
          </a:prstGeom>
          <a:solidFill>
            <a:srgbClr val="FFCD0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89675226-E6AD-4432-9A39-1D1C6C36A06B}"/>
              </a:ext>
            </a:extLst>
          </p:cNvPr>
          <p:cNvSpPr/>
          <p:nvPr/>
        </p:nvSpPr>
        <p:spPr>
          <a:xfrm rot="5400000">
            <a:off x="-2993598" y="3300410"/>
            <a:ext cx="6858001" cy="257178"/>
          </a:xfrm>
          <a:prstGeom prst="rect">
            <a:avLst/>
          </a:prstGeom>
          <a:solidFill>
            <a:srgbClr val="E687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F05C8DE6-5D1E-4E8F-A2FF-8C7F21E176E0}"/>
              </a:ext>
            </a:extLst>
          </p:cNvPr>
          <p:cNvSpPr/>
          <p:nvPr/>
        </p:nvSpPr>
        <p:spPr>
          <a:xfrm rot="5400000">
            <a:off x="-2686781" y="3300412"/>
            <a:ext cx="6858003" cy="257178"/>
          </a:xfrm>
          <a:prstGeom prst="rect">
            <a:avLst/>
          </a:prstGeom>
          <a:solidFill>
            <a:srgbClr val="D92E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40E7E879-E80A-4CC9-B016-63ABC6EC955F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35279" y="169687"/>
            <a:ext cx="3811683" cy="1121083"/>
          </a:xfrm>
          <a:prstGeom prst="rect">
            <a:avLst/>
          </a:prstGeom>
        </p:spPr>
      </p:pic>
      <p:sp>
        <p:nvSpPr>
          <p:cNvPr id="7" name="Subtítulo 6">
            <a:extLst>
              <a:ext uri="{FF2B5EF4-FFF2-40B4-BE49-F238E27FC236}">
                <a16:creationId xmlns:a16="http://schemas.microsoft.com/office/drawing/2014/main" id="{D1F22451-654F-4B4A-8AA4-F90A0A9349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433884"/>
            <a:ext cx="9144000" cy="4852443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>
              <a:defRPr/>
            </a:pPr>
            <a:endParaRPr lang="en-GB" sz="3200" dirty="0">
              <a:cs typeface="Calibri"/>
            </a:endParaRPr>
          </a:p>
          <a:p>
            <a:pPr algn="l">
              <a:defRPr/>
            </a:pPr>
            <a:endParaRPr lang="en-GB" altLang="es-ES" sz="2600" dirty="0">
              <a:latin typeface="+mj-lt"/>
              <a:cs typeface="Calibri" panose="020F0502020204030204" pitchFamily="34" charset="0"/>
            </a:endParaRPr>
          </a:p>
          <a:p>
            <a:pPr algn="l">
              <a:defRPr/>
            </a:pPr>
            <a:endParaRPr lang="en-GB" altLang="es-ES" sz="2900" dirty="0">
              <a:latin typeface="+mj-lt"/>
              <a:cs typeface="Calibri" panose="020F0502020204030204" pitchFamily="34" charset="0"/>
            </a:endParaRPr>
          </a:p>
        </p:txBody>
      </p:sp>
      <p:sp>
        <p:nvSpPr>
          <p:cNvPr id="11" name="Título 3">
            <a:extLst>
              <a:ext uri="{FF2B5EF4-FFF2-40B4-BE49-F238E27FC236}">
                <a16:creationId xmlns:a16="http://schemas.microsoft.com/office/drawing/2014/main" id="{AEB7F9CE-7526-4622-B090-C20CC4202474}"/>
              </a:ext>
            </a:extLst>
          </p:cNvPr>
          <p:cNvSpPr txBox="1">
            <a:spLocks/>
          </p:cNvSpPr>
          <p:nvPr/>
        </p:nvSpPr>
        <p:spPr>
          <a:xfrm>
            <a:off x="5271172" y="553541"/>
            <a:ext cx="6599487" cy="66144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k-SK" sz="3600" b="1" spc="-85" dirty="0">
                <a:solidFill>
                  <a:srgbClr val="D92E2D"/>
                </a:solidFill>
                <a:ea typeface="Calibri" panose="020F0502020204030204" pitchFamily="34" charset="0"/>
                <a:cs typeface="Tahoma"/>
              </a:rPr>
              <a:t>2. Generovanie nápadov</a:t>
            </a:r>
            <a:endParaRPr lang="es-ES" sz="3600" b="1" spc="-85" dirty="0">
              <a:solidFill>
                <a:srgbClr val="FF0000"/>
              </a:solidFill>
              <a:cs typeface="Tahoma"/>
            </a:endParaRPr>
          </a:p>
        </p:txBody>
      </p:sp>
      <p:sp>
        <p:nvSpPr>
          <p:cNvPr id="2" name="Tekstiruutu 1">
            <a:extLst>
              <a:ext uri="{FF2B5EF4-FFF2-40B4-BE49-F238E27FC236}">
                <a16:creationId xmlns:a16="http://schemas.microsoft.com/office/drawing/2014/main" id="{C157A4C9-68D1-4BA6-88DD-D36F4DC329D7}"/>
              </a:ext>
            </a:extLst>
          </p:cNvPr>
          <p:cNvSpPr txBox="1"/>
          <p:nvPr/>
        </p:nvSpPr>
        <p:spPr>
          <a:xfrm>
            <a:off x="1583474" y="1704279"/>
            <a:ext cx="9619784" cy="206210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it-IT" sz="2400" b="1" dirty="0" err="1"/>
              <a:t>Otestujte</a:t>
            </a:r>
            <a:r>
              <a:rPr lang="it-IT" sz="2400" b="1" dirty="0"/>
              <a:t> </a:t>
            </a:r>
            <a:r>
              <a:rPr lang="it-IT" sz="2400" b="1" dirty="0" err="1"/>
              <a:t>Brainwriting</a:t>
            </a:r>
            <a:r>
              <a:rPr lang="it-IT" sz="2400" b="1" dirty="0"/>
              <a:t> online</a:t>
            </a:r>
          </a:p>
          <a:p>
            <a:endParaRPr lang="it-IT" sz="24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000" dirty="0"/>
              <a:t>Brainwriting možno zorganizovať aj online v rámci vzdialeného alebo virtuálneho stretnutia; napríklad cez online nástroj pre vizuálnu spoluprácu www.miro.com.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it-IT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000" b="1" dirty="0"/>
              <a:t>VOLITEĽN</a:t>
            </a:r>
            <a:r>
              <a:rPr lang="sk-SK" sz="2000" b="1" dirty="0"/>
              <a:t>Á ÚLOHA</a:t>
            </a:r>
            <a:r>
              <a:rPr lang="it-IT" sz="2000" b="1" dirty="0"/>
              <a:t>:</a:t>
            </a:r>
            <a:r>
              <a:rPr lang="it-IT" sz="2000" dirty="0"/>
              <a:t> Nájdite ďalší online softvér pre brainwriting.</a:t>
            </a:r>
            <a:endParaRPr lang="it-IT" sz="2400" dirty="0"/>
          </a:p>
        </p:txBody>
      </p:sp>
      <p:grpSp>
        <p:nvGrpSpPr>
          <p:cNvPr id="13" name="Group 12"/>
          <p:cNvGrpSpPr/>
          <p:nvPr/>
        </p:nvGrpSpPr>
        <p:grpSpPr>
          <a:xfrm>
            <a:off x="1887794" y="6266896"/>
            <a:ext cx="9697116" cy="463550"/>
            <a:chOff x="1887794" y="6266896"/>
            <a:chExt cx="9697116" cy="463550"/>
          </a:xfrm>
        </p:grpSpPr>
        <p:sp>
          <p:nvSpPr>
            <p:cNvPr id="14" name="TextBox 13"/>
            <p:cNvSpPr txBox="1"/>
            <p:nvPr/>
          </p:nvSpPr>
          <p:spPr>
            <a:xfrm>
              <a:off x="1887794" y="6266896"/>
              <a:ext cx="759050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k-SK" sz="1200" dirty="0"/>
                <a:t>Podpora Európskej komisie na výrobu tejto publikácie nepredstavuje súhlas s obsahom, ktorý odráža len názory autorov, a Komisia nemôže byť zodpovedná za prípadné použitie informácií, ktoré sú v nej obsiahnuté.</a:t>
              </a:r>
            </a:p>
          </p:txBody>
        </p:sp>
        <p:pic>
          <p:nvPicPr>
            <p:cNvPr id="16" name="Picture 24" descr="https://wayback.archive-it.org/12090/20210123161500mp_/https://eacea.ec.europa.eu/sites/eacea-site/files/logosbeneficaireserasmusleft_sk_0.jpg"/>
            <p:cNvPicPr>
              <a:picLocks noChangeAspect="1" noChangeArrowheads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478297" y="6266896"/>
              <a:ext cx="2106613" cy="463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679875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  <p:bldP spid="1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>
            <a:extLst>
              <a:ext uri="{FF2B5EF4-FFF2-40B4-BE49-F238E27FC236}">
                <a16:creationId xmlns:a16="http://schemas.microsoft.com/office/drawing/2014/main" id="{CD3DC50E-31D5-4172-B2E4-495A452F8B3C}"/>
              </a:ext>
            </a:extLst>
          </p:cNvPr>
          <p:cNvSpPr/>
          <p:nvPr/>
        </p:nvSpPr>
        <p:spPr>
          <a:xfrm rot="5400000">
            <a:off x="-3300416" y="3300411"/>
            <a:ext cx="6858001" cy="257178"/>
          </a:xfrm>
          <a:prstGeom prst="rect">
            <a:avLst/>
          </a:prstGeom>
          <a:solidFill>
            <a:srgbClr val="FFCD0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89675226-E6AD-4432-9A39-1D1C6C36A06B}"/>
              </a:ext>
            </a:extLst>
          </p:cNvPr>
          <p:cNvSpPr/>
          <p:nvPr/>
        </p:nvSpPr>
        <p:spPr>
          <a:xfrm rot="5400000">
            <a:off x="-2993598" y="3300410"/>
            <a:ext cx="6858001" cy="257178"/>
          </a:xfrm>
          <a:prstGeom prst="rect">
            <a:avLst/>
          </a:prstGeom>
          <a:solidFill>
            <a:srgbClr val="E687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F05C8DE6-5D1E-4E8F-A2FF-8C7F21E176E0}"/>
              </a:ext>
            </a:extLst>
          </p:cNvPr>
          <p:cNvSpPr/>
          <p:nvPr/>
        </p:nvSpPr>
        <p:spPr>
          <a:xfrm rot="5400000">
            <a:off x="-2686781" y="3300412"/>
            <a:ext cx="6858003" cy="257178"/>
          </a:xfrm>
          <a:prstGeom prst="rect">
            <a:avLst/>
          </a:prstGeom>
          <a:solidFill>
            <a:srgbClr val="D92E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40E7E879-E80A-4CC9-B016-63ABC6EC955F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35279" y="169687"/>
            <a:ext cx="3811683" cy="1121083"/>
          </a:xfrm>
          <a:prstGeom prst="rect">
            <a:avLst/>
          </a:prstGeom>
        </p:spPr>
      </p:pic>
      <p:sp>
        <p:nvSpPr>
          <p:cNvPr id="7" name="Subtítulo 6">
            <a:extLst>
              <a:ext uri="{FF2B5EF4-FFF2-40B4-BE49-F238E27FC236}">
                <a16:creationId xmlns:a16="http://schemas.microsoft.com/office/drawing/2014/main" id="{D1F22451-654F-4B4A-8AA4-F90A0A9349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721957"/>
            <a:ext cx="9144000" cy="4564370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>
              <a:defRPr/>
            </a:pPr>
            <a:endParaRPr lang="sk-SK" sz="3200" b="1" dirty="0">
              <a:cs typeface="Calibri"/>
            </a:endParaRPr>
          </a:p>
          <a:p>
            <a:pPr algn="l">
              <a:defRPr/>
            </a:pPr>
            <a:endParaRPr lang="sk-SK" altLang="es-ES" sz="2600" dirty="0">
              <a:latin typeface="+mj-lt"/>
              <a:cs typeface="Calibri" panose="020F0502020204030204" pitchFamily="34" charset="0"/>
            </a:endParaRPr>
          </a:p>
          <a:p>
            <a:pPr algn="l">
              <a:defRPr/>
            </a:pPr>
            <a:endParaRPr lang="sk-SK" altLang="es-ES" sz="2900" dirty="0">
              <a:latin typeface="+mj-lt"/>
              <a:cs typeface="Calibri" panose="020F0502020204030204" pitchFamily="34" charset="0"/>
            </a:endParaRPr>
          </a:p>
        </p:txBody>
      </p:sp>
      <p:sp>
        <p:nvSpPr>
          <p:cNvPr id="11" name="Título 3">
            <a:extLst>
              <a:ext uri="{FF2B5EF4-FFF2-40B4-BE49-F238E27FC236}">
                <a16:creationId xmlns:a16="http://schemas.microsoft.com/office/drawing/2014/main" id="{AEB7F9CE-7526-4622-B090-C20CC4202474}"/>
              </a:ext>
            </a:extLst>
          </p:cNvPr>
          <p:cNvSpPr txBox="1">
            <a:spLocks/>
          </p:cNvSpPr>
          <p:nvPr/>
        </p:nvSpPr>
        <p:spPr>
          <a:xfrm>
            <a:off x="5271172" y="553541"/>
            <a:ext cx="6599487" cy="66144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k-SK" sz="3600" b="1" spc="-85" dirty="0">
                <a:solidFill>
                  <a:srgbClr val="D92E2D"/>
                </a:solidFill>
                <a:ea typeface="Calibri" panose="020F0502020204030204" pitchFamily="34" charset="0"/>
                <a:cs typeface="Tahoma"/>
              </a:rPr>
              <a:t>2. Generovanie nápadov</a:t>
            </a:r>
            <a:endParaRPr lang="sk-SK" sz="3600" b="1" spc="-85" dirty="0">
              <a:solidFill>
                <a:srgbClr val="FF0000"/>
              </a:solidFill>
              <a:cs typeface="Tahoma"/>
            </a:endParaRPr>
          </a:p>
        </p:txBody>
      </p:sp>
      <p:sp>
        <p:nvSpPr>
          <p:cNvPr id="2" name="Tekstiruutu 1">
            <a:extLst>
              <a:ext uri="{FF2B5EF4-FFF2-40B4-BE49-F238E27FC236}">
                <a16:creationId xmlns:a16="http://schemas.microsoft.com/office/drawing/2014/main" id="{E2025E70-9084-49EE-9D98-68B1601DF72C}"/>
              </a:ext>
            </a:extLst>
          </p:cNvPr>
          <p:cNvSpPr txBox="1"/>
          <p:nvPr/>
        </p:nvSpPr>
        <p:spPr>
          <a:xfrm>
            <a:off x="1239645" y="1462669"/>
            <a:ext cx="10037955" cy="452431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sk-SK" sz="2400" b="1" dirty="0"/>
              <a:t>Metóda riešenia problémov: 5Y/</a:t>
            </a:r>
            <a:r>
              <a:rPr lang="sk-SK" sz="2400" b="1" dirty="0" err="1"/>
              <a:t>The</a:t>
            </a:r>
            <a:r>
              <a:rPr lang="sk-SK" sz="2400" b="1" dirty="0"/>
              <a:t> 5 </a:t>
            </a:r>
            <a:r>
              <a:rPr lang="sk-SK" sz="2400" b="1" dirty="0" err="1"/>
              <a:t>Whys</a:t>
            </a:r>
            <a:r>
              <a:rPr lang="sk-SK" sz="2400" b="1" dirty="0"/>
              <a:t> </a:t>
            </a:r>
          </a:p>
          <a:p>
            <a:endParaRPr lang="sk-SK" sz="24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sz="2000" dirty="0"/>
              <a:t>https://youtu.be/B-M3YlA2KDg – touto metódou sa rýchlo dostanete ku koreňu problému. 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sk-SK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sz="2000" dirty="0"/>
              <a:t>Technika 5 </a:t>
            </a:r>
            <a:r>
              <a:rPr lang="sk-SK" sz="2000" dirty="0" err="1"/>
              <a:t>Whys</a:t>
            </a:r>
            <a:r>
              <a:rPr lang="sk-SK" sz="2000" dirty="0"/>
              <a:t> je verná tejto tradícii a je najúčinnejšia, keď odpovede pochádzajú od ľudí, ktorí majú praktické skúsenosti s daným procesom alebo problémom.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sk-SK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sz="2000" dirty="0"/>
              <a:t>Metóda je pozoruhodne jednoduchá: keď sa vyskytne problém, päťkrát sa opýtate "Prečo?" a dopátrate sa k jeho základnej príčine. 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sk-SK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sz="2000" dirty="0"/>
              <a:t>Následne, keď objavíte možné protiopatrenie, postupujte podľa neho, aby ste zabránili opakovaniu problému.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sk-SK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sz="2000" b="1" dirty="0"/>
              <a:t>VOLITEĽNÁ ÚLOHA:</a:t>
            </a:r>
            <a:r>
              <a:rPr lang="sk-SK" sz="2000" dirty="0"/>
              <a:t> Vyskúšajte túto metódu v triede. </a:t>
            </a:r>
            <a:r>
              <a:rPr lang="sk-SK" sz="1200" dirty="0"/>
              <a:t>https://www.mindtools.com/pages/article/newTMC_5W.htm)</a:t>
            </a:r>
            <a:endParaRPr lang="sk-SK" sz="2400" dirty="0"/>
          </a:p>
        </p:txBody>
      </p:sp>
      <p:grpSp>
        <p:nvGrpSpPr>
          <p:cNvPr id="13" name="Group 12"/>
          <p:cNvGrpSpPr/>
          <p:nvPr/>
        </p:nvGrpSpPr>
        <p:grpSpPr>
          <a:xfrm>
            <a:off x="1887794" y="6266896"/>
            <a:ext cx="9697116" cy="463550"/>
            <a:chOff x="1887794" y="6266896"/>
            <a:chExt cx="9697116" cy="463550"/>
          </a:xfrm>
        </p:grpSpPr>
        <p:sp>
          <p:nvSpPr>
            <p:cNvPr id="14" name="TextBox 13"/>
            <p:cNvSpPr txBox="1"/>
            <p:nvPr/>
          </p:nvSpPr>
          <p:spPr>
            <a:xfrm>
              <a:off x="1887794" y="6266896"/>
              <a:ext cx="759050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k-SK" sz="1200" dirty="0"/>
                <a:t>Podpora Európskej komisie na výrobu tejto publikácie nepredstavuje súhlas s obsahom, ktorý odráža len názory autorov, a Komisia nemôže byť zodpovedná za prípadné použitie informácií, ktoré sú v nej obsiahnuté.</a:t>
              </a:r>
            </a:p>
          </p:txBody>
        </p:sp>
        <p:pic>
          <p:nvPicPr>
            <p:cNvPr id="16" name="Picture 24" descr="https://wayback.archive-it.org/12090/20210123161500mp_/https://eacea.ec.europa.eu/sites/eacea-site/files/logosbeneficaireserasmusleft_sk_0.jpg"/>
            <p:cNvPicPr>
              <a:picLocks noChangeAspect="1" noChangeArrowheads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478297" y="6266896"/>
              <a:ext cx="2106613" cy="463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045195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  <p:bldP spid="1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>
            <a:extLst>
              <a:ext uri="{FF2B5EF4-FFF2-40B4-BE49-F238E27FC236}">
                <a16:creationId xmlns:a16="http://schemas.microsoft.com/office/drawing/2014/main" id="{CD3DC50E-31D5-4172-B2E4-495A452F8B3C}"/>
              </a:ext>
            </a:extLst>
          </p:cNvPr>
          <p:cNvSpPr/>
          <p:nvPr/>
        </p:nvSpPr>
        <p:spPr>
          <a:xfrm rot="5400000">
            <a:off x="-3300416" y="3300411"/>
            <a:ext cx="6858001" cy="257178"/>
          </a:xfrm>
          <a:prstGeom prst="rect">
            <a:avLst/>
          </a:prstGeom>
          <a:solidFill>
            <a:srgbClr val="FFCD0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89675226-E6AD-4432-9A39-1D1C6C36A06B}"/>
              </a:ext>
            </a:extLst>
          </p:cNvPr>
          <p:cNvSpPr/>
          <p:nvPr/>
        </p:nvSpPr>
        <p:spPr>
          <a:xfrm rot="5400000">
            <a:off x="-2993598" y="3300410"/>
            <a:ext cx="6858001" cy="257178"/>
          </a:xfrm>
          <a:prstGeom prst="rect">
            <a:avLst/>
          </a:prstGeom>
          <a:solidFill>
            <a:srgbClr val="E687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F05C8DE6-5D1E-4E8F-A2FF-8C7F21E176E0}"/>
              </a:ext>
            </a:extLst>
          </p:cNvPr>
          <p:cNvSpPr/>
          <p:nvPr/>
        </p:nvSpPr>
        <p:spPr>
          <a:xfrm rot="5400000">
            <a:off x="-2686781" y="3300412"/>
            <a:ext cx="6858003" cy="257178"/>
          </a:xfrm>
          <a:prstGeom prst="rect">
            <a:avLst/>
          </a:prstGeom>
          <a:solidFill>
            <a:srgbClr val="D92E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40E7E879-E80A-4CC9-B016-63ABC6EC955F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35279" y="169687"/>
            <a:ext cx="3811683" cy="1121083"/>
          </a:xfrm>
          <a:prstGeom prst="rect">
            <a:avLst/>
          </a:prstGeom>
        </p:spPr>
      </p:pic>
      <p:sp>
        <p:nvSpPr>
          <p:cNvPr id="7" name="Subtítulo 6">
            <a:extLst>
              <a:ext uri="{FF2B5EF4-FFF2-40B4-BE49-F238E27FC236}">
                <a16:creationId xmlns:a16="http://schemas.microsoft.com/office/drawing/2014/main" id="{D1F22451-654F-4B4A-8AA4-F90A0A9349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433884"/>
            <a:ext cx="9144000" cy="4852443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>
              <a:defRPr/>
            </a:pPr>
            <a:endParaRPr lang="sk-SK" sz="3200" dirty="0">
              <a:cs typeface="Calibri"/>
            </a:endParaRPr>
          </a:p>
          <a:p>
            <a:pPr algn="l">
              <a:defRPr/>
            </a:pPr>
            <a:endParaRPr lang="sk-SK" altLang="es-ES" sz="2600" dirty="0">
              <a:latin typeface="+mj-lt"/>
              <a:cs typeface="Calibri" panose="020F0502020204030204" pitchFamily="34" charset="0"/>
            </a:endParaRPr>
          </a:p>
          <a:p>
            <a:pPr algn="l">
              <a:defRPr/>
            </a:pPr>
            <a:endParaRPr lang="sk-SK" altLang="es-ES" sz="2900" dirty="0">
              <a:latin typeface="+mj-lt"/>
              <a:cs typeface="Calibri" panose="020F0502020204030204" pitchFamily="34" charset="0"/>
            </a:endParaRPr>
          </a:p>
        </p:txBody>
      </p:sp>
      <p:sp>
        <p:nvSpPr>
          <p:cNvPr id="11" name="Título 3">
            <a:extLst>
              <a:ext uri="{FF2B5EF4-FFF2-40B4-BE49-F238E27FC236}">
                <a16:creationId xmlns:a16="http://schemas.microsoft.com/office/drawing/2014/main" id="{AEB7F9CE-7526-4622-B090-C20CC4202474}"/>
              </a:ext>
            </a:extLst>
          </p:cNvPr>
          <p:cNvSpPr txBox="1">
            <a:spLocks/>
          </p:cNvSpPr>
          <p:nvPr/>
        </p:nvSpPr>
        <p:spPr>
          <a:xfrm>
            <a:off x="5271172" y="553541"/>
            <a:ext cx="6599487" cy="66144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sk-SK" sz="4000" b="1" spc="-85" dirty="0">
              <a:solidFill>
                <a:srgbClr val="FF0000"/>
              </a:solidFill>
              <a:cs typeface="Tahoma"/>
            </a:endParaRPr>
          </a:p>
        </p:txBody>
      </p:sp>
      <p:sp>
        <p:nvSpPr>
          <p:cNvPr id="2" name="Tekstiruutu 1">
            <a:extLst>
              <a:ext uri="{FF2B5EF4-FFF2-40B4-BE49-F238E27FC236}">
                <a16:creationId xmlns:a16="http://schemas.microsoft.com/office/drawing/2014/main" id="{C157A4C9-68D1-4BA6-88DD-D36F4DC329D7}"/>
              </a:ext>
            </a:extLst>
          </p:cNvPr>
          <p:cNvSpPr txBox="1"/>
          <p:nvPr/>
        </p:nvSpPr>
        <p:spPr>
          <a:xfrm>
            <a:off x="1351156" y="1509134"/>
            <a:ext cx="9972906" cy="470898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sk-SK" sz="2000" b="1" dirty="0">
                <a:ea typeface="+mn-lt"/>
                <a:cs typeface="+mn-lt"/>
              </a:rPr>
              <a:t>Metóda generovania nápadov: Šesť mysliacich klobúkov</a:t>
            </a:r>
          </a:p>
          <a:p>
            <a:endParaRPr lang="sk-SK" sz="2000" b="1" dirty="0">
              <a:ea typeface="+mn-lt"/>
              <a:cs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sz="2000" dirty="0">
                <a:ea typeface="+mn-lt"/>
                <a:cs typeface="+mn-lt"/>
              </a:rPr>
              <a:t>vám pomôže pozrieť sa na rozhodnutie rôznymi spôsobmi pomocou modelu hrania rolí, ktorý vyvinul Edward de </a:t>
            </a:r>
            <a:r>
              <a:rPr lang="sk-SK" sz="2000" dirty="0" err="1">
                <a:ea typeface="+mn-lt"/>
                <a:cs typeface="+mn-lt"/>
              </a:rPr>
              <a:t>Bono</a:t>
            </a:r>
            <a:r>
              <a:rPr lang="sk-SK" sz="2000" dirty="0">
                <a:ea typeface="+mn-lt"/>
                <a:cs typeface="+mn-lt"/>
              </a:rPr>
              <a:t> v roku 1986. 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sk-SK" sz="2000" dirty="0">
              <a:ea typeface="+mn-lt"/>
              <a:cs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sz="2000" dirty="0">
                <a:ea typeface="+mn-lt"/>
                <a:cs typeface="+mn-lt"/>
              </a:rPr>
              <a:t>Každý z nich predstavuje inú optiku alebo perspektívu na konkrétny problém a je to hĺbková aktivita, ktorá zabraňuje úzkemu mysleniu. 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sk-SK" sz="2000" dirty="0">
              <a:ea typeface="+mn-lt"/>
              <a:cs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sz="2000" dirty="0">
                <a:ea typeface="+mn-lt"/>
                <a:cs typeface="+mn-lt"/>
              </a:rPr>
              <a:t>Slúži ako technika tímového riešenia problémov a brainstormingu, ktorú možno použiť na skúmanie problémov prostredníctvom rôznych perspektív s cieľom odhaliť možnosti, ktoré by sa inak mohli prehliadnuť. 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sk-SK" sz="2000" dirty="0">
              <a:ea typeface="+mn-lt"/>
              <a:cs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sz="2000" dirty="0">
                <a:ea typeface="+mn-lt"/>
                <a:cs typeface="+mn-lt"/>
              </a:rPr>
              <a:t>https://youtu.be/oHiwpz7r4wY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sk-SK" sz="2000" dirty="0">
              <a:ea typeface="+mn-lt"/>
              <a:cs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sz="2000" b="1" dirty="0">
                <a:ea typeface="+mn-lt"/>
                <a:cs typeface="+mn-lt"/>
              </a:rPr>
              <a:t>VOLITEĽNÁ ÚLOHA:</a:t>
            </a:r>
            <a:r>
              <a:rPr lang="sk-SK" sz="2000" dirty="0">
                <a:ea typeface="+mn-lt"/>
                <a:cs typeface="+mn-lt"/>
              </a:rPr>
              <a:t> Generujte nové nápady pomocou tejto metódy na hodine.</a:t>
            </a:r>
          </a:p>
        </p:txBody>
      </p:sp>
      <p:sp>
        <p:nvSpPr>
          <p:cNvPr id="4" name="Tekstiruutu 3">
            <a:extLst>
              <a:ext uri="{FF2B5EF4-FFF2-40B4-BE49-F238E27FC236}">
                <a16:creationId xmlns:a16="http://schemas.microsoft.com/office/drawing/2014/main" id="{2C02C861-6407-454D-A48F-34C702B0A848}"/>
              </a:ext>
            </a:extLst>
          </p:cNvPr>
          <p:cNvSpPr txBox="1"/>
          <p:nvPr/>
        </p:nvSpPr>
        <p:spPr>
          <a:xfrm>
            <a:off x="6332033" y="496230"/>
            <a:ext cx="5670395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sk-SK" sz="3600" spc="-85" dirty="0">
                <a:solidFill>
                  <a:srgbClr val="D92E2D"/>
                </a:solidFill>
                <a:ea typeface="Calibri" panose="020F0502020204030204" pitchFamily="34" charset="0"/>
                <a:cs typeface="Tahoma"/>
              </a:rPr>
              <a:t>2. Generovanie nápadov</a:t>
            </a:r>
            <a:endParaRPr lang="sk-SK" sz="3600" spc="-85" dirty="0">
              <a:solidFill>
                <a:srgbClr val="FF0000"/>
              </a:solidFill>
              <a:cs typeface="Tahoma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1887794" y="6266896"/>
            <a:ext cx="9697116" cy="463550"/>
            <a:chOff x="1887794" y="6266896"/>
            <a:chExt cx="9697116" cy="463550"/>
          </a:xfrm>
        </p:grpSpPr>
        <p:sp>
          <p:nvSpPr>
            <p:cNvPr id="14" name="TextBox 13"/>
            <p:cNvSpPr txBox="1"/>
            <p:nvPr/>
          </p:nvSpPr>
          <p:spPr>
            <a:xfrm>
              <a:off x="1887794" y="6266896"/>
              <a:ext cx="759050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k-SK" sz="1200" dirty="0"/>
                <a:t>Podpora Európskej komisie na výrobu tejto publikácie nepredstavuje súhlas s obsahom, ktorý odráža len názory autorov, a Komisia nemôže byť zodpovedná za prípadné použitie informácií, ktoré sú v nej obsiahnuté.</a:t>
              </a:r>
            </a:p>
          </p:txBody>
        </p:sp>
        <p:pic>
          <p:nvPicPr>
            <p:cNvPr id="16" name="Picture 24" descr="https://wayback.archive-it.org/12090/20210123161500mp_/https://eacea.ec.europa.eu/sites/eacea-site/files/logosbeneficaireserasmusleft_sk_0.jpg"/>
            <p:cNvPicPr>
              <a:picLocks noChangeAspect="1" noChangeArrowheads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478297" y="6266896"/>
              <a:ext cx="2106613" cy="463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843398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  <p:bldP spid="1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>
            <a:extLst>
              <a:ext uri="{FF2B5EF4-FFF2-40B4-BE49-F238E27FC236}">
                <a16:creationId xmlns:a16="http://schemas.microsoft.com/office/drawing/2014/main" id="{CD3DC50E-31D5-4172-B2E4-495A452F8B3C}"/>
              </a:ext>
            </a:extLst>
          </p:cNvPr>
          <p:cNvSpPr/>
          <p:nvPr/>
        </p:nvSpPr>
        <p:spPr>
          <a:xfrm rot="5400000">
            <a:off x="-3300416" y="3300411"/>
            <a:ext cx="6858001" cy="257178"/>
          </a:xfrm>
          <a:prstGeom prst="rect">
            <a:avLst/>
          </a:prstGeom>
          <a:solidFill>
            <a:srgbClr val="FFCD0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89675226-E6AD-4432-9A39-1D1C6C36A06B}"/>
              </a:ext>
            </a:extLst>
          </p:cNvPr>
          <p:cNvSpPr/>
          <p:nvPr/>
        </p:nvSpPr>
        <p:spPr>
          <a:xfrm rot="5400000">
            <a:off x="-2993598" y="3300410"/>
            <a:ext cx="6858001" cy="257178"/>
          </a:xfrm>
          <a:prstGeom prst="rect">
            <a:avLst/>
          </a:prstGeom>
          <a:solidFill>
            <a:srgbClr val="E687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F05C8DE6-5D1E-4E8F-A2FF-8C7F21E176E0}"/>
              </a:ext>
            </a:extLst>
          </p:cNvPr>
          <p:cNvSpPr/>
          <p:nvPr/>
        </p:nvSpPr>
        <p:spPr>
          <a:xfrm rot="5400000">
            <a:off x="-2686781" y="3300412"/>
            <a:ext cx="6858003" cy="257178"/>
          </a:xfrm>
          <a:prstGeom prst="rect">
            <a:avLst/>
          </a:prstGeom>
          <a:solidFill>
            <a:srgbClr val="D92E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40E7E879-E80A-4CC9-B016-63ABC6EC955F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35279" y="169687"/>
            <a:ext cx="3811683" cy="1121083"/>
          </a:xfrm>
          <a:prstGeom prst="rect">
            <a:avLst/>
          </a:prstGeom>
        </p:spPr>
      </p:pic>
      <p:sp>
        <p:nvSpPr>
          <p:cNvPr id="7" name="Subtítulo 6">
            <a:extLst>
              <a:ext uri="{FF2B5EF4-FFF2-40B4-BE49-F238E27FC236}">
                <a16:creationId xmlns:a16="http://schemas.microsoft.com/office/drawing/2014/main" id="{D1F22451-654F-4B4A-8AA4-F90A0A9349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03066" y="1468418"/>
            <a:ext cx="9329853" cy="4648005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>
              <a:defRPr/>
            </a:pPr>
            <a:r>
              <a:rPr lang="sk-SK" b="1" dirty="0">
                <a:ea typeface="+mn-lt"/>
                <a:cs typeface="+mn-lt"/>
              </a:rPr>
              <a:t>Stratégia modrého oceánu </a:t>
            </a:r>
          </a:p>
          <a:p>
            <a:pPr algn="l">
              <a:defRPr/>
            </a:pPr>
            <a:endParaRPr lang="sk-SK" b="1" dirty="0">
              <a:ea typeface="+mn-lt"/>
              <a:cs typeface="+mn-lt"/>
            </a:endParaRPr>
          </a:p>
          <a:p>
            <a:pPr marL="342900" indent="-342900" algn="l">
              <a:buFont typeface="Arial" panose="020B0604020202020204" pitchFamily="34" charset="0"/>
              <a:buChar char="•"/>
              <a:defRPr/>
            </a:pPr>
            <a:r>
              <a:rPr lang="sk-SK" sz="2000" dirty="0">
                <a:ea typeface="+mn-lt"/>
                <a:cs typeface="+mn-lt"/>
              </a:rPr>
              <a:t>Chcete vytvárať nápady, ktoré zmenia pravidlá hry? Tu je šesť spôsobov, ako vytvoriť nové nápady a stratégiu modrého oceánu https://youtu.be/NUWKiC2Jg-A. </a:t>
            </a:r>
          </a:p>
          <a:p>
            <a:pPr marL="342900" indent="-342900" algn="l">
              <a:buFont typeface="Arial" panose="020B0604020202020204" pitchFamily="34" charset="0"/>
              <a:buChar char="•"/>
              <a:defRPr/>
            </a:pPr>
            <a:r>
              <a:rPr lang="sk-SK" sz="2000" dirty="0">
                <a:ea typeface="+mn-lt"/>
                <a:cs typeface="+mn-lt"/>
              </a:rPr>
              <a:t>Stratégia modrého oceánu je súčasná snaha o diferenciáciu a nízke náklady s cieľom otvoriť nový trhový priestor a vytvoriť tak nový dopyt. </a:t>
            </a:r>
          </a:p>
          <a:p>
            <a:pPr marL="342900" indent="-342900" algn="l">
              <a:buFont typeface="Arial" panose="020B0604020202020204" pitchFamily="34" charset="0"/>
              <a:buChar char="•"/>
              <a:defRPr/>
            </a:pPr>
            <a:r>
              <a:rPr lang="sk-SK" sz="2000" dirty="0">
                <a:ea typeface="+mn-lt"/>
                <a:cs typeface="+mn-lt"/>
              </a:rPr>
              <a:t>Ide o vytvorenie a získanie si nového vlastného trhového priestoru, čím sa konkurencia stáva irelevantnou. (https://www.blueoceanstrategy.com/what-is-blue-ocean-strategy/) </a:t>
            </a:r>
          </a:p>
          <a:p>
            <a:pPr marL="342900" indent="-342900" algn="l">
              <a:buFont typeface="Arial" panose="020B0604020202020204" pitchFamily="34" charset="0"/>
              <a:buChar char="•"/>
              <a:defRPr/>
            </a:pPr>
            <a:endParaRPr lang="sk-SK" sz="2000" dirty="0">
              <a:ea typeface="+mn-lt"/>
              <a:cs typeface="+mn-lt"/>
            </a:endParaRPr>
          </a:p>
          <a:p>
            <a:pPr algn="l">
              <a:defRPr/>
            </a:pPr>
            <a:endParaRPr lang="sk-SK" b="1" dirty="0">
              <a:ea typeface="+mn-lt"/>
              <a:cs typeface="+mn-lt"/>
            </a:endParaRPr>
          </a:p>
        </p:txBody>
      </p:sp>
      <p:sp>
        <p:nvSpPr>
          <p:cNvPr id="11" name="Título 3">
            <a:extLst>
              <a:ext uri="{FF2B5EF4-FFF2-40B4-BE49-F238E27FC236}">
                <a16:creationId xmlns:a16="http://schemas.microsoft.com/office/drawing/2014/main" id="{AEB7F9CE-7526-4622-B090-C20CC4202474}"/>
              </a:ext>
            </a:extLst>
          </p:cNvPr>
          <p:cNvSpPr txBox="1">
            <a:spLocks/>
          </p:cNvSpPr>
          <p:nvPr/>
        </p:nvSpPr>
        <p:spPr>
          <a:xfrm>
            <a:off x="5271172" y="553541"/>
            <a:ext cx="6599487" cy="66144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k-SK" sz="4000" b="1" spc="-85" dirty="0">
                <a:solidFill>
                  <a:srgbClr val="D92E2D"/>
                </a:solidFill>
                <a:ea typeface="Calibri" panose="020F0502020204030204" pitchFamily="34" charset="0"/>
                <a:cs typeface="Tahoma"/>
              </a:rPr>
              <a:t>3. Stratégia modrého oceánu</a:t>
            </a:r>
            <a:endParaRPr lang="sk-SK" sz="4000" b="1" spc="-85" dirty="0">
              <a:solidFill>
                <a:srgbClr val="FF0000"/>
              </a:solidFill>
              <a:cs typeface="Tahoma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1887794" y="6266896"/>
            <a:ext cx="9697116" cy="463550"/>
            <a:chOff x="1887794" y="6266896"/>
            <a:chExt cx="9697116" cy="463550"/>
          </a:xfrm>
        </p:grpSpPr>
        <p:sp>
          <p:nvSpPr>
            <p:cNvPr id="13" name="TextBox 12"/>
            <p:cNvSpPr txBox="1"/>
            <p:nvPr/>
          </p:nvSpPr>
          <p:spPr>
            <a:xfrm>
              <a:off x="1887794" y="6266896"/>
              <a:ext cx="759050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k-SK" sz="1200" dirty="0"/>
                <a:t>Podpora Európskej komisie na výrobu tejto publikácie nepredstavuje súhlas s obsahom, ktorý odráža len názory autorov, a Komisia nemôže byť zodpovedná za prípadné použitie informácií, ktoré sú v nej obsiahnuté.</a:t>
              </a:r>
            </a:p>
          </p:txBody>
        </p:sp>
        <p:pic>
          <p:nvPicPr>
            <p:cNvPr id="14" name="Picture 24" descr="https://wayback.archive-it.org/12090/20210123161500mp_/https://eacea.ec.europa.eu/sites/eacea-site/files/logosbeneficaireserasmusleft_sk_0.jpg"/>
            <p:cNvPicPr>
              <a:picLocks noChangeAspect="1" noChangeArrowheads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478297" y="6266896"/>
              <a:ext cx="2106613" cy="463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824782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  <p:bldP spid="1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>
            <a:extLst>
              <a:ext uri="{FF2B5EF4-FFF2-40B4-BE49-F238E27FC236}">
                <a16:creationId xmlns:a16="http://schemas.microsoft.com/office/drawing/2014/main" id="{CD3DC50E-31D5-4172-B2E4-495A452F8B3C}"/>
              </a:ext>
            </a:extLst>
          </p:cNvPr>
          <p:cNvSpPr/>
          <p:nvPr/>
        </p:nvSpPr>
        <p:spPr>
          <a:xfrm rot="5400000">
            <a:off x="-3300416" y="3300411"/>
            <a:ext cx="6858001" cy="257178"/>
          </a:xfrm>
          <a:prstGeom prst="rect">
            <a:avLst/>
          </a:prstGeom>
          <a:solidFill>
            <a:srgbClr val="FFCD0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89675226-E6AD-4432-9A39-1D1C6C36A06B}"/>
              </a:ext>
            </a:extLst>
          </p:cNvPr>
          <p:cNvSpPr/>
          <p:nvPr/>
        </p:nvSpPr>
        <p:spPr>
          <a:xfrm rot="5400000">
            <a:off x="-2993598" y="3300410"/>
            <a:ext cx="6858001" cy="257178"/>
          </a:xfrm>
          <a:prstGeom prst="rect">
            <a:avLst/>
          </a:prstGeom>
          <a:solidFill>
            <a:srgbClr val="E687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F05C8DE6-5D1E-4E8F-A2FF-8C7F21E176E0}"/>
              </a:ext>
            </a:extLst>
          </p:cNvPr>
          <p:cNvSpPr/>
          <p:nvPr/>
        </p:nvSpPr>
        <p:spPr>
          <a:xfrm rot="5400000">
            <a:off x="-2686781" y="3300412"/>
            <a:ext cx="6858003" cy="257178"/>
          </a:xfrm>
          <a:prstGeom prst="rect">
            <a:avLst/>
          </a:prstGeom>
          <a:solidFill>
            <a:srgbClr val="D92E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40E7E879-E80A-4CC9-B016-63ABC6EC955F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35279" y="169687"/>
            <a:ext cx="3811683" cy="1121083"/>
          </a:xfrm>
          <a:prstGeom prst="rect">
            <a:avLst/>
          </a:prstGeom>
        </p:spPr>
      </p:pic>
      <p:sp>
        <p:nvSpPr>
          <p:cNvPr id="7" name="Subtítulo 6">
            <a:extLst>
              <a:ext uri="{FF2B5EF4-FFF2-40B4-BE49-F238E27FC236}">
                <a16:creationId xmlns:a16="http://schemas.microsoft.com/office/drawing/2014/main" id="{D1F22451-654F-4B4A-8AA4-F90A0A9349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03066" y="1379594"/>
            <a:ext cx="9329853" cy="4736829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>
              <a:defRPr/>
            </a:pPr>
            <a:r>
              <a:rPr lang="en-GB" b="1" dirty="0" err="1">
                <a:ea typeface="+mn-lt"/>
                <a:cs typeface="+mn-lt"/>
              </a:rPr>
              <a:t>Rozdiely</a:t>
            </a:r>
            <a:r>
              <a:rPr lang="en-GB" b="1" dirty="0">
                <a:ea typeface="+mn-lt"/>
                <a:cs typeface="+mn-lt"/>
              </a:rPr>
              <a:t> </a:t>
            </a:r>
            <a:r>
              <a:rPr lang="en-GB" b="1" dirty="0" err="1">
                <a:ea typeface="+mn-lt"/>
                <a:cs typeface="+mn-lt"/>
              </a:rPr>
              <a:t>medzi</a:t>
            </a:r>
            <a:r>
              <a:rPr lang="en-GB" b="1" dirty="0">
                <a:ea typeface="+mn-lt"/>
                <a:cs typeface="+mn-lt"/>
              </a:rPr>
              <a:t> </a:t>
            </a:r>
            <a:r>
              <a:rPr lang="en-GB" b="1" dirty="0" err="1">
                <a:ea typeface="+mn-lt"/>
                <a:cs typeface="+mn-lt"/>
              </a:rPr>
              <a:t>červeným</a:t>
            </a:r>
            <a:r>
              <a:rPr lang="en-GB" b="1" dirty="0">
                <a:ea typeface="+mn-lt"/>
                <a:cs typeface="+mn-lt"/>
              </a:rPr>
              <a:t> a </a:t>
            </a:r>
            <a:r>
              <a:rPr lang="en-GB" b="1" dirty="0" err="1">
                <a:ea typeface="+mn-lt"/>
                <a:cs typeface="+mn-lt"/>
              </a:rPr>
              <a:t>modrým</a:t>
            </a:r>
            <a:r>
              <a:rPr lang="en-GB" b="1" dirty="0">
                <a:ea typeface="+mn-lt"/>
                <a:cs typeface="+mn-lt"/>
              </a:rPr>
              <a:t> </a:t>
            </a:r>
            <a:r>
              <a:rPr lang="en-GB" b="1" dirty="0" err="1">
                <a:ea typeface="+mn-lt"/>
                <a:cs typeface="+mn-lt"/>
              </a:rPr>
              <a:t>oceánom</a:t>
            </a:r>
            <a:r>
              <a:rPr lang="en-GB" b="1" dirty="0">
                <a:ea typeface="+mn-lt"/>
                <a:cs typeface="+mn-lt"/>
              </a:rPr>
              <a:t> </a:t>
            </a:r>
          </a:p>
          <a:p>
            <a:pPr algn="l">
              <a:defRPr/>
            </a:pPr>
            <a:endParaRPr lang="en-GB" dirty="0">
              <a:cs typeface="Calibri"/>
            </a:endParaRPr>
          </a:p>
          <a:p>
            <a:pPr algn="l">
              <a:defRPr/>
            </a:pPr>
            <a:endParaRPr lang="en-GB" altLang="es-ES" sz="2600" dirty="0">
              <a:latin typeface="+mj-lt"/>
              <a:cs typeface="Calibri" panose="020F0502020204030204" pitchFamily="34" charset="0"/>
            </a:endParaRPr>
          </a:p>
          <a:p>
            <a:pPr algn="l">
              <a:defRPr/>
            </a:pPr>
            <a:endParaRPr lang="en-GB" altLang="es-ES" sz="2900" dirty="0">
              <a:latin typeface="+mj-lt"/>
              <a:cs typeface="Calibri" panose="020F0502020204030204" pitchFamily="34" charset="0"/>
            </a:endParaRPr>
          </a:p>
        </p:txBody>
      </p:sp>
      <p:sp>
        <p:nvSpPr>
          <p:cNvPr id="11" name="Título 3">
            <a:extLst>
              <a:ext uri="{FF2B5EF4-FFF2-40B4-BE49-F238E27FC236}">
                <a16:creationId xmlns:a16="http://schemas.microsoft.com/office/drawing/2014/main" id="{AEB7F9CE-7526-4622-B090-C20CC4202474}"/>
              </a:ext>
            </a:extLst>
          </p:cNvPr>
          <p:cNvSpPr txBox="1">
            <a:spLocks/>
          </p:cNvSpPr>
          <p:nvPr/>
        </p:nvSpPr>
        <p:spPr>
          <a:xfrm>
            <a:off x="5271172" y="553541"/>
            <a:ext cx="6599487" cy="66144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k-SK" sz="4000" b="1" spc="-85" dirty="0">
                <a:solidFill>
                  <a:srgbClr val="D92E2D"/>
                </a:solidFill>
                <a:ea typeface="Calibri" panose="020F0502020204030204" pitchFamily="34" charset="0"/>
                <a:cs typeface="Tahoma"/>
              </a:rPr>
              <a:t>3. Stratégia modrého oceánu</a:t>
            </a:r>
            <a:endParaRPr lang="es-ES" sz="4000" b="1" spc="-85" dirty="0">
              <a:solidFill>
                <a:srgbClr val="FF0000"/>
              </a:solidFill>
              <a:cs typeface="Tahoma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99046" y="1837903"/>
            <a:ext cx="7593909" cy="4278520"/>
          </a:xfrm>
          <a:prstGeom prst="rect">
            <a:avLst/>
          </a:prstGeom>
        </p:spPr>
      </p:pic>
      <p:grpSp>
        <p:nvGrpSpPr>
          <p:cNvPr id="13" name="Group 12"/>
          <p:cNvGrpSpPr/>
          <p:nvPr/>
        </p:nvGrpSpPr>
        <p:grpSpPr>
          <a:xfrm>
            <a:off x="1887794" y="6266896"/>
            <a:ext cx="9697116" cy="463550"/>
            <a:chOff x="1887794" y="6266896"/>
            <a:chExt cx="9697116" cy="463550"/>
          </a:xfrm>
        </p:grpSpPr>
        <p:sp>
          <p:nvSpPr>
            <p:cNvPr id="14" name="TextBox 13"/>
            <p:cNvSpPr txBox="1"/>
            <p:nvPr/>
          </p:nvSpPr>
          <p:spPr>
            <a:xfrm>
              <a:off x="1887794" y="6266896"/>
              <a:ext cx="759050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k-SK" sz="1200" dirty="0"/>
                <a:t>Podpora Európskej komisie na výrobu tejto publikácie nepredstavuje súhlas s obsahom, ktorý odráža len názory autorov, a Komisia nemôže byť zodpovedná za prípadné použitie informácií, ktoré sú v nej obsiahnuté.</a:t>
              </a:r>
            </a:p>
          </p:txBody>
        </p:sp>
        <p:pic>
          <p:nvPicPr>
            <p:cNvPr id="16" name="Picture 24" descr="https://wayback.archive-it.org/12090/20210123161500mp_/https://eacea.ec.europa.eu/sites/eacea-site/files/logosbeneficaireserasmusleft_sk_0.jpg"/>
            <p:cNvPicPr>
              <a:picLocks noChangeAspect="1" noChangeArrowheads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478297" y="6266896"/>
              <a:ext cx="2106613" cy="463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680763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  <p:bldP spid="1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>
            <a:extLst>
              <a:ext uri="{FF2B5EF4-FFF2-40B4-BE49-F238E27FC236}">
                <a16:creationId xmlns:a16="http://schemas.microsoft.com/office/drawing/2014/main" id="{CD3DC50E-31D5-4172-B2E4-495A452F8B3C}"/>
              </a:ext>
            </a:extLst>
          </p:cNvPr>
          <p:cNvSpPr/>
          <p:nvPr/>
        </p:nvSpPr>
        <p:spPr>
          <a:xfrm rot="5400000">
            <a:off x="-3300416" y="3300411"/>
            <a:ext cx="6858001" cy="257178"/>
          </a:xfrm>
          <a:prstGeom prst="rect">
            <a:avLst/>
          </a:prstGeom>
          <a:solidFill>
            <a:srgbClr val="FFCD0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89675226-E6AD-4432-9A39-1D1C6C36A06B}"/>
              </a:ext>
            </a:extLst>
          </p:cNvPr>
          <p:cNvSpPr/>
          <p:nvPr/>
        </p:nvSpPr>
        <p:spPr>
          <a:xfrm rot="5400000">
            <a:off x="-2993598" y="3300410"/>
            <a:ext cx="6858001" cy="257178"/>
          </a:xfrm>
          <a:prstGeom prst="rect">
            <a:avLst/>
          </a:prstGeom>
          <a:solidFill>
            <a:srgbClr val="E687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F05C8DE6-5D1E-4E8F-A2FF-8C7F21E176E0}"/>
              </a:ext>
            </a:extLst>
          </p:cNvPr>
          <p:cNvSpPr/>
          <p:nvPr/>
        </p:nvSpPr>
        <p:spPr>
          <a:xfrm rot="5400000">
            <a:off x="-2686781" y="3300412"/>
            <a:ext cx="6858003" cy="257178"/>
          </a:xfrm>
          <a:prstGeom prst="rect">
            <a:avLst/>
          </a:prstGeom>
          <a:solidFill>
            <a:srgbClr val="D92E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40E7E879-E80A-4CC9-B016-63ABC6EC955F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35279" y="169687"/>
            <a:ext cx="3811683" cy="1121083"/>
          </a:xfrm>
          <a:prstGeom prst="rect">
            <a:avLst/>
          </a:prstGeom>
        </p:spPr>
      </p:pic>
      <p:sp>
        <p:nvSpPr>
          <p:cNvPr id="7" name="Subtítulo 6">
            <a:extLst>
              <a:ext uri="{FF2B5EF4-FFF2-40B4-BE49-F238E27FC236}">
                <a16:creationId xmlns:a16="http://schemas.microsoft.com/office/drawing/2014/main" id="{D1F22451-654F-4B4A-8AA4-F90A0A9349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74597" y="1721195"/>
            <a:ext cx="9144000" cy="4564370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>
              <a:defRPr/>
            </a:pPr>
            <a:r>
              <a:rPr lang="sk-SK" b="1" dirty="0">
                <a:cs typeface="Calibri"/>
              </a:rPr>
              <a:t>Praktická úloha: Rámec štyroch akcií</a:t>
            </a:r>
          </a:p>
          <a:p>
            <a:pPr algn="l">
              <a:defRPr/>
            </a:pPr>
            <a:endParaRPr lang="sk-SK" b="1" dirty="0">
              <a:cs typeface="Calibri"/>
            </a:endParaRPr>
          </a:p>
          <a:p>
            <a:pPr marL="342900" indent="-342900" algn="l">
              <a:buFont typeface="Arial" panose="020B0604020202020204" pitchFamily="34" charset="0"/>
              <a:buChar char="•"/>
              <a:defRPr/>
            </a:pPr>
            <a:r>
              <a:rPr lang="sk-SK" sz="2000" dirty="0">
                <a:cs typeface="Calibri"/>
              </a:rPr>
              <a:t>Najprv si preštudujte tento materiál: https://www.blueoceanstrategy.com/tools/four-actions-framework/</a:t>
            </a:r>
          </a:p>
          <a:p>
            <a:pPr marL="342900" indent="-342900" algn="l">
              <a:buFont typeface="Arial" panose="020B0604020202020204" pitchFamily="34" charset="0"/>
              <a:buChar char="•"/>
              <a:defRPr/>
            </a:pPr>
            <a:r>
              <a:rPr lang="sk-SK" sz="2000" dirty="0">
                <a:cs typeface="Calibri"/>
              </a:rPr>
              <a:t>Pripravte si rámec štyroch akcií a prezentujte ho na hodine.</a:t>
            </a:r>
            <a:endParaRPr lang="sk-SK" dirty="0">
              <a:cs typeface="Calibri"/>
            </a:endParaRPr>
          </a:p>
          <a:p>
            <a:pPr algn="l">
              <a:defRPr/>
            </a:pPr>
            <a:endParaRPr lang="sk-SK" b="1" dirty="0">
              <a:cs typeface="Calibri"/>
            </a:endParaRPr>
          </a:p>
          <a:p>
            <a:pPr algn="l">
              <a:defRPr/>
            </a:pPr>
            <a:endParaRPr lang="sk-SK" b="1" dirty="0">
              <a:cs typeface="Calibri"/>
            </a:endParaRPr>
          </a:p>
          <a:p>
            <a:pPr algn="l">
              <a:defRPr/>
            </a:pPr>
            <a:endParaRPr lang="sk-SK" b="1" dirty="0">
              <a:cs typeface="Calibri"/>
            </a:endParaRPr>
          </a:p>
          <a:p>
            <a:pPr algn="l">
              <a:defRPr/>
            </a:pPr>
            <a:endParaRPr lang="sk-SK" b="1" dirty="0">
              <a:cs typeface="Calibri"/>
            </a:endParaRPr>
          </a:p>
          <a:p>
            <a:pPr algn="l">
              <a:defRPr/>
            </a:pPr>
            <a:endParaRPr lang="sk-SK" b="1" dirty="0">
              <a:cs typeface="Calibri"/>
            </a:endParaRPr>
          </a:p>
          <a:p>
            <a:pPr algn="l">
              <a:defRPr/>
            </a:pPr>
            <a:endParaRPr lang="sk-SK" b="1" dirty="0">
              <a:cs typeface="Calibri"/>
            </a:endParaRPr>
          </a:p>
        </p:txBody>
      </p:sp>
      <p:sp>
        <p:nvSpPr>
          <p:cNvPr id="11" name="Título 3">
            <a:extLst>
              <a:ext uri="{FF2B5EF4-FFF2-40B4-BE49-F238E27FC236}">
                <a16:creationId xmlns:a16="http://schemas.microsoft.com/office/drawing/2014/main" id="{AEB7F9CE-7526-4622-B090-C20CC4202474}"/>
              </a:ext>
            </a:extLst>
          </p:cNvPr>
          <p:cNvSpPr txBox="1">
            <a:spLocks/>
          </p:cNvSpPr>
          <p:nvPr/>
        </p:nvSpPr>
        <p:spPr>
          <a:xfrm>
            <a:off x="5271172" y="553541"/>
            <a:ext cx="6599487" cy="66144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k-SK" sz="3900" b="1" spc="-85" dirty="0">
                <a:solidFill>
                  <a:srgbClr val="D92E2D"/>
                </a:solidFill>
                <a:ea typeface="Calibri" panose="020F0502020204030204" pitchFamily="34" charset="0"/>
                <a:cs typeface="Tahoma"/>
              </a:rPr>
              <a:t>3. Stratégia modrého oceánu</a:t>
            </a:r>
            <a:endParaRPr lang="sk-SK" sz="3900" b="1" spc="-85" dirty="0">
              <a:solidFill>
                <a:srgbClr val="FF0000"/>
              </a:solidFill>
              <a:cs typeface="Tahoma"/>
            </a:endParaRPr>
          </a:p>
        </p:txBody>
      </p:sp>
      <p:pic>
        <p:nvPicPr>
          <p:cNvPr id="9" name="Imagen 16">
            <a:extLst>
              <a:ext uri="{FF2B5EF4-FFF2-40B4-BE49-F238E27FC236}">
                <a16:creationId xmlns:a16="http://schemas.microsoft.com/office/drawing/2014/main" id="{72133306-28C8-4689-BEFF-7E7903230A71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19789" y="4003380"/>
            <a:ext cx="3698488" cy="1928497"/>
          </a:xfrm>
          <a:prstGeom prst="rect">
            <a:avLst/>
          </a:prstGeom>
        </p:spPr>
      </p:pic>
      <p:grpSp>
        <p:nvGrpSpPr>
          <p:cNvPr id="13" name="Group 12"/>
          <p:cNvGrpSpPr/>
          <p:nvPr/>
        </p:nvGrpSpPr>
        <p:grpSpPr>
          <a:xfrm>
            <a:off x="1887794" y="6266896"/>
            <a:ext cx="9697116" cy="463550"/>
            <a:chOff x="1887794" y="6266896"/>
            <a:chExt cx="9697116" cy="463550"/>
          </a:xfrm>
        </p:grpSpPr>
        <p:sp>
          <p:nvSpPr>
            <p:cNvPr id="14" name="TextBox 13"/>
            <p:cNvSpPr txBox="1"/>
            <p:nvPr/>
          </p:nvSpPr>
          <p:spPr>
            <a:xfrm>
              <a:off x="1887794" y="6266896"/>
              <a:ext cx="759050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k-SK" sz="1200" dirty="0"/>
                <a:t>Podpora Európskej komisie na výrobu tejto publikácie nepredstavuje súhlas s obsahom, ktorý odráža len názory autorov, a Komisia nemôže byť zodpovedná za prípadné použitie informácií, ktoré sú v nej obsiahnuté.</a:t>
              </a:r>
            </a:p>
          </p:txBody>
        </p:sp>
        <p:pic>
          <p:nvPicPr>
            <p:cNvPr id="16" name="Picture 24" descr="https://wayback.archive-it.org/12090/20210123161500mp_/https://eacea.ec.europa.eu/sites/eacea-site/files/logosbeneficaireserasmusleft_sk_0.jpg"/>
            <p:cNvPicPr>
              <a:picLocks noChangeAspect="1" noChangeArrowheads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478297" y="6266896"/>
              <a:ext cx="2106613" cy="463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6669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  <p:bldP spid="1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Elipse 30">
            <a:extLst>
              <a:ext uri="{FF2B5EF4-FFF2-40B4-BE49-F238E27FC236}">
                <a16:creationId xmlns:a16="http://schemas.microsoft.com/office/drawing/2014/main" id="{806EFDD2-B016-428A-BA84-A2E5E9B57D88}"/>
              </a:ext>
            </a:extLst>
          </p:cNvPr>
          <p:cNvSpPr/>
          <p:nvPr/>
        </p:nvSpPr>
        <p:spPr>
          <a:xfrm>
            <a:off x="4209215" y="1159241"/>
            <a:ext cx="3091969" cy="3292444"/>
          </a:xfrm>
          <a:prstGeom prst="ellipse">
            <a:avLst/>
          </a:prstGeom>
          <a:solidFill>
            <a:schemeClr val="bg1"/>
          </a:solidFill>
          <a:ln>
            <a:solidFill>
              <a:srgbClr val="D92E2D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CD3DC50E-31D5-4172-B2E4-495A452F8B3C}"/>
              </a:ext>
            </a:extLst>
          </p:cNvPr>
          <p:cNvSpPr/>
          <p:nvPr/>
        </p:nvSpPr>
        <p:spPr>
          <a:xfrm rot="5400000">
            <a:off x="-3300416" y="3300411"/>
            <a:ext cx="6858001" cy="257178"/>
          </a:xfrm>
          <a:prstGeom prst="rect">
            <a:avLst/>
          </a:prstGeom>
          <a:solidFill>
            <a:srgbClr val="FFCD0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89675226-E6AD-4432-9A39-1D1C6C36A06B}"/>
              </a:ext>
            </a:extLst>
          </p:cNvPr>
          <p:cNvSpPr/>
          <p:nvPr/>
        </p:nvSpPr>
        <p:spPr>
          <a:xfrm rot="5400000">
            <a:off x="-2979070" y="3300411"/>
            <a:ext cx="6858001" cy="257178"/>
          </a:xfrm>
          <a:prstGeom prst="rect">
            <a:avLst/>
          </a:prstGeom>
          <a:solidFill>
            <a:srgbClr val="E687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F05C8DE6-5D1E-4E8F-A2FF-8C7F21E176E0}"/>
              </a:ext>
            </a:extLst>
          </p:cNvPr>
          <p:cNvSpPr/>
          <p:nvPr/>
        </p:nvSpPr>
        <p:spPr>
          <a:xfrm rot="5400000">
            <a:off x="-2672891" y="3300412"/>
            <a:ext cx="6858003" cy="257178"/>
          </a:xfrm>
          <a:prstGeom prst="rect">
            <a:avLst/>
          </a:prstGeom>
          <a:solidFill>
            <a:srgbClr val="D92E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40E7E879-E80A-4CC9-B016-63ABC6EC955F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35278" y="111354"/>
            <a:ext cx="3811683" cy="1121083"/>
          </a:xfrm>
          <a:prstGeom prst="rect">
            <a:avLst/>
          </a:prstGeom>
        </p:spPr>
      </p:pic>
      <p:sp>
        <p:nvSpPr>
          <p:cNvPr id="13" name="Título 1">
            <a:extLst>
              <a:ext uri="{FF2B5EF4-FFF2-40B4-BE49-F238E27FC236}">
                <a16:creationId xmlns:a16="http://schemas.microsoft.com/office/drawing/2014/main" id="{8BA08B80-7111-4A3D-A333-5A675D2129B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886825" y="488131"/>
            <a:ext cx="3091969" cy="671109"/>
          </a:xfrm>
        </p:spPr>
        <p:txBody>
          <a:bodyPr>
            <a:normAutofit/>
          </a:bodyPr>
          <a:lstStyle/>
          <a:p>
            <a:pPr algn="l"/>
            <a:r>
              <a:rPr lang="sk-SK" sz="3900" b="1" dirty="0">
                <a:solidFill>
                  <a:srgbClr val="D92E2D"/>
                </a:solidFill>
              </a:rPr>
              <a:t>Zhrnutie</a:t>
            </a:r>
            <a:endParaRPr lang="es-ES" sz="3900" b="1" dirty="0">
              <a:solidFill>
                <a:srgbClr val="D92E2D"/>
              </a:solidFill>
            </a:endParaRPr>
          </a:p>
        </p:txBody>
      </p:sp>
      <p:sp>
        <p:nvSpPr>
          <p:cNvPr id="22" name="Círculo parcial 4">
            <a:extLst>
              <a:ext uri="{FF2B5EF4-FFF2-40B4-BE49-F238E27FC236}">
                <a16:creationId xmlns:a16="http://schemas.microsoft.com/office/drawing/2014/main" id="{4A619EC6-B788-43B7-B1D9-E7EB54C9EEB9}"/>
              </a:ext>
            </a:extLst>
          </p:cNvPr>
          <p:cNvSpPr txBox="1"/>
          <p:nvPr/>
        </p:nvSpPr>
        <p:spPr>
          <a:xfrm>
            <a:off x="8925104" y="2066796"/>
            <a:ext cx="2312278" cy="2306850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06680" tIns="106680" rIns="106680" bIns="106680" numCol="1" spcCol="1270" anchor="ctr" anchorCtr="0">
            <a:noAutofit/>
          </a:bodyPr>
          <a:lstStyle/>
          <a:p>
            <a:pPr algn="ctr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altLang="ko-KR" sz="1400" b="1" dirty="0" err="1">
                <a:solidFill>
                  <a:srgbClr val="FF0000"/>
                </a:solidFill>
                <a:ea typeface="+mn-lt"/>
                <a:cs typeface="+mn-lt"/>
              </a:rPr>
              <a:t>Úvod</a:t>
            </a:r>
            <a:r>
              <a:rPr lang="en-US" altLang="ko-KR" sz="1400" b="1" dirty="0">
                <a:solidFill>
                  <a:srgbClr val="FF0000"/>
                </a:solidFill>
                <a:ea typeface="+mn-lt"/>
                <a:cs typeface="+mn-lt"/>
              </a:rPr>
              <a:t> do </a:t>
            </a:r>
            <a:r>
              <a:rPr lang="en-US" altLang="ko-KR" sz="1400" b="1" dirty="0" err="1">
                <a:solidFill>
                  <a:srgbClr val="FF0000"/>
                </a:solidFill>
                <a:ea typeface="+mn-lt"/>
                <a:cs typeface="+mn-lt"/>
              </a:rPr>
              <a:t>dizajnového</a:t>
            </a:r>
            <a:r>
              <a:rPr lang="en-US" altLang="ko-KR" sz="1400" b="1" dirty="0">
                <a:solidFill>
                  <a:srgbClr val="FF0000"/>
                </a:solidFill>
                <a:ea typeface="+mn-lt"/>
                <a:cs typeface="+mn-lt"/>
              </a:rPr>
              <a:t> </a:t>
            </a:r>
            <a:r>
              <a:rPr lang="en-US" altLang="ko-KR" sz="1400" b="1" dirty="0" err="1">
                <a:solidFill>
                  <a:srgbClr val="FF0000"/>
                </a:solidFill>
                <a:ea typeface="+mn-lt"/>
                <a:cs typeface="+mn-lt"/>
              </a:rPr>
              <a:t>myslenia</a:t>
            </a:r>
            <a:endParaRPr lang="en-US" altLang="ko-KR" sz="1400" b="1" dirty="0">
              <a:solidFill>
                <a:srgbClr val="FF0000"/>
              </a:solidFill>
              <a:ea typeface="+mn-lt"/>
              <a:cs typeface="+mn-lt"/>
            </a:endParaRPr>
          </a:p>
          <a:p>
            <a:pPr marL="285750" indent="-285750" algn="ctr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en-US" altLang="ko-KR" sz="1200" dirty="0" err="1">
                <a:solidFill>
                  <a:schemeClr val="tx1"/>
                </a:solidFill>
                <a:ea typeface="+mn-lt"/>
                <a:cs typeface="+mn-lt"/>
              </a:rPr>
              <a:t>Pochopenie</a:t>
            </a:r>
            <a:r>
              <a:rPr lang="en-US" altLang="ko-KR" sz="1200" dirty="0">
                <a:solidFill>
                  <a:schemeClr val="tx1"/>
                </a:solidFill>
                <a:ea typeface="+mn-lt"/>
                <a:cs typeface="+mn-lt"/>
              </a:rPr>
              <a:t> a </a:t>
            </a:r>
            <a:r>
              <a:rPr lang="en-US" altLang="ko-KR" sz="1200" dirty="0" err="1">
                <a:solidFill>
                  <a:schemeClr val="tx1"/>
                </a:solidFill>
                <a:ea typeface="+mn-lt"/>
                <a:cs typeface="+mn-lt"/>
              </a:rPr>
              <a:t>definovanie</a:t>
            </a:r>
            <a:r>
              <a:rPr lang="en-US" altLang="ko-KR" sz="1200" dirty="0">
                <a:solidFill>
                  <a:schemeClr val="tx1"/>
                </a:solidFill>
                <a:ea typeface="+mn-lt"/>
                <a:cs typeface="+mn-lt"/>
              </a:rPr>
              <a:t> </a:t>
            </a:r>
            <a:r>
              <a:rPr lang="en-US" altLang="ko-KR" sz="1200" dirty="0" err="1">
                <a:solidFill>
                  <a:schemeClr val="tx1"/>
                </a:solidFill>
                <a:ea typeface="+mn-lt"/>
                <a:cs typeface="+mn-lt"/>
              </a:rPr>
              <a:t>problému</a:t>
            </a:r>
            <a:r>
              <a:rPr lang="en-US" altLang="ko-KR" sz="1200" dirty="0">
                <a:solidFill>
                  <a:schemeClr val="tx1"/>
                </a:solidFill>
                <a:ea typeface="+mn-lt"/>
                <a:cs typeface="+mn-lt"/>
              </a:rPr>
              <a:t> </a:t>
            </a:r>
            <a:r>
              <a:rPr lang="en-US" altLang="ko-KR" sz="1200" dirty="0" err="1">
                <a:solidFill>
                  <a:schemeClr val="tx1"/>
                </a:solidFill>
                <a:ea typeface="+mn-lt"/>
                <a:cs typeface="+mn-lt"/>
              </a:rPr>
              <a:t>zákazníka</a:t>
            </a:r>
            <a:endParaRPr lang="en-US" altLang="ko-KR" sz="1200" dirty="0">
              <a:solidFill>
                <a:schemeClr val="tx1"/>
              </a:solidFill>
              <a:ea typeface="+mn-lt"/>
              <a:cs typeface="+mn-lt"/>
            </a:endParaRPr>
          </a:p>
          <a:p>
            <a:pPr marL="285750" indent="-285750" algn="ctr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en-US" altLang="ko-KR" sz="1200" dirty="0" err="1">
                <a:solidFill>
                  <a:schemeClr val="tx1"/>
                </a:solidFill>
                <a:ea typeface="+mn-lt"/>
                <a:cs typeface="+mn-lt"/>
              </a:rPr>
              <a:t>Porovnávanie</a:t>
            </a:r>
            <a:r>
              <a:rPr lang="en-US" altLang="ko-KR" sz="1200" dirty="0">
                <a:solidFill>
                  <a:schemeClr val="tx1"/>
                </a:solidFill>
                <a:ea typeface="+mn-lt"/>
                <a:cs typeface="+mn-lt"/>
              </a:rPr>
              <a:t> a </a:t>
            </a:r>
            <a:r>
              <a:rPr lang="en-US" altLang="ko-KR" sz="1200" dirty="0" err="1">
                <a:solidFill>
                  <a:schemeClr val="tx1"/>
                </a:solidFill>
                <a:ea typeface="+mn-lt"/>
                <a:cs typeface="+mn-lt"/>
              </a:rPr>
              <a:t>zber</a:t>
            </a:r>
            <a:r>
              <a:rPr lang="en-US" altLang="ko-KR" sz="1200" dirty="0">
                <a:solidFill>
                  <a:schemeClr val="tx1"/>
                </a:solidFill>
                <a:ea typeface="+mn-lt"/>
                <a:cs typeface="+mn-lt"/>
              </a:rPr>
              <a:t> </a:t>
            </a:r>
            <a:r>
              <a:rPr lang="en-US" altLang="ko-KR" sz="1200" dirty="0" err="1">
                <a:solidFill>
                  <a:schemeClr val="tx1"/>
                </a:solidFill>
                <a:ea typeface="+mn-lt"/>
                <a:cs typeface="+mn-lt"/>
              </a:rPr>
              <a:t>údajov</a:t>
            </a:r>
            <a:endParaRPr lang="en-US" altLang="ko-KR" sz="1200" dirty="0">
              <a:solidFill>
                <a:schemeClr val="tx1"/>
              </a:solidFill>
              <a:ea typeface="+mn-lt"/>
              <a:cs typeface="+mn-lt"/>
            </a:endParaRPr>
          </a:p>
          <a:p>
            <a:pPr marL="285750" indent="-285750" algn="ctr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en-US" altLang="ko-KR" sz="1200" dirty="0" err="1">
                <a:solidFill>
                  <a:schemeClr val="tx1"/>
                </a:solidFill>
                <a:ea typeface="+mn-lt"/>
                <a:cs typeface="+mn-lt"/>
              </a:rPr>
              <a:t>Návrh</a:t>
            </a:r>
            <a:r>
              <a:rPr lang="en-US" altLang="ko-KR" sz="1200" dirty="0">
                <a:solidFill>
                  <a:schemeClr val="tx1"/>
                </a:solidFill>
                <a:ea typeface="+mn-lt"/>
                <a:cs typeface="+mn-lt"/>
              </a:rPr>
              <a:t> </a:t>
            </a:r>
            <a:r>
              <a:rPr lang="en-US" altLang="ko-KR" sz="1200" dirty="0" err="1">
                <a:solidFill>
                  <a:schemeClr val="tx1"/>
                </a:solidFill>
                <a:ea typeface="+mn-lt"/>
                <a:cs typeface="+mn-lt"/>
              </a:rPr>
              <a:t>viacerých</a:t>
            </a:r>
            <a:r>
              <a:rPr lang="en-US" altLang="ko-KR" sz="1200" dirty="0">
                <a:solidFill>
                  <a:schemeClr val="tx1"/>
                </a:solidFill>
                <a:ea typeface="+mn-lt"/>
                <a:cs typeface="+mn-lt"/>
              </a:rPr>
              <a:t> </a:t>
            </a:r>
            <a:r>
              <a:rPr lang="en-US" altLang="ko-KR" sz="1200" dirty="0" err="1">
                <a:solidFill>
                  <a:schemeClr val="tx1"/>
                </a:solidFill>
                <a:ea typeface="+mn-lt"/>
                <a:cs typeface="+mn-lt"/>
              </a:rPr>
              <a:t>riešení</a:t>
            </a:r>
            <a:endParaRPr lang="en-US" altLang="ko-KR" sz="1200" dirty="0">
              <a:solidFill>
                <a:schemeClr val="tx1"/>
              </a:solidFill>
              <a:ea typeface="+mn-lt"/>
              <a:cs typeface="+mn-lt"/>
            </a:endParaRPr>
          </a:p>
          <a:p>
            <a:pPr marL="285750" indent="-285750" algn="ctr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en-US" altLang="ko-KR" sz="1200" dirty="0" err="1">
                <a:solidFill>
                  <a:schemeClr val="tx1"/>
                </a:solidFill>
                <a:ea typeface="+mn-lt"/>
                <a:cs typeface="+mn-lt"/>
              </a:rPr>
              <a:t>Lacné</a:t>
            </a:r>
            <a:r>
              <a:rPr lang="en-US" altLang="ko-KR" sz="1200" dirty="0">
                <a:solidFill>
                  <a:schemeClr val="tx1"/>
                </a:solidFill>
                <a:ea typeface="+mn-lt"/>
                <a:cs typeface="+mn-lt"/>
              </a:rPr>
              <a:t> a </a:t>
            </a:r>
            <a:r>
              <a:rPr lang="en-US" altLang="ko-KR" sz="1200" dirty="0" err="1">
                <a:solidFill>
                  <a:schemeClr val="tx1"/>
                </a:solidFill>
                <a:ea typeface="+mn-lt"/>
                <a:cs typeface="+mn-lt"/>
              </a:rPr>
              <a:t>rýchle</a:t>
            </a:r>
            <a:r>
              <a:rPr lang="en-US" altLang="ko-KR" sz="1200" dirty="0">
                <a:solidFill>
                  <a:schemeClr val="tx1"/>
                </a:solidFill>
                <a:ea typeface="+mn-lt"/>
                <a:cs typeface="+mn-lt"/>
              </a:rPr>
              <a:t> </a:t>
            </a:r>
            <a:r>
              <a:rPr lang="en-US" altLang="ko-KR" sz="1200" dirty="0" err="1">
                <a:solidFill>
                  <a:schemeClr val="tx1"/>
                </a:solidFill>
                <a:ea typeface="+mn-lt"/>
                <a:cs typeface="+mn-lt"/>
              </a:rPr>
              <a:t>experimentovanie</a:t>
            </a:r>
            <a:endParaRPr lang="en-US" altLang="ko-KR" sz="1400" dirty="0">
              <a:solidFill>
                <a:schemeClr val="tx1"/>
              </a:solidFill>
              <a:ea typeface="+mn-lt"/>
              <a:cs typeface="+mn-lt"/>
            </a:endParaRPr>
          </a:p>
        </p:txBody>
      </p:sp>
      <p:pic>
        <p:nvPicPr>
          <p:cNvPr id="23" name="Imagen 22">
            <a:extLst>
              <a:ext uri="{FF2B5EF4-FFF2-40B4-BE49-F238E27FC236}">
                <a16:creationId xmlns:a16="http://schemas.microsoft.com/office/drawing/2014/main" id="{BA156D70-A195-436E-9A17-8D54E37EDF72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77490" r="3171"/>
          <a:stretch/>
        </p:blipFill>
        <p:spPr>
          <a:xfrm>
            <a:off x="8390564" y="2564218"/>
            <a:ext cx="317240" cy="482490"/>
          </a:xfrm>
          <a:prstGeom prst="rect">
            <a:avLst/>
          </a:prstGeom>
        </p:spPr>
      </p:pic>
      <p:sp>
        <p:nvSpPr>
          <p:cNvPr id="26" name="Círculo parcial 4">
            <a:extLst>
              <a:ext uri="{FF2B5EF4-FFF2-40B4-BE49-F238E27FC236}">
                <a16:creationId xmlns:a16="http://schemas.microsoft.com/office/drawing/2014/main" id="{C270780F-1E50-4F97-9304-1AA371985DE5}"/>
              </a:ext>
            </a:extLst>
          </p:cNvPr>
          <p:cNvSpPr txBox="1"/>
          <p:nvPr/>
        </p:nvSpPr>
        <p:spPr>
          <a:xfrm>
            <a:off x="4234710" y="4894105"/>
            <a:ext cx="3321122" cy="1229043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06680" tIns="106680" rIns="106680" bIns="106680" numCol="1" spcCol="1270" anchor="ctr" anchorCtr="0">
            <a:noAutofit/>
          </a:bodyPr>
          <a:lstStyle/>
          <a:p>
            <a:pPr lvl="0" algn="ctr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altLang="ko-KR" sz="1400" b="1" dirty="0" err="1">
                <a:solidFill>
                  <a:srgbClr val="FF0000"/>
                </a:solidFill>
                <a:cs typeface="Arial" pitchFamily="34" charset="0"/>
              </a:rPr>
              <a:t>Úvod</a:t>
            </a:r>
            <a:r>
              <a:rPr lang="en-US" altLang="ko-KR" sz="1400" b="1" dirty="0">
                <a:solidFill>
                  <a:srgbClr val="FF0000"/>
                </a:solidFill>
                <a:cs typeface="Arial" pitchFamily="34" charset="0"/>
              </a:rPr>
              <a:t> do </a:t>
            </a:r>
            <a:r>
              <a:rPr lang="en-US" altLang="ko-KR" sz="1400" b="1" dirty="0" err="1">
                <a:solidFill>
                  <a:srgbClr val="FF0000"/>
                </a:solidFill>
                <a:cs typeface="Arial" pitchFamily="34" charset="0"/>
              </a:rPr>
              <a:t>metód</a:t>
            </a:r>
            <a:r>
              <a:rPr lang="en-US" altLang="ko-KR" sz="1400" b="1" dirty="0">
                <a:solidFill>
                  <a:srgbClr val="FF0000"/>
                </a:solidFill>
                <a:cs typeface="Arial" pitchFamily="34" charset="0"/>
              </a:rPr>
              <a:t> </a:t>
            </a:r>
            <a:r>
              <a:rPr lang="en-US" altLang="ko-KR" sz="1400" b="1" dirty="0" err="1">
                <a:solidFill>
                  <a:srgbClr val="FF0000"/>
                </a:solidFill>
                <a:cs typeface="Arial" pitchFamily="34" charset="0"/>
              </a:rPr>
              <a:t>tvorby</a:t>
            </a:r>
            <a:r>
              <a:rPr lang="en-US" altLang="ko-KR" sz="1400" b="1" dirty="0">
                <a:solidFill>
                  <a:srgbClr val="FF0000"/>
                </a:solidFill>
                <a:cs typeface="Arial" pitchFamily="34" charset="0"/>
              </a:rPr>
              <a:t> </a:t>
            </a:r>
            <a:r>
              <a:rPr lang="en-US" altLang="ko-KR" sz="1400" b="1" dirty="0" err="1">
                <a:solidFill>
                  <a:srgbClr val="FF0000"/>
                </a:solidFill>
                <a:cs typeface="Arial" pitchFamily="34" charset="0"/>
              </a:rPr>
              <a:t>nápadov</a:t>
            </a:r>
            <a:endParaRPr lang="en-US" altLang="ko-KR" sz="1400" b="1" dirty="0">
              <a:solidFill>
                <a:srgbClr val="FF0000"/>
              </a:solidFill>
              <a:cs typeface="Arial" pitchFamily="34" charset="0"/>
            </a:endParaRPr>
          </a:p>
          <a:p>
            <a:pPr marL="285750" lvl="0" indent="-285750" algn="ctr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en-US" altLang="ko-KR" sz="1200" dirty="0">
                <a:solidFill>
                  <a:schemeClr val="tx1"/>
                </a:solidFill>
                <a:cs typeface="Arial" pitchFamily="34" charset="0"/>
              </a:rPr>
              <a:t>Brainstorming</a:t>
            </a:r>
          </a:p>
          <a:p>
            <a:pPr marL="285750" lvl="0" indent="-285750" algn="ctr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en-US" altLang="ko-KR" sz="1200" dirty="0">
                <a:solidFill>
                  <a:schemeClr val="tx1"/>
                </a:solidFill>
                <a:cs typeface="Arial" pitchFamily="34" charset="0"/>
              </a:rPr>
              <a:t>Brainwriting</a:t>
            </a:r>
          </a:p>
          <a:p>
            <a:pPr marL="285750" lvl="0" indent="-285750" algn="ctr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en-US" altLang="ko-KR" sz="1200" dirty="0" err="1">
                <a:solidFill>
                  <a:schemeClr val="tx1"/>
                </a:solidFill>
                <a:cs typeface="Arial" pitchFamily="34" charset="0"/>
              </a:rPr>
              <a:t>Metóda</a:t>
            </a:r>
            <a:r>
              <a:rPr lang="en-US" altLang="ko-KR" sz="1200" dirty="0">
                <a:solidFill>
                  <a:schemeClr val="tx1"/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/>
                </a:solidFill>
                <a:cs typeface="Arial" pitchFamily="34" charset="0"/>
              </a:rPr>
              <a:t>riešenia</a:t>
            </a:r>
            <a:r>
              <a:rPr lang="en-US" altLang="ko-KR" sz="1200" dirty="0">
                <a:solidFill>
                  <a:schemeClr val="tx1"/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/>
                </a:solidFill>
                <a:cs typeface="Arial" pitchFamily="34" charset="0"/>
              </a:rPr>
              <a:t>problémov</a:t>
            </a:r>
            <a:r>
              <a:rPr lang="en-US" altLang="ko-KR" sz="1200" dirty="0">
                <a:solidFill>
                  <a:schemeClr val="tx1"/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/>
                </a:solidFill>
                <a:cs typeface="Arial" pitchFamily="34" charset="0"/>
              </a:rPr>
              <a:t>podľa</a:t>
            </a:r>
            <a:r>
              <a:rPr lang="en-US" altLang="ko-KR" sz="1200" dirty="0">
                <a:solidFill>
                  <a:schemeClr val="tx1"/>
                </a:solidFill>
                <a:cs typeface="Arial" pitchFamily="34" charset="0"/>
              </a:rPr>
              <a:t> 5 Whys</a:t>
            </a:r>
          </a:p>
          <a:p>
            <a:pPr marL="285750" lvl="0" indent="-285750" algn="ctr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en-US" altLang="ko-KR" sz="1200" dirty="0" err="1">
                <a:solidFill>
                  <a:schemeClr val="tx1"/>
                </a:solidFill>
                <a:cs typeface="Arial" pitchFamily="34" charset="0"/>
              </a:rPr>
              <a:t>Metóda</a:t>
            </a:r>
            <a:r>
              <a:rPr lang="en-US" altLang="ko-KR" sz="1200" dirty="0">
                <a:solidFill>
                  <a:schemeClr val="tx1"/>
                </a:solidFill>
                <a:cs typeface="Arial" pitchFamily="34" charset="0"/>
              </a:rPr>
              <a:t> 6 </a:t>
            </a:r>
            <a:r>
              <a:rPr lang="en-US" altLang="ko-KR" sz="1200" dirty="0" err="1">
                <a:solidFill>
                  <a:schemeClr val="tx1"/>
                </a:solidFill>
                <a:cs typeface="Arial" pitchFamily="34" charset="0"/>
              </a:rPr>
              <a:t>mysliacich</a:t>
            </a:r>
            <a:r>
              <a:rPr lang="en-US" altLang="ko-KR" sz="1200" dirty="0">
                <a:solidFill>
                  <a:schemeClr val="tx1"/>
                </a:solidFill>
                <a:cs typeface="Arial" pitchFamily="34" charset="0"/>
              </a:rPr>
              <a:t> </a:t>
            </a:r>
            <a:r>
              <a:rPr lang="sk-SK" altLang="ko-KR" sz="1200" dirty="0">
                <a:solidFill>
                  <a:schemeClr val="tx1"/>
                </a:solidFill>
                <a:cs typeface="Arial" pitchFamily="34" charset="0"/>
              </a:rPr>
              <a:t>klobúkov</a:t>
            </a:r>
            <a:endParaRPr lang="en-US" altLang="ko-KR" sz="1400" dirty="0">
              <a:solidFill>
                <a:schemeClr val="tx1"/>
              </a:solidFill>
              <a:cs typeface="Arial" pitchFamily="34" charset="0"/>
            </a:endParaRPr>
          </a:p>
        </p:txBody>
      </p:sp>
      <p:pic>
        <p:nvPicPr>
          <p:cNvPr id="27" name="Imagen 26">
            <a:extLst>
              <a:ext uri="{FF2B5EF4-FFF2-40B4-BE49-F238E27FC236}">
                <a16:creationId xmlns:a16="http://schemas.microsoft.com/office/drawing/2014/main" id="{841E436B-121B-48E1-A2DE-F4AEA918ED3D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77490" r="3171"/>
          <a:stretch/>
        </p:blipFill>
        <p:spPr>
          <a:xfrm>
            <a:off x="3852600" y="5242141"/>
            <a:ext cx="317240" cy="482490"/>
          </a:xfrm>
          <a:prstGeom prst="rect">
            <a:avLst/>
          </a:prstGeom>
        </p:spPr>
      </p:pic>
      <p:pic>
        <p:nvPicPr>
          <p:cNvPr id="30" name="Imagen 29">
            <a:extLst>
              <a:ext uri="{FF2B5EF4-FFF2-40B4-BE49-F238E27FC236}">
                <a16:creationId xmlns:a16="http://schemas.microsoft.com/office/drawing/2014/main" id="{F4927C93-6B6D-4139-9E79-D01250405EB4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77490" r="3171"/>
          <a:stretch/>
        </p:blipFill>
        <p:spPr>
          <a:xfrm>
            <a:off x="5051208" y="1563432"/>
            <a:ext cx="1422332" cy="2163223"/>
          </a:xfrm>
          <a:prstGeom prst="rect">
            <a:avLst/>
          </a:prstGeom>
        </p:spPr>
      </p:pic>
      <p:pic>
        <p:nvPicPr>
          <p:cNvPr id="32" name="Imagen 31">
            <a:extLst>
              <a:ext uri="{FF2B5EF4-FFF2-40B4-BE49-F238E27FC236}">
                <a16:creationId xmlns:a16="http://schemas.microsoft.com/office/drawing/2014/main" id="{2CC6F2AC-3075-415B-BB96-4AB8DF08DE9B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34903" r="20863"/>
          <a:stretch/>
        </p:blipFill>
        <p:spPr>
          <a:xfrm>
            <a:off x="5116900" y="3725164"/>
            <a:ext cx="1236813" cy="299234"/>
          </a:xfrm>
          <a:prstGeom prst="rect">
            <a:avLst/>
          </a:prstGeom>
        </p:spPr>
      </p:pic>
      <p:sp>
        <p:nvSpPr>
          <p:cNvPr id="33" name="Círculo parcial 4">
            <a:extLst>
              <a:ext uri="{FF2B5EF4-FFF2-40B4-BE49-F238E27FC236}">
                <a16:creationId xmlns:a16="http://schemas.microsoft.com/office/drawing/2014/main" id="{10F9AC94-70F5-44D1-8B0D-45D14E205E1B}"/>
              </a:ext>
            </a:extLst>
          </p:cNvPr>
          <p:cNvSpPr txBox="1"/>
          <p:nvPr/>
        </p:nvSpPr>
        <p:spPr>
          <a:xfrm>
            <a:off x="3328842" y="5068067"/>
            <a:ext cx="1545798" cy="1313128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06680" tIns="106680" rIns="106680" bIns="106680" numCol="1" spcCol="1270" anchor="ctr" anchorCtr="0">
            <a:noAutofit/>
          </a:bodyPr>
          <a:lstStyle/>
          <a:p>
            <a:pPr algn="ctr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s-ES" sz="1600" kern="1200" dirty="0">
              <a:solidFill>
                <a:schemeClr val="tx1"/>
              </a:solidFill>
            </a:endParaRPr>
          </a:p>
        </p:txBody>
      </p:sp>
      <p:sp>
        <p:nvSpPr>
          <p:cNvPr id="36" name="Círculo parcial 4">
            <a:extLst>
              <a:ext uri="{FF2B5EF4-FFF2-40B4-BE49-F238E27FC236}">
                <a16:creationId xmlns:a16="http://schemas.microsoft.com/office/drawing/2014/main" id="{5087D1B3-B987-41B9-AD1B-6F950D8ADA8F}"/>
              </a:ext>
            </a:extLst>
          </p:cNvPr>
          <p:cNvSpPr txBox="1"/>
          <p:nvPr/>
        </p:nvSpPr>
        <p:spPr>
          <a:xfrm>
            <a:off x="1267844" y="1714191"/>
            <a:ext cx="1851991" cy="2963006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06680" tIns="106680" rIns="106680" bIns="106680" numCol="1" spcCol="1270" anchor="ctr" anchorCtr="0">
            <a:noAutofit/>
          </a:bodyPr>
          <a:lstStyle/>
          <a:p>
            <a:pPr algn="ctr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altLang="ko-KR" sz="1400" b="1" dirty="0" err="1">
                <a:solidFill>
                  <a:srgbClr val="FF0000"/>
                </a:solidFill>
                <a:cs typeface="Arial" pitchFamily="34" charset="0"/>
              </a:rPr>
              <a:t>Úvod</a:t>
            </a:r>
            <a:r>
              <a:rPr lang="en-US" altLang="ko-KR" sz="1400" b="1" dirty="0">
                <a:solidFill>
                  <a:srgbClr val="FF0000"/>
                </a:solidFill>
                <a:cs typeface="Arial" pitchFamily="34" charset="0"/>
              </a:rPr>
              <a:t> do </a:t>
            </a:r>
            <a:r>
              <a:rPr lang="en-US" altLang="ko-KR" sz="1400" b="1" dirty="0" err="1">
                <a:solidFill>
                  <a:srgbClr val="FF0000"/>
                </a:solidFill>
                <a:cs typeface="Arial" pitchFamily="34" charset="0"/>
              </a:rPr>
              <a:t>stratégie</a:t>
            </a:r>
            <a:r>
              <a:rPr lang="en-US" altLang="ko-KR" sz="1400" b="1" dirty="0">
                <a:solidFill>
                  <a:srgbClr val="FF0000"/>
                </a:solidFill>
                <a:cs typeface="Arial" pitchFamily="34" charset="0"/>
              </a:rPr>
              <a:t> </a:t>
            </a:r>
            <a:r>
              <a:rPr lang="en-US" altLang="ko-KR" sz="1400" b="1" dirty="0" err="1">
                <a:solidFill>
                  <a:srgbClr val="FF0000"/>
                </a:solidFill>
                <a:cs typeface="Arial" pitchFamily="34" charset="0"/>
              </a:rPr>
              <a:t>modrého</a:t>
            </a:r>
            <a:r>
              <a:rPr lang="en-US" altLang="ko-KR" sz="1400" b="1" dirty="0">
                <a:solidFill>
                  <a:srgbClr val="FF0000"/>
                </a:solidFill>
                <a:cs typeface="Arial" pitchFamily="34" charset="0"/>
              </a:rPr>
              <a:t> </a:t>
            </a:r>
            <a:r>
              <a:rPr lang="en-US" altLang="ko-KR" sz="1400" b="1" dirty="0" err="1">
                <a:solidFill>
                  <a:srgbClr val="FF0000"/>
                </a:solidFill>
                <a:cs typeface="Arial" pitchFamily="34" charset="0"/>
              </a:rPr>
              <a:t>oceánu</a:t>
            </a:r>
            <a:endParaRPr lang="en-US" altLang="ko-KR" sz="1400" b="1" dirty="0">
              <a:solidFill>
                <a:srgbClr val="FF0000"/>
              </a:solidFill>
              <a:cs typeface="Arial" pitchFamily="34" charset="0"/>
            </a:endParaRPr>
          </a:p>
          <a:p>
            <a:pPr algn="ctr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altLang="ko-KR" sz="1400" b="1" dirty="0">
              <a:solidFill>
                <a:srgbClr val="FF0000"/>
              </a:solidFill>
              <a:cs typeface="Arial" pitchFamily="34" charset="0"/>
            </a:endParaRPr>
          </a:p>
          <a:p>
            <a:pPr marL="171450" indent="-171450" algn="just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en-US" altLang="ko-KR" sz="1200" dirty="0" err="1">
                <a:solidFill>
                  <a:schemeClr val="tx1"/>
                </a:solidFill>
                <a:cs typeface="Arial" pitchFamily="34" charset="0"/>
              </a:rPr>
              <a:t>Spôsob</a:t>
            </a:r>
            <a:r>
              <a:rPr lang="en-US" altLang="ko-KR" sz="1200" dirty="0">
                <a:solidFill>
                  <a:schemeClr val="tx1"/>
                </a:solidFill>
                <a:cs typeface="Arial" pitchFamily="34" charset="0"/>
              </a:rPr>
              <a:t>, </a:t>
            </a:r>
            <a:r>
              <a:rPr lang="en-US" altLang="ko-KR" sz="1200" dirty="0" err="1">
                <a:solidFill>
                  <a:schemeClr val="tx1"/>
                </a:solidFill>
                <a:cs typeface="Arial" pitchFamily="34" charset="0"/>
              </a:rPr>
              <a:t>ako</a:t>
            </a:r>
            <a:r>
              <a:rPr lang="en-US" altLang="ko-KR" sz="1200" dirty="0">
                <a:solidFill>
                  <a:schemeClr val="tx1"/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/>
                </a:solidFill>
                <a:cs typeface="Arial" pitchFamily="34" charset="0"/>
              </a:rPr>
              <a:t>dosiahnuť</a:t>
            </a:r>
            <a:r>
              <a:rPr lang="en-US" altLang="ko-KR" sz="1200" dirty="0">
                <a:solidFill>
                  <a:schemeClr val="tx1"/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/>
                </a:solidFill>
                <a:cs typeface="Arial" pitchFamily="34" charset="0"/>
              </a:rPr>
              <a:t>diferenciáciu</a:t>
            </a:r>
            <a:r>
              <a:rPr lang="en-US" altLang="ko-KR" sz="1200" dirty="0">
                <a:solidFill>
                  <a:schemeClr val="tx1"/>
                </a:solidFill>
                <a:cs typeface="Arial" pitchFamily="34" charset="0"/>
              </a:rPr>
              <a:t> a </a:t>
            </a:r>
            <a:r>
              <a:rPr lang="en-US" altLang="ko-KR" sz="1200" dirty="0" err="1">
                <a:solidFill>
                  <a:schemeClr val="tx1"/>
                </a:solidFill>
                <a:cs typeface="Arial" pitchFamily="34" charset="0"/>
              </a:rPr>
              <a:t>nízke</a:t>
            </a:r>
            <a:r>
              <a:rPr lang="en-US" altLang="ko-KR" sz="1200" dirty="0">
                <a:solidFill>
                  <a:schemeClr val="tx1"/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/>
                </a:solidFill>
                <a:cs typeface="Arial" pitchFamily="34" charset="0"/>
              </a:rPr>
              <a:t>náklady</a:t>
            </a:r>
            <a:r>
              <a:rPr lang="en-US" altLang="ko-KR" sz="1200" dirty="0">
                <a:solidFill>
                  <a:schemeClr val="tx1"/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/>
                </a:solidFill>
                <a:cs typeface="Arial" pitchFamily="34" charset="0"/>
              </a:rPr>
              <a:t>na</a:t>
            </a:r>
            <a:r>
              <a:rPr lang="en-US" altLang="ko-KR" sz="1200" dirty="0">
                <a:solidFill>
                  <a:schemeClr val="tx1"/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/>
                </a:solidFill>
                <a:cs typeface="Arial" pitchFamily="34" charset="0"/>
              </a:rPr>
              <a:t>otvorenie</a:t>
            </a:r>
            <a:r>
              <a:rPr lang="en-US" altLang="ko-KR" sz="1200" dirty="0">
                <a:solidFill>
                  <a:schemeClr val="tx1"/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/>
                </a:solidFill>
                <a:cs typeface="Arial" pitchFamily="34" charset="0"/>
              </a:rPr>
              <a:t>nového</a:t>
            </a:r>
            <a:r>
              <a:rPr lang="en-US" altLang="ko-KR" sz="1200" dirty="0">
                <a:solidFill>
                  <a:schemeClr val="tx1"/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/>
                </a:solidFill>
                <a:cs typeface="Arial" pitchFamily="34" charset="0"/>
              </a:rPr>
              <a:t>trhového</a:t>
            </a:r>
            <a:r>
              <a:rPr lang="en-US" altLang="ko-KR" sz="1200" dirty="0">
                <a:solidFill>
                  <a:schemeClr val="tx1"/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/>
                </a:solidFill>
                <a:cs typeface="Arial" pitchFamily="34" charset="0"/>
              </a:rPr>
              <a:t>priestoru</a:t>
            </a:r>
            <a:r>
              <a:rPr lang="en-US" altLang="ko-KR" sz="1200" dirty="0">
                <a:solidFill>
                  <a:schemeClr val="tx1"/>
                </a:solidFill>
                <a:cs typeface="Arial" pitchFamily="34" charset="0"/>
              </a:rPr>
              <a:t> a </a:t>
            </a:r>
            <a:r>
              <a:rPr lang="en-US" altLang="ko-KR" sz="1200" dirty="0" err="1">
                <a:solidFill>
                  <a:schemeClr val="tx1"/>
                </a:solidFill>
                <a:cs typeface="Arial" pitchFamily="34" charset="0"/>
              </a:rPr>
              <a:t>dopytu</a:t>
            </a:r>
            <a:endParaRPr lang="en-US" altLang="ko-KR" sz="1200" dirty="0">
              <a:solidFill>
                <a:schemeClr val="tx1"/>
              </a:solidFill>
              <a:cs typeface="Arial" pitchFamily="34" charset="0"/>
            </a:endParaRPr>
          </a:p>
          <a:p>
            <a:pPr marL="171450" indent="-171450" algn="just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en-US" altLang="ko-KR" sz="1200" dirty="0" err="1">
                <a:solidFill>
                  <a:schemeClr val="tx1"/>
                </a:solidFill>
                <a:cs typeface="Arial" pitchFamily="34" charset="0"/>
              </a:rPr>
              <a:t>Spôsob</a:t>
            </a:r>
            <a:r>
              <a:rPr lang="en-US" altLang="ko-KR" sz="1200" dirty="0">
                <a:solidFill>
                  <a:schemeClr val="tx1"/>
                </a:solidFill>
                <a:cs typeface="Arial" pitchFamily="34" charset="0"/>
              </a:rPr>
              <a:t>, </a:t>
            </a:r>
            <a:r>
              <a:rPr lang="en-US" altLang="ko-KR" sz="1200" dirty="0" err="1">
                <a:solidFill>
                  <a:schemeClr val="tx1"/>
                </a:solidFill>
                <a:cs typeface="Arial" pitchFamily="34" charset="0"/>
              </a:rPr>
              <a:t>ako</a:t>
            </a:r>
            <a:r>
              <a:rPr lang="en-US" altLang="ko-KR" sz="1200" dirty="0">
                <a:solidFill>
                  <a:schemeClr val="tx1"/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/>
                </a:solidFill>
                <a:cs typeface="Arial" pitchFamily="34" charset="0"/>
              </a:rPr>
              <a:t>vytvoriť</a:t>
            </a:r>
            <a:r>
              <a:rPr lang="en-US" altLang="ko-KR" sz="1200" dirty="0">
                <a:solidFill>
                  <a:schemeClr val="tx1"/>
                </a:solidFill>
                <a:cs typeface="Arial" pitchFamily="34" charset="0"/>
              </a:rPr>
              <a:t> a </a:t>
            </a:r>
            <a:r>
              <a:rPr lang="en-US" altLang="ko-KR" sz="1200" dirty="0" err="1">
                <a:solidFill>
                  <a:schemeClr val="tx1"/>
                </a:solidFill>
                <a:cs typeface="Arial" pitchFamily="34" charset="0"/>
              </a:rPr>
              <a:t>obsadiť</a:t>
            </a:r>
            <a:r>
              <a:rPr lang="en-US" altLang="ko-KR" sz="1200" dirty="0">
                <a:solidFill>
                  <a:schemeClr val="tx1"/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/>
                </a:solidFill>
                <a:cs typeface="Arial" pitchFamily="34" charset="0"/>
              </a:rPr>
              <a:t>neobsadený</a:t>
            </a:r>
            <a:r>
              <a:rPr lang="en-US" altLang="ko-KR" sz="1200" dirty="0">
                <a:solidFill>
                  <a:schemeClr val="tx1"/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/>
                </a:solidFill>
                <a:cs typeface="Arial" pitchFamily="34" charset="0"/>
              </a:rPr>
              <a:t>trh</a:t>
            </a:r>
            <a:r>
              <a:rPr lang="en-US" altLang="ko-KR" sz="1200" dirty="0">
                <a:solidFill>
                  <a:schemeClr val="tx1"/>
                </a:solidFill>
                <a:cs typeface="Arial" pitchFamily="34" charset="0"/>
              </a:rPr>
              <a:t>, aby </a:t>
            </a:r>
            <a:r>
              <a:rPr lang="en-US" altLang="ko-KR" sz="1200" dirty="0" err="1">
                <a:solidFill>
                  <a:schemeClr val="tx1"/>
                </a:solidFill>
                <a:cs typeface="Arial" pitchFamily="34" charset="0"/>
              </a:rPr>
              <a:t>sa</a:t>
            </a:r>
            <a:r>
              <a:rPr lang="en-US" altLang="ko-KR" sz="1200" dirty="0">
                <a:solidFill>
                  <a:schemeClr val="tx1"/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/>
                </a:solidFill>
                <a:cs typeface="Arial" pitchFamily="34" charset="0"/>
              </a:rPr>
              <a:t>konkurencia</a:t>
            </a:r>
            <a:r>
              <a:rPr lang="en-US" altLang="ko-KR" sz="1200" dirty="0">
                <a:solidFill>
                  <a:schemeClr val="tx1"/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/>
                </a:solidFill>
                <a:cs typeface="Arial" pitchFamily="34" charset="0"/>
              </a:rPr>
              <a:t>stala</a:t>
            </a:r>
            <a:r>
              <a:rPr lang="en-US" altLang="ko-KR" sz="1200" dirty="0">
                <a:solidFill>
                  <a:schemeClr val="tx1"/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/>
                </a:solidFill>
                <a:cs typeface="Arial" pitchFamily="34" charset="0"/>
              </a:rPr>
              <a:t>irelevantnou</a:t>
            </a:r>
            <a:r>
              <a:rPr lang="en-US" altLang="ko-KR" sz="1200" dirty="0">
                <a:solidFill>
                  <a:schemeClr val="tx1"/>
                </a:solidFill>
                <a:cs typeface="Arial" pitchFamily="34" charset="0"/>
              </a:rPr>
              <a:t>. </a:t>
            </a:r>
            <a:endParaRPr lang="en-US" altLang="ko-KR" sz="1400" dirty="0">
              <a:solidFill>
                <a:schemeClr val="tx1"/>
              </a:solidFill>
              <a:cs typeface="Arial" pitchFamily="34" charset="0"/>
            </a:endParaRPr>
          </a:p>
        </p:txBody>
      </p:sp>
      <p:pic>
        <p:nvPicPr>
          <p:cNvPr id="37" name="Imagen 36">
            <a:extLst>
              <a:ext uri="{FF2B5EF4-FFF2-40B4-BE49-F238E27FC236}">
                <a16:creationId xmlns:a16="http://schemas.microsoft.com/office/drawing/2014/main" id="{2408AB97-1728-42C7-B2C0-68563D63DF07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77490" r="3171"/>
          <a:stretch/>
        </p:blipFill>
        <p:spPr>
          <a:xfrm>
            <a:off x="937807" y="2805463"/>
            <a:ext cx="317240" cy="482490"/>
          </a:xfrm>
          <a:prstGeom prst="rect">
            <a:avLst/>
          </a:prstGeom>
        </p:spPr>
      </p:pic>
      <p:cxnSp>
        <p:nvCxnSpPr>
          <p:cNvPr id="42" name="Conector recto de flecha 41">
            <a:extLst>
              <a:ext uri="{FF2B5EF4-FFF2-40B4-BE49-F238E27FC236}">
                <a16:creationId xmlns:a16="http://schemas.microsoft.com/office/drawing/2014/main" id="{6CFFDE0F-79B9-4B5C-83BF-0B8BA17475A9}"/>
              </a:ext>
            </a:extLst>
          </p:cNvPr>
          <p:cNvCxnSpPr>
            <a:cxnSpLocks/>
          </p:cNvCxnSpPr>
          <p:nvPr/>
        </p:nvCxnSpPr>
        <p:spPr>
          <a:xfrm flipH="1">
            <a:off x="3228783" y="2736952"/>
            <a:ext cx="980432" cy="0"/>
          </a:xfrm>
          <a:prstGeom prst="straightConnector1">
            <a:avLst/>
          </a:prstGeom>
          <a:ln w="19050">
            <a:solidFill>
              <a:srgbClr val="D92E2D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ector recto de flecha 49">
            <a:extLst>
              <a:ext uri="{FF2B5EF4-FFF2-40B4-BE49-F238E27FC236}">
                <a16:creationId xmlns:a16="http://schemas.microsoft.com/office/drawing/2014/main" id="{B5981CFC-69D6-4D4C-BACB-7FD12B493921}"/>
              </a:ext>
            </a:extLst>
          </p:cNvPr>
          <p:cNvCxnSpPr>
            <a:cxnSpLocks/>
          </p:cNvCxnSpPr>
          <p:nvPr/>
        </p:nvCxnSpPr>
        <p:spPr>
          <a:xfrm>
            <a:off x="5818246" y="4487783"/>
            <a:ext cx="0" cy="378828"/>
          </a:xfrm>
          <a:prstGeom prst="straightConnector1">
            <a:avLst/>
          </a:prstGeom>
          <a:ln w="19050">
            <a:solidFill>
              <a:srgbClr val="E6872D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ector recto de flecha 51">
            <a:extLst>
              <a:ext uri="{FF2B5EF4-FFF2-40B4-BE49-F238E27FC236}">
                <a16:creationId xmlns:a16="http://schemas.microsoft.com/office/drawing/2014/main" id="{0974103A-2414-4B1B-8808-F01C8A021B8A}"/>
              </a:ext>
            </a:extLst>
          </p:cNvPr>
          <p:cNvCxnSpPr>
            <a:cxnSpLocks/>
          </p:cNvCxnSpPr>
          <p:nvPr/>
        </p:nvCxnSpPr>
        <p:spPr>
          <a:xfrm>
            <a:off x="7301184" y="2741793"/>
            <a:ext cx="997159" cy="0"/>
          </a:xfrm>
          <a:prstGeom prst="straightConnector1">
            <a:avLst/>
          </a:prstGeom>
          <a:ln w="19050">
            <a:solidFill>
              <a:srgbClr val="FFD13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1" name="Group 20"/>
          <p:cNvGrpSpPr/>
          <p:nvPr/>
        </p:nvGrpSpPr>
        <p:grpSpPr>
          <a:xfrm>
            <a:off x="1887794" y="6266896"/>
            <a:ext cx="9697116" cy="463550"/>
            <a:chOff x="1887794" y="6266896"/>
            <a:chExt cx="9697116" cy="463550"/>
          </a:xfrm>
        </p:grpSpPr>
        <p:sp>
          <p:nvSpPr>
            <p:cNvPr id="24" name="TextBox 23"/>
            <p:cNvSpPr txBox="1"/>
            <p:nvPr/>
          </p:nvSpPr>
          <p:spPr>
            <a:xfrm>
              <a:off x="1887794" y="6266896"/>
              <a:ext cx="759050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k-SK" sz="1200" dirty="0"/>
                <a:t>Podpora Európskej komisie na výrobu tejto publikácie nepredstavuje súhlas s obsahom, ktorý odráža len názory autorov, a Komisia nemôže byť zodpovedná za prípadné použitie informácií, ktoré sú v nej obsiahnuté.</a:t>
              </a:r>
            </a:p>
          </p:txBody>
        </p:sp>
        <p:pic>
          <p:nvPicPr>
            <p:cNvPr id="25" name="Picture 24" descr="https://wayback.archive-it.org/12090/20210123161500mp_/https://eacea.ec.europa.eu/sites/eacea-site/files/logosbeneficaireserasmusleft_sk_0.jpg"/>
            <p:cNvPicPr>
              <a:picLocks noChangeAspect="1" noChangeArrowheads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478297" y="6266896"/>
              <a:ext cx="2106613" cy="463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337919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  <p:bldP spid="1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>
            <a:extLst>
              <a:ext uri="{FF2B5EF4-FFF2-40B4-BE49-F238E27FC236}">
                <a16:creationId xmlns:a16="http://schemas.microsoft.com/office/drawing/2014/main" id="{CD3DC50E-31D5-4172-B2E4-495A452F8B3C}"/>
              </a:ext>
            </a:extLst>
          </p:cNvPr>
          <p:cNvSpPr/>
          <p:nvPr/>
        </p:nvSpPr>
        <p:spPr>
          <a:xfrm rot="5400000">
            <a:off x="-3300416" y="3300411"/>
            <a:ext cx="6858001" cy="257178"/>
          </a:xfrm>
          <a:prstGeom prst="rect">
            <a:avLst/>
          </a:prstGeom>
          <a:solidFill>
            <a:srgbClr val="FFCD0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89675226-E6AD-4432-9A39-1D1C6C36A06B}"/>
              </a:ext>
            </a:extLst>
          </p:cNvPr>
          <p:cNvSpPr/>
          <p:nvPr/>
        </p:nvSpPr>
        <p:spPr>
          <a:xfrm rot="5400000">
            <a:off x="-2979070" y="3300411"/>
            <a:ext cx="6858001" cy="257178"/>
          </a:xfrm>
          <a:prstGeom prst="rect">
            <a:avLst/>
          </a:prstGeom>
          <a:solidFill>
            <a:srgbClr val="E687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F05C8DE6-5D1E-4E8F-A2FF-8C7F21E176E0}"/>
              </a:ext>
            </a:extLst>
          </p:cNvPr>
          <p:cNvSpPr/>
          <p:nvPr/>
        </p:nvSpPr>
        <p:spPr>
          <a:xfrm rot="5400000">
            <a:off x="-2672891" y="3300412"/>
            <a:ext cx="6858003" cy="257178"/>
          </a:xfrm>
          <a:prstGeom prst="rect">
            <a:avLst/>
          </a:prstGeom>
          <a:solidFill>
            <a:srgbClr val="D92E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40E7E879-E80A-4CC9-B016-63ABC6EC955F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35279" y="169687"/>
            <a:ext cx="3811683" cy="1121083"/>
          </a:xfrm>
          <a:prstGeom prst="rect">
            <a:avLst/>
          </a:prstGeom>
        </p:spPr>
      </p:pic>
      <p:sp>
        <p:nvSpPr>
          <p:cNvPr id="13" name="Título 1">
            <a:extLst>
              <a:ext uri="{FF2B5EF4-FFF2-40B4-BE49-F238E27FC236}">
                <a16:creationId xmlns:a16="http://schemas.microsoft.com/office/drawing/2014/main" id="{8BA08B80-7111-4A3D-A333-5A675D2129B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95382" y="488131"/>
            <a:ext cx="5083414" cy="671109"/>
          </a:xfrm>
        </p:spPr>
        <p:txBody>
          <a:bodyPr>
            <a:noAutofit/>
          </a:bodyPr>
          <a:lstStyle/>
          <a:p>
            <a:r>
              <a:rPr lang="sk-SK" sz="3900" b="1" dirty="0">
                <a:solidFill>
                  <a:srgbClr val="C00000"/>
                </a:solidFill>
              </a:rPr>
              <a:t>Test na s</a:t>
            </a:r>
            <a:r>
              <a:rPr lang="en-GB" sz="3900" b="1" dirty="0" err="1">
                <a:solidFill>
                  <a:srgbClr val="C00000"/>
                </a:solidFill>
              </a:rPr>
              <a:t>ebahodnot</a:t>
            </a:r>
            <a:r>
              <a:rPr lang="sk-SK" sz="3900" b="1" dirty="0" err="1">
                <a:solidFill>
                  <a:srgbClr val="C00000"/>
                </a:solidFill>
              </a:rPr>
              <a:t>enie</a:t>
            </a:r>
            <a:endParaRPr lang="en-GB" sz="3900" b="1" dirty="0">
              <a:solidFill>
                <a:srgbClr val="C00000"/>
              </a:solidFill>
            </a:endParaRPr>
          </a:p>
        </p:txBody>
      </p:sp>
      <p:sp>
        <p:nvSpPr>
          <p:cNvPr id="11" name="Text Placeholder 4">
            <a:extLst>
              <a:ext uri="{FF2B5EF4-FFF2-40B4-BE49-F238E27FC236}">
                <a16:creationId xmlns:a16="http://schemas.microsoft.com/office/drawing/2014/main" id="{1CEE6CFB-652F-401E-AD86-77644B3FAE51}"/>
              </a:ext>
            </a:extLst>
          </p:cNvPr>
          <p:cNvSpPr txBox="1">
            <a:spLocks/>
          </p:cNvSpPr>
          <p:nvPr/>
        </p:nvSpPr>
        <p:spPr>
          <a:xfrm>
            <a:off x="2494218" y="2232579"/>
            <a:ext cx="2196000" cy="1356009"/>
          </a:xfrm>
          <a:prstGeom prst="rect">
            <a:avLst/>
          </a:prstGeom>
        </p:spPr>
        <p:txBody>
          <a:bodyPr anchor="t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Otázka</a:t>
            </a:r>
            <a:r>
              <a:rPr lang="sk-SK" altLang="ko-KR" sz="1600" b="1" dirty="0">
                <a:latin typeface="Arial" panose="020B0604020202020204" pitchFamily="34" charset="0"/>
                <a:cs typeface="Arial" panose="020B0604020202020204" pitchFamily="34" charset="0"/>
              </a:rPr>
              <a:t> 1:</a:t>
            </a:r>
            <a:endParaRPr lang="en-US" altLang="ko-K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t-IT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Čo</a:t>
            </a:r>
            <a:r>
              <a:rPr lang="it-IT" sz="1600" b="1" dirty="0">
                <a:latin typeface="Arial" panose="020B0604020202020204" pitchFamily="34" charset="0"/>
                <a:cs typeface="Arial" panose="020B0604020202020204" pitchFamily="34" charset="0"/>
              </a:rPr>
              <a:t> je </a:t>
            </a:r>
            <a:r>
              <a:rPr lang="it-IT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inovácia</a:t>
            </a:r>
            <a:r>
              <a:rPr lang="it-IT" sz="1600" b="1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it-IT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prečo</a:t>
            </a:r>
            <a:r>
              <a:rPr lang="it-IT" sz="1600" b="1" dirty="0">
                <a:latin typeface="Arial" panose="020B0604020202020204" pitchFamily="34" charset="0"/>
                <a:cs typeface="Arial" panose="020B0604020202020204" pitchFamily="34" charset="0"/>
              </a:rPr>
              <a:t> je v </a:t>
            </a:r>
            <a:r>
              <a:rPr lang="it-IT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podnikaní</a:t>
            </a:r>
            <a:r>
              <a:rPr lang="it-IT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dôležitá</a:t>
            </a:r>
            <a:r>
              <a:rPr lang="it-IT" sz="1600" b="1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  <p:grpSp>
        <p:nvGrpSpPr>
          <p:cNvPr id="3" name="Grupo 2">
            <a:extLst>
              <a:ext uri="{FF2B5EF4-FFF2-40B4-BE49-F238E27FC236}">
                <a16:creationId xmlns:a16="http://schemas.microsoft.com/office/drawing/2014/main" id="{3ABA6387-F2E0-4F54-A8C6-C1448A54B76F}"/>
              </a:ext>
            </a:extLst>
          </p:cNvPr>
          <p:cNvGrpSpPr/>
          <p:nvPr/>
        </p:nvGrpSpPr>
        <p:grpSpPr>
          <a:xfrm>
            <a:off x="8330291" y="2275106"/>
            <a:ext cx="1061896" cy="965383"/>
            <a:chOff x="1647104" y="1683715"/>
            <a:chExt cx="724176" cy="586547"/>
          </a:xfrm>
        </p:grpSpPr>
        <p:sp>
          <p:nvSpPr>
            <p:cNvPr id="2" name="Rectángulo 1">
              <a:extLst>
                <a:ext uri="{FF2B5EF4-FFF2-40B4-BE49-F238E27FC236}">
                  <a16:creationId xmlns:a16="http://schemas.microsoft.com/office/drawing/2014/main" id="{A1E00100-DE37-4138-ADCC-C4752FCEB8FD}"/>
                </a:ext>
              </a:extLst>
            </p:cNvPr>
            <p:cNvSpPr/>
            <p:nvPr/>
          </p:nvSpPr>
          <p:spPr>
            <a:xfrm>
              <a:off x="1647104" y="1683715"/>
              <a:ext cx="724176" cy="586547"/>
            </a:xfrm>
            <a:prstGeom prst="rect">
              <a:avLst/>
            </a:prstGeom>
            <a:solidFill>
              <a:srgbClr val="FFC400"/>
            </a:solidFill>
            <a:ln>
              <a:solidFill>
                <a:srgbClr val="FFC4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6" name="Rectangle 16">
              <a:extLst>
                <a:ext uri="{FF2B5EF4-FFF2-40B4-BE49-F238E27FC236}">
                  <a16:creationId xmlns:a16="http://schemas.microsoft.com/office/drawing/2014/main" id="{278C3459-CABC-4D17-B45C-C4DDA3D55D77}"/>
                </a:ext>
              </a:extLst>
            </p:cNvPr>
            <p:cNvSpPr/>
            <p:nvPr/>
          </p:nvSpPr>
          <p:spPr>
            <a:xfrm>
              <a:off x="1793124" y="1807904"/>
              <a:ext cx="432135" cy="284005"/>
            </a:xfrm>
            <a:custGeom>
              <a:avLst/>
              <a:gdLst/>
              <a:ahLst/>
              <a:cxnLst/>
              <a:rect l="l" t="t" r="r" b="b"/>
              <a:pathLst>
                <a:path w="3240006" h="2129375">
                  <a:moveTo>
                    <a:pt x="1916836" y="454558"/>
                  </a:moveTo>
                  <a:cubicBezTo>
                    <a:pt x="2018418" y="454558"/>
                    <a:pt x="2100766" y="536906"/>
                    <a:pt x="2100766" y="638488"/>
                  </a:cubicBezTo>
                  <a:cubicBezTo>
                    <a:pt x="2100766" y="740070"/>
                    <a:pt x="2018418" y="822418"/>
                    <a:pt x="1916836" y="822418"/>
                  </a:cubicBezTo>
                  <a:cubicBezTo>
                    <a:pt x="1815254" y="822418"/>
                    <a:pt x="1732906" y="740070"/>
                    <a:pt x="1732906" y="638488"/>
                  </a:cubicBezTo>
                  <a:cubicBezTo>
                    <a:pt x="1732906" y="536906"/>
                    <a:pt x="1815254" y="454558"/>
                    <a:pt x="1916836" y="454558"/>
                  </a:cubicBezTo>
                  <a:close/>
                  <a:moveTo>
                    <a:pt x="1197545" y="272737"/>
                  </a:moveTo>
                  <a:lnTo>
                    <a:pt x="1861974" y="1458536"/>
                  </a:lnTo>
                  <a:lnTo>
                    <a:pt x="2263096" y="848801"/>
                  </a:lnTo>
                  <a:lnTo>
                    <a:pt x="2919562" y="1846679"/>
                  </a:lnTo>
                  <a:lnTo>
                    <a:pt x="2079459" y="1846679"/>
                  </a:lnTo>
                  <a:lnTo>
                    <a:pt x="1606629" y="1846679"/>
                  </a:lnTo>
                  <a:lnTo>
                    <a:pt x="315630" y="1846679"/>
                  </a:lnTo>
                  <a:close/>
                  <a:moveTo>
                    <a:pt x="180003" y="164687"/>
                  </a:moveTo>
                  <a:lnTo>
                    <a:pt x="180003" y="1964687"/>
                  </a:lnTo>
                  <a:lnTo>
                    <a:pt x="3060003" y="1964687"/>
                  </a:lnTo>
                  <a:lnTo>
                    <a:pt x="3060003" y="164687"/>
                  </a:lnTo>
                  <a:close/>
                  <a:moveTo>
                    <a:pt x="0" y="0"/>
                  </a:moveTo>
                  <a:lnTo>
                    <a:pt x="3240006" y="0"/>
                  </a:lnTo>
                  <a:lnTo>
                    <a:pt x="3240006" y="2129375"/>
                  </a:lnTo>
                  <a:lnTo>
                    <a:pt x="0" y="212937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sz="2700"/>
            </a:p>
          </p:txBody>
        </p:sp>
      </p:grpSp>
      <p:grpSp>
        <p:nvGrpSpPr>
          <p:cNvPr id="4" name="Grupo 3">
            <a:extLst>
              <a:ext uri="{FF2B5EF4-FFF2-40B4-BE49-F238E27FC236}">
                <a16:creationId xmlns:a16="http://schemas.microsoft.com/office/drawing/2014/main" id="{C4DC21D7-03C9-4E6D-81DF-052482C04255}"/>
              </a:ext>
            </a:extLst>
          </p:cNvPr>
          <p:cNvGrpSpPr/>
          <p:nvPr/>
        </p:nvGrpSpPr>
        <p:grpSpPr>
          <a:xfrm>
            <a:off x="1276760" y="2278581"/>
            <a:ext cx="1061896" cy="965383"/>
            <a:chOff x="5146962" y="2232411"/>
            <a:chExt cx="1061896" cy="965383"/>
          </a:xfrm>
        </p:grpSpPr>
        <p:sp>
          <p:nvSpPr>
            <p:cNvPr id="18" name="Rectángulo 17">
              <a:extLst>
                <a:ext uri="{FF2B5EF4-FFF2-40B4-BE49-F238E27FC236}">
                  <a16:creationId xmlns:a16="http://schemas.microsoft.com/office/drawing/2014/main" id="{40D34F12-CA7C-425C-889A-FA960573DC9D}"/>
                </a:ext>
              </a:extLst>
            </p:cNvPr>
            <p:cNvSpPr/>
            <p:nvPr/>
          </p:nvSpPr>
          <p:spPr>
            <a:xfrm>
              <a:off x="5146962" y="2232411"/>
              <a:ext cx="1061896" cy="965383"/>
            </a:xfrm>
            <a:prstGeom prst="rect">
              <a:avLst/>
            </a:prstGeom>
            <a:solidFill>
              <a:srgbClr val="D92E2D"/>
            </a:solidFill>
            <a:ln>
              <a:solidFill>
                <a:srgbClr val="D92E2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0" name="Rectangle 36">
              <a:extLst>
                <a:ext uri="{FF2B5EF4-FFF2-40B4-BE49-F238E27FC236}">
                  <a16:creationId xmlns:a16="http://schemas.microsoft.com/office/drawing/2014/main" id="{ABA4606A-6E66-41DA-B489-E8F965CD99EE}"/>
                </a:ext>
              </a:extLst>
            </p:cNvPr>
            <p:cNvSpPr/>
            <p:nvPr/>
          </p:nvSpPr>
          <p:spPr>
            <a:xfrm>
              <a:off x="5407868" y="2436812"/>
              <a:ext cx="554394" cy="467437"/>
            </a:xfrm>
            <a:custGeom>
              <a:avLst/>
              <a:gdLst/>
              <a:ahLst/>
              <a:cxnLst/>
              <a:rect l="l" t="t" r="r" b="b"/>
              <a:pathLst>
                <a:path w="3186824" h="2663936">
                  <a:moveTo>
                    <a:pt x="2624444" y="2376100"/>
                  </a:moveTo>
                  <a:lnTo>
                    <a:pt x="2624444" y="2520100"/>
                  </a:lnTo>
                  <a:lnTo>
                    <a:pt x="2952463" y="2520100"/>
                  </a:lnTo>
                  <a:lnTo>
                    <a:pt x="2952463" y="2376100"/>
                  </a:lnTo>
                  <a:close/>
                  <a:moveTo>
                    <a:pt x="210911" y="2376100"/>
                  </a:moveTo>
                  <a:lnTo>
                    <a:pt x="210911" y="2520100"/>
                  </a:lnTo>
                  <a:lnTo>
                    <a:pt x="538930" y="2520100"/>
                  </a:lnTo>
                  <a:lnTo>
                    <a:pt x="538930" y="2376100"/>
                  </a:lnTo>
                  <a:close/>
                  <a:moveTo>
                    <a:pt x="2624444" y="2095269"/>
                  </a:moveTo>
                  <a:lnTo>
                    <a:pt x="2624444" y="2239269"/>
                  </a:lnTo>
                  <a:lnTo>
                    <a:pt x="2952463" y="2239269"/>
                  </a:lnTo>
                  <a:lnTo>
                    <a:pt x="2952463" y="2095269"/>
                  </a:lnTo>
                  <a:close/>
                  <a:moveTo>
                    <a:pt x="210911" y="2095269"/>
                  </a:moveTo>
                  <a:lnTo>
                    <a:pt x="210911" y="2239269"/>
                  </a:lnTo>
                  <a:lnTo>
                    <a:pt x="538930" y="2239269"/>
                  </a:lnTo>
                  <a:lnTo>
                    <a:pt x="538930" y="2095269"/>
                  </a:lnTo>
                  <a:close/>
                  <a:moveTo>
                    <a:pt x="2624444" y="1814436"/>
                  </a:moveTo>
                  <a:lnTo>
                    <a:pt x="2624444" y="1958436"/>
                  </a:lnTo>
                  <a:lnTo>
                    <a:pt x="2952463" y="1958436"/>
                  </a:lnTo>
                  <a:lnTo>
                    <a:pt x="2952463" y="1814436"/>
                  </a:lnTo>
                  <a:close/>
                  <a:moveTo>
                    <a:pt x="210911" y="1814436"/>
                  </a:moveTo>
                  <a:lnTo>
                    <a:pt x="210911" y="1958436"/>
                  </a:lnTo>
                  <a:lnTo>
                    <a:pt x="538930" y="1958436"/>
                  </a:lnTo>
                  <a:lnTo>
                    <a:pt x="538930" y="1814436"/>
                  </a:lnTo>
                  <a:close/>
                  <a:moveTo>
                    <a:pt x="2624444" y="1533603"/>
                  </a:moveTo>
                  <a:lnTo>
                    <a:pt x="2624444" y="1677603"/>
                  </a:lnTo>
                  <a:lnTo>
                    <a:pt x="2952463" y="1677603"/>
                  </a:lnTo>
                  <a:lnTo>
                    <a:pt x="2952463" y="1533603"/>
                  </a:lnTo>
                  <a:close/>
                  <a:moveTo>
                    <a:pt x="210911" y="1533603"/>
                  </a:moveTo>
                  <a:lnTo>
                    <a:pt x="210911" y="1677603"/>
                  </a:lnTo>
                  <a:lnTo>
                    <a:pt x="538930" y="1677603"/>
                  </a:lnTo>
                  <a:lnTo>
                    <a:pt x="538930" y="1533603"/>
                  </a:lnTo>
                  <a:close/>
                  <a:moveTo>
                    <a:pt x="2624444" y="1252770"/>
                  </a:moveTo>
                  <a:lnTo>
                    <a:pt x="2624444" y="1396770"/>
                  </a:lnTo>
                  <a:lnTo>
                    <a:pt x="2952463" y="1396770"/>
                  </a:lnTo>
                  <a:lnTo>
                    <a:pt x="2952463" y="1252770"/>
                  </a:lnTo>
                  <a:close/>
                  <a:moveTo>
                    <a:pt x="210911" y="1252770"/>
                  </a:moveTo>
                  <a:lnTo>
                    <a:pt x="210911" y="1396770"/>
                  </a:lnTo>
                  <a:lnTo>
                    <a:pt x="538930" y="1396770"/>
                  </a:lnTo>
                  <a:lnTo>
                    <a:pt x="538930" y="1252770"/>
                  </a:lnTo>
                  <a:close/>
                  <a:moveTo>
                    <a:pt x="2624444" y="971937"/>
                  </a:moveTo>
                  <a:lnTo>
                    <a:pt x="2624444" y="1115937"/>
                  </a:lnTo>
                  <a:lnTo>
                    <a:pt x="2952463" y="1115937"/>
                  </a:lnTo>
                  <a:lnTo>
                    <a:pt x="2952463" y="971937"/>
                  </a:lnTo>
                  <a:close/>
                  <a:moveTo>
                    <a:pt x="210911" y="971937"/>
                  </a:moveTo>
                  <a:lnTo>
                    <a:pt x="210911" y="1115937"/>
                  </a:lnTo>
                  <a:lnTo>
                    <a:pt x="538930" y="1115937"/>
                  </a:lnTo>
                  <a:lnTo>
                    <a:pt x="538930" y="971937"/>
                  </a:lnTo>
                  <a:close/>
                  <a:moveTo>
                    <a:pt x="2624444" y="691104"/>
                  </a:moveTo>
                  <a:lnTo>
                    <a:pt x="2624444" y="835104"/>
                  </a:lnTo>
                  <a:lnTo>
                    <a:pt x="2952463" y="835104"/>
                  </a:lnTo>
                  <a:lnTo>
                    <a:pt x="2952463" y="691104"/>
                  </a:lnTo>
                  <a:close/>
                  <a:moveTo>
                    <a:pt x="210911" y="691104"/>
                  </a:moveTo>
                  <a:lnTo>
                    <a:pt x="210911" y="835104"/>
                  </a:lnTo>
                  <a:lnTo>
                    <a:pt x="538930" y="835104"/>
                  </a:lnTo>
                  <a:lnTo>
                    <a:pt x="538930" y="691104"/>
                  </a:lnTo>
                  <a:close/>
                  <a:moveTo>
                    <a:pt x="988006" y="552354"/>
                  </a:moveTo>
                  <a:lnTo>
                    <a:pt x="988006" y="2111583"/>
                  </a:lnTo>
                  <a:lnTo>
                    <a:pt x="2332169" y="1331969"/>
                  </a:lnTo>
                  <a:close/>
                  <a:moveTo>
                    <a:pt x="2624444" y="410271"/>
                  </a:moveTo>
                  <a:lnTo>
                    <a:pt x="2624444" y="554271"/>
                  </a:lnTo>
                  <a:lnTo>
                    <a:pt x="2952463" y="554271"/>
                  </a:lnTo>
                  <a:lnTo>
                    <a:pt x="2952463" y="410271"/>
                  </a:lnTo>
                  <a:close/>
                  <a:moveTo>
                    <a:pt x="210911" y="410271"/>
                  </a:moveTo>
                  <a:lnTo>
                    <a:pt x="210911" y="554271"/>
                  </a:lnTo>
                  <a:lnTo>
                    <a:pt x="538930" y="554271"/>
                  </a:lnTo>
                  <a:lnTo>
                    <a:pt x="538930" y="410271"/>
                  </a:lnTo>
                  <a:close/>
                  <a:moveTo>
                    <a:pt x="2624444" y="129438"/>
                  </a:moveTo>
                  <a:lnTo>
                    <a:pt x="2624444" y="273438"/>
                  </a:lnTo>
                  <a:lnTo>
                    <a:pt x="2952463" y="273438"/>
                  </a:lnTo>
                  <a:lnTo>
                    <a:pt x="2952463" y="129438"/>
                  </a:lnTo>
                  <a:close/>
                  <a:moveTo>
                    <a:pt x="210911" y="129438"/>
                  </a:moveTo>
                  <a:lnTo>
                    <a:pt x="210911" y="273438"/>
                  </a:lnTo>
                  <a:lnTo>
                    <a:pt x="538930" y="273438"/>
                  </a:lnTo>
                  <a:lnTo>
                    <a:pt x="538930" y="129438"/>
                  </a:lnTo>
                  <a:close/>
                  <a:moveTo>
                    <a:pt x="0" y="0"/>
                  </a:moveTo>
                  <a:lnTo>
                    <a:pt x="3186824" y="0"/>
                  </a:lnTo>
                  <a:lnTo>
                    <a:pt x="3186824" y="2663936"/>
                  </a:lnTo>
                  <a:lnTo>
                    <a:pt x="0" y="266393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sz="2700" dirty="0"/>
            </a:p>
          </p:txBody>
        </p:sp>
      </p:grpSp>
      <p:sp>
        <p:nvSpPr>
          <p:cNvPr id="21" name="Text Placeholder 4">
            <a:extLst>
              <a:ext uri="{FF2B5EF4-FFF2-40B4-BE49-F238E27FC236}">
                <a16:creationId xmlns:a16="http://schemas.microsoft.com/office/drawing/2014/main" id="{3F9D470A-BF01-4D7C-864E-03F03E038D13}"/>
              </a:ext>
            </a:extLst>
          </p:cNvPr>
          <p:cNvSpPr txBox="1">
            <a:spLocks/>
          </p:cNvSpPr>
          <p:nvPr/>
        </p:nvSpPr>
        <p:spPr>
          <a:xfrm>
            <a:off x="5961534" y="2202306"/>
            <a:ext cx="2196000" cy="277200"/>
          </a:xfrm>
          <a:prstGeom prst="rect">
            <a:avLst/>
          </a:prstGeom>
        </p:spPr>
        <p:txBody>
          <a:bodyPr anchor="t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Otázka</a:t>
            </a:r>
            <a:r>
              <a:rPr lang="en-US" altLang="ko-KR" sz="1600" b="1" dirty="0">
                <a:latin typeface="Arial" panose="020B0604020202020204" pitchFamily="34" charset="0"/>
                <a:cs typeface="Arial" panose="020B0604020202020204" pitchFamily="34" charset="0"/>
              </a:rPr>
              <a:t> 2:</a:t>
            </a:r>
            <a:endParaRPr lang="ko-KR" altLang="en-U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 Placeholder 5">
            <a:extLst>
              <a:ext uri="{FF2B5EF4-FFF2-40B4-BE49-F238E27FC236}">
                <a16:creationId xmlns:a16="http://schemas.microsoft.com/office/drawing/2014/main" id="{7C8D88BE-7943-4B45-971A-B6E4EFEA82C8}"/>
              </a:ext>
            </a:extLst>
          </p:cNvPr>
          <p:cNvSpPr txBox="1">
            <a:spLocks/>
          </p:cNvSpPr>
          <p:nvPr/>
        </p:nvSpPr>
        <p:spPr>
          <a:xfrm>
            <a:off x="5961534" y="2509612"/>
            <a:ext cx="2196000" cy="828000"/>
          </a:xfrm>
          <a:prstGeom prst="rect">
            <a:avLst/>
          </a:prstGeom>
        </p:spPr>
        <p:txBody>
          <a:bodyPr anchor="t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Aké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sú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fázy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procesu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dizajnového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myslenia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24" name="Text Placeholder 4">
            <a:extLst>
              <a:ext uri="{FF2B5EF4-FFF2-40B4-BE49-F238E27FC236}">
                <a16:creationId xmlns:a16="http://schemas.microsoft.com/office/drawing/2014/main" id="{C437ABDA-AED3-4F33-AE14-55ECEF96F665}"/>
              </a:ext>
            </a:extLst>
          </p:cNvPr>
          <p:cNvSpPr txBox="1">
            <a:spLocks/>
          </p:cNvSpPr>
          <p:nvPr/>
        </p:nvSpPr>
        <p:spPr>
          <a:xfrm>
            <a:off x="9494341" y="2244491"/>
            <a:ext cx="2196000" cy="277200"/>
          </a:xfrm>
          <a:prstGeom prst="rect">
            <a:avLst/>
          </a:prstGeom>
        </p:spPr>
        <p:txBody>
          <a:bodyPr anchor="t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Otázka</a:t>
            </a:r>
            <a:r>
              <a:rPr lang="en-US" altLang="ko-KR" sz="1600" b="1" dirty="0">
                <a:latin typeface="Arial" panose="020B0604020202020204" pitchFamily="34" charset="0"/>
                <a:cs typeface="Arial" panose="020B0604020202020204" pitchFamily="34" charset="0"/>
              </a:rPr>
              <a:t> 3:</a:t>
            </a:r>
            <a:endParaRPr lang="ko-KR" altLang="en-U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 Placeholder 5">
            <a:extLst>
              <a:ext uri="{FF2B5EF4-FFF2-40B4-BE49-F238E27FC236}">
                <a16:creationId xmlns:a16="http://schemas.microsoft.com/office/drawing/2014/main" id="{220CD748-A25E-4A63-BD61-B6BA5E2A3466}"/>
              </a:ext>
            </a:extLst>
          </p:cNvPr>
          <p:cNvSpPr txBox="1">
            <a:spLocks/>
          </p:cNvSpPr>
          <p:nvPr/>
        </p:nvSpPr>
        <p:spPr>
          <a:xfrm>
            <a:off x="9494341" y="2551970"/>
            <a:ext cx="2196000" cy="828000"/>
          </a:xfrm>
          <a:prstGeom prst="rect">
            <a:avLst/>
          </a:prstGeom>
        </p:spPr>
        <p:txBody>
          <a:bodyPr anchor="t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Povedzte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základné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princípy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brainstormingu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grpSp>
        <p:nvGrpSpPr>
          <p:cNvPr id="7" name="Grupo 6">
            <a:extLst>
              <a:ext uri="{FF2B5EF4-FFF2-40B4-BE49-F238E27FC236}">
                <a16:creationId xmlns:a16="http://schemas.microsoft.com/office/drawing/2014/main" id="{6DADA11D-773C-41AA-98A8-4A921B31191E}"/>
              </a:ext>
            </a:extLst>
          </p:cNvPr>
          <p:cNvGrpSpPr/>
          <p:nvPr/>
        </p:nvGrpSpPr>
        <p:grpSpPr>
          <a:xfrm>
            <a:off x="4862975" y="2278580"/>
            <a:ext cx="1061896" cy="965383"/>
            <a:chOff x="4523418" y="3490010"/>
            <a:chExt cx="1061896" cy="965383"/>
          </a:xfrm>
        </p:grpSpPr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id="{9D836CD2-502D-4B8F-AE6C-6C607D277D97}"/>
                </a:ext>
              </a:extLst>
            </p:cNvPr>
            <p:cNvSpPr/>
            <p:nvPr/>
          </p:nvSpPr>
          <p:spPr>
            <a:xfrm>
              <a:off x="4523418" y="3490010"/>
              <a:ext cx="1061896" cy="965383"/>
            </a:xfrm>
            <a:prstGeom prst="rect">
              <a:avLst/>
            </a:prstGeom>
            <a:solidFill>
              <a:srgbClr val="E6872D"/>
            </a:solidFill>
            <a:ln>
              <a:solidFill>
                <a:srgbClr val="E6872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23" name="Donut 39">
              <a:extLst>
                <a:ext uri="{FF2B5EF4-FFF2-40B4-BE49-F238E27FC236}">
                  <a16:creationId xmlns:a16="http://schemas.microsoft.com/office/drawing/2014/main" id="{1334B0C0-290D-4995-B6C4-A157746FF673}"/>
                </a:ext>
              </a:extLst>
            </p:cNvPr>
            <p:cNvSpPr/>
            <p:nvPr/>
          </p:nvSpPr>
          <p:spPr>
            <a:xfrm flipV="1">
              <a:off x="4832324" y="3760491"/>
              <a:ext cx="444083" cy="417474"/>
            </a:xfrm>
            <a:custGeom>
              <a:avLst/>
              <a:gdLst/>
              <a:ahLst/>
              <a:cxnLst/>
              <a:rect l="l" t="t" r="r" b="b"/>
              <a:pathLst>
                <a:path w="3240000" h="3240000">
                  <a:moveTo>
                    <a:pt x="1152300" y="922782"/>
                  </a:moveTo>
                  <a:lnTo>
                    <a:pt x="2354400" y="1620000"/>
                  </a:lnTo>
                  <a:lnTo>
                    <a:pt x="1152300" y="2317218"/>
                  </a:lnTo>
                  <a:close/>
                  <a:moveTo>
                    <a:pt x="1620000" y="342403"/>
                  </a:moveTo>
                  <a:cubicBezTo>
                    <a:pt x="914403" y="342403"/>
                    <a:pt x="342403" y="914403"/>
                    <a:pt x="342403" y="1620000"/>
                  </a:cubicBezTo>
                  <a:cubicBezTo>
                    <a:pt x="342403" y="2325597"/>
                    <a:pt x="914403" y="2897597"/>
                    <a:pt x="1620000" y="2897597"/>
                  </a:cubicBezTo>
                  <a:cubicBezTo>
                    <a:pt x="2325597" y="2897597"/>
                    <a:pt x="2897597" y="2325597"/>
                    <a:pt x="2897597" y="1620000"/>
                  </a:cubicBezTo>
                  <a:cubicBezTo>
                    <a:pt x="2897597" y="914403"/>
                    <a:pt x="2325597" y="342403"/>
                    <a:pt x="1620000" y="342403"/>
                  </a:cubicBezTo>
                  <a:close/>
                  <a:moveTo>
                    <a:pt x="1620000" y="0"/>
                  </a:moveTo>
                  <a:cubicBezTo>
                    <a:pt x="2514701" y="0"/>
                    <a:pt x="3240000" y="725299"/>
                    <a:pt x="3240000" y="1620000"/>
                  </a:cubicBezTo>
                  <a:cubicBezTo>
                    <a:pt x="3240000" y="2514701"/>
                    <a:pt x="2514701" y="3240000"/>
                    <a:pt x="1620000" y="3240000"/>
                  </a:cubicBezTo>
                  <a:cubicBezTo>
                    <a:pt x="725299" y="3240000"/>
                    <a:pt x="0" y="2514701"/>
                    <a:pt x="0" y="1620000"/>
                  </a:cubicBezTo>
                  <a:cubicBezTo>
                    <a:pt x="0" y="725299"/>
                    <a:pt x="725299" y="0"/>
                    <a:pt x="162000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sz="2700">
                <a:solidFill>
                  <a:schemeClr val="tx1"/>
                </a:solidFill>
              </a:endParaRPr>
            </a:p>
          </p:txBody>
        </p:sp>
      </p:grpSp>
      <p:sp>
        <p:nvSpPr>
          <p:cNvPr id="29" name="Text Placeholder 4">
            <a:extLst>
              <a:ext uri="{FF2B5EF4-FFF2-40B4-BE49-F238E27FC236}">
                <a16:creationId xmlns:a16="http://schemas.microsoft.com/office/drawing/2014/main" id="{06AF3D80-07B6-4861-AFD2-D114D66325BC}"/>
              </a:ext>
            </a:extLst>
          </p:cNvPr>
          <p:cNvSpPr txBox="1">
            <a:spLocks/>
          </p:cNvSpPr>
          <p:nvPr/>
        </p:nvSpPr>
        <p:spPr>
          <a:xfrm>
            <a:off x="2371280" y="3970029"/>
            <a:ext cx="2196000" cy="277200"/>
          </a:xfrm>
          <a:prstGeom prst="rect">
            <a:avLst/>
          </a:prstGeom>
        </p:spPr>
        <p:txBody>
          <a:bodyPr anchor="t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Otázka</a:t>
            </a:r>
            <a:r>
              <a:rPr lang="en-US" altLang="ko-KR" sz="1600" b="1" dirty="0">
                <a:latin typeface="Arial" panose="020B0604020202020204" pitchFamily="34" charset="0"/>
                <a:cs typeface="Arial" panose="020B0604020202020204" pitchFamily="34" charset="0"/>
              </a:rPr>
              <a:t> 4:</a:t>
            </a:r>
            <a:endParaRPr lang="ko-KR" altLang="en-U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Text Placeholder 5">
            <a:extLst>
              <a:ext uri="{FF2B5EF4-FFF2-40B4-BE49-F238E27FC236}">
                <a16:creationId xmlns:a16="http://schemas.microsoft.com/office/drawing/2014/main" id="{ECDCB232-E9E6-43BF-B205-DF4BE1023D04}"/>
              </a:ext>
            </a:extLst>
          </p:cNvPr>
          <p:cNvSpPr txBox="1">
            <a:spLocks/>
          </p:cNvSpPr>
          <p:nvPr/>
        </p:nvSpPr>
        <p:spPr>
          <a:xfrm>
            <a:off x="2371280" y="4277508"/>
            <a:ext cx="2196000" cy="828000"/>
          </a:xfrm>
          <a:prstGeom prst="rect">
            <a:avLst/>
          </a:prstGeom>
        </p:spPr>
        <p:txBody>
          <a:bodyPr anchor="t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Opíšte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metódu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generovania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nápadov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Kedy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 by </a:t>
            </a:r>
            <a:r>
              <a:rPr lang="en-US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mohla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použiť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  <p:grpSp>
        <p:nvGrpSpPr>
          <p:cNvPr id="31" name="Grupo 30">
            <a:extLst>
              <a:ext uri="{FF2B5EF4-FFF2-40B4-BE49-F238E27FC236}">
                <a16:creationId xmlns:a16="http://schemas.microsoft.com/office/drawing/2014/main" id="{0E88218E-E57C-4098-AF1A-77220D2E19C3}"/>
              </a:ext>
            </a:extLst>
          </p:cNvPr>
          <p:cNvGrpSpPr/>
          <p:nvPr/>
        </p:nvGrpSpPr>
        <p:grpSpPr>
          <a:xfrm>
            <a:off x="8330291" y="4012723"/>
            <a:ext cx="1061896" cy="965383"/>
            <a:chOff x="1647104" y="1683715"/>
            <a:chExt cx="724176" cy="586547"/>
          </a:xfrm>
        </p:grpSpPr>
        <p:sp>
          <p:nvSpPr>
            <p:cNvPr id="32" name="Rectángulo 31">
              <a:extLst>
                <a:ext uri="{FF2B5EF4-FFF2-40B4-BE49-F238E27FC236}">
                  <a16:creationId xmlns:a16="http://schemas.microsoft.com/office/drawing/2014/main" id="{72561DF8-F6C1-495C-B9F1-494C045E5820}"/>
                </a:ext>
              </a:extLst>
            </p:cNvPr>
            <p:cNvSpPr/>
            <p:nvPr/>
          </p:nvSpPr>
          <p:spPr>
            <a:xfrm>
              <a:off x="1647104" y="1683715"/>
              <a:ext cx="724176" cy="586547"/>
            </a:xfrm>
            <a:prstGeom prst="rect">
              <a:avLst/>
            </a:prstGeom>
            <a:solidFill>
              <a:srgbClr val="FFC400"/>
            </a:solidFill>
            <a:ln>
              <a:solidFill>
                <a:srgbClr val="FFC4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33" name="Rectangle 16">
              <a:extLst>
                <a:ext uri="{FF2B5EF4-FFF2-40B4-BE49-F238E27FC236}">
                  <a16:creationId xmlns:a16="http://schemas.microsoft.com/office/drawing/2014/main" id="{DB3F2BFE-F9C6-425A-BF84-99A376D662AB}"/>
                </a:ext>
              </a:extLst>
            </p:cNvPr>
            <p:cNvSpPr/>
            <p:nvPr/>
          </p:nvSpPr>
          <p:spPr>
            <a:xfrm>
              <a:off x="1793124" y="1807904"/>
              <a:ext cx="432135" cy="284005"/>
            </a:xfrm>
            <a:custGeom>
              <a:avLst/>
              <a:gdLst/>
              <a:ahLst/>
              <a:cxnLst/>
              <a:rect l="l" t="t" r="r" b="b"/>
              <a:pathLst>
                <a:path w="3240006" h="2129375">
                  <a:moveTo>
                    <a:pt x="1916836" y="454558"/>
                  </a:moveTo>
                  <a:cubicBezTo>
                    <a:pt x="2018418" y="454558"/>
                    <a:pt x="2100766" y="536906"/>
                    <a:pt x="2100766" y="638488"/>
                  </a:cubicBezTo>
                  <a:cubicBezTo>
                    <a:pt x="2100766" y="740070"/>
                    <a:pt x="2018418" y="822418"/>
                    <a:pt x="1916836" y="822418"/>
                  </a:cubicBezTo>
                  <a:cubicBezTo>
                    <a:pt x="1815254" y="822418"/>
                    <a:pt x="1732906" y="740070"/>
                    <a:pt x="1732906" y="638488"/>
                  </a:cubicBezTo>
                  <a:cubicBezTo>
                    <a:pt x="1732906" y="536906"/>
                    <a:pt x="1815254" y="454558"/>
                    <a:pt x="1916836" y="454558"/>
                  </a:cubicBezTo>
                  <a:close/>
                  <a:moveTo>
                    <a:pt x="1197545" y="272737"/>
                  </a:moveTo>
                  <a:lnTo>
                    <a:pt x="1861974" y="1458536"/>
                  </a:lnTo>
                  <a:lnTo>
                    <a:pt x="2263096" y="848801"/>
                  </a:lnTo>
                  <a:lnTo>
                    <a:pt x="2919562" y="1846679"/>
                  </a:lnTo>
                  <a:lnTo>
                    <a:pt x="2079459" y="1846679"/>
                  </a:lnTo>
                  <a:lnTo>
                    <a:pt x="1606629" y="1846679"/>
                  </a:lnTo>
                  <a:lnTo>
                    <a:pt x="315630" y="1846679"/>
                  </a:lnTo>
                  <a:close/>
                  <a:moveTo>
                    <a:pt x="180003" y="164687"/>
                  </a:moveTo>
                  <a:lnTo>
                    <a:pt x="180003" y="1964687"/>
                  </a:lnTo>
                  <a:lnTo>
                    <a:pt x="3060003" y="1964687"/>
                  </a:lnTo>
                  <a:lnTo>
                    <a:pt x="3060003" y="164687"/>
                  </a:lnTo>
                  <a:close/>
                  <a:moveTo>
                    <a:pt x="0" y="0"/>
                  </a:moveTo>
                  <a:lnTo>
                    <a:pt x="3240006" y="0"/>
                  </a:lnTo>
                  <a:lnTo>
                    <a:pt x="3240006" y="2129375"/>
                  </a:lnTo>
                  <a:lnTo>
                    <a:pt x="0" y="212937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sz="2700"/>
            </a:p>
          </p:txBody>
        </p:sp>
      </p:grpSp>
      <p:grpSp>
        <p:nvGrpSpPr>
          <p:cNvPr id="34" name="Grupo 33">
            <a:extLst>
              <a:ext uri="{FF2B5EF4-FFF2-40B4-BE49-F238E27FC236}">
                <a16:creationId xmlns:a16="http://schemas.microsoft.com/office/drawing/2014/main" id="{B9477452-4E36-4AE6-9961-382FF033C8FE}"/>
              </a:ext>
            </a:extLst>
          </p:cNvPr>
          <p:cNvGrpSpPr/>
          <p:nvPr/>
        </p:nvGrpSpPr>
        <p:grpSpPr>
          <a:xfrm>
            <a:off x="1276760" y="4016198"/>
            <a:ext cx="1061896" cy="965383"/>
            <a:chOff x="5146962" y="2232411"/>
            <a:chExt cx="1061896" cy="965383"/>
          </a:xfrm>
        </p:grpSpPr>
        <p:sp>
          <p:nvSpPr>
            <p:cNvPr id="35" name="Rectángulo 34">
              <a:extLst>
                <a:ext uri="{FF2B5EF4-FFF2-40B4-BE49-F238E27FC236}">
                  <a16:creationId xmlns:a16="http://schemas.microsoft.com/office/drawing/2014/main" id="{3CAE64E8-A90A-4C86-A35F-CE5EB41ECD02}"/>
                </a:ext>
              </a:extLst>
            </p:cNvPr>
            <p:cNvSpPr/>
            <p:nvPr/>
          </p:nvSpPr>
          <p:spPr>
            <a:xfrm>
              <a:off x="5146962" y="2232411"/>
              <a:ext cx="1061896" cy="965383"/>
            </a:xfrm>
            <a:prstGeom prst="rect">
              <a:avLst/>
            </a:prstGeom>
            <a:solidFill>
              <a:srgbClr val="D92E2D"/>
            </a:solidFill>
            <a:ln>
              <a:solidFill>
                <a:srgbClr val="D92E2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36" name="Rectangle 36">
              <a:extLst>
                <a:ext uri="{FF2B5EF4-FFF2-40B4-BE49-F238E27FC236}">
                  <a16:creationId xmlns:a16="http://schemas.microsoft.com/office/drawing/2014/main" id="{1D72B47C-0E9C-438E-A88A-38A1071127DC}"/>
                </a:ext>
              </a:extLst>
            </p:cNvPr>
            <p:cNvSpPr/>
            <p:nvPr/>
          </p:nvSpPr>
          <p:spPr>
            <a:xfrm>
              <a:off x="5407868" y="2436812"/>
              <a:ext cx="554394" cy="467437"/>
            </a:xfrm>
            <a:custGeom>
              <a:avLst/>
              <a:gdLst/>
              <a:ahLst/>
              <a:cxnLst/>
              <a:rect l="l" t="t" r="r" b="b"/>
              <a:pathLst>
                <a:path w="3186824" h="2663936">
                  <a:moveTo>
                    <a:pt x="2624444" y="2376100"/>
                  </a:moveTo>
                  <a:lnTo>
                    <a:pt x="2624444" y="2520100"/>
                  </a:lnTo>
                  <a:lnTo>
                    <a:pt x="2952463" y="2520100"/>
                  </a:lnTo>
                  <a:lnTo>
                    <a:pt x="2952463" y="2376100"/>
                  </a:lnTo>
                  <a:close/>
                  <a:moveTo>
                    <a:pt x="210911" y="2376100"/>
                  </a:moveTo>
                  <a:lnTo>
                    <a:pt x="210911" y="2520100"/>
                  </a:lnTo>
                  <a:lnTo>
                    <a:pt x="538930" y="2520100"/>
                  </a:lnTo>
                  <a:lnTo>
                    <a:pt x="538930" y="2376100"/>
                  </a:lnTo>
                  <a:close/>
                  <a:moveTo>
                    <a:pt x="2624444" y="2095269"/>
                  </a:moveTo>
                  <a:lnTo>
                    <a:pt x="2624444" y="2239269"/>
                  </a:lnTo>
                  <a:lnTo>
                    <a:pt x="2952463" y="2239269"/>
                  </a:lnTo>
                  <a:lnTo>
                    <a:pt x="2952463" y="2095269"/>
                  </a:lnTo>
                  <a:close/>
                  <a:moveTo>
                    <a:pt x="210911" y="2095269"/>
                  </a:moveTo>
                  <a:lnTo>
                    <a:pt x="210911" y="2239269"/>
                  </a:lnTo>
                  <a:lnTo>
                    <a:pt x="538930" y="2239269"/>
                  </a:lnTo>
                  <a:lnTo>
                    <a:pt x="538930" y="2095269"/>
                  </a:lnTo>
                  <a:close/>
                  <a:moveTo>
                    <a:pt x="2624444" y="1814436"/>
                  </a:moveTo>
                  <a:lnTo>
                    <a:pt x="2624444" y="1958436"/>
                  </a:lnTo>
                  <a:lnTo>
                    <a:pt x="2952463" y="1958436"/>
                  </a:lnTo>
                  <a:lnTo>
                    <a:pt x="2952463" y="1814436"/>
                  </a:lnTo>
                  <a:close/>
                  <a:moveTo>
                    <a:pt x="210911" y="1814436"/>
                  </a:moveTo>
                  <a:lnTo>
                    <a:pt x="210911" y="1958436"/>
                  </a:lnTo>
                  <a:lnTo>
                    <a:pt x="538930" y="1958436"/>
                  </a:lnTo>
                  <a:lnTo>
                    <a:pt x="538930" y="1814436"/>
                  </a:lnTo>
                  <a:close/>
                  <a:moveTo>
                    <a:pt x="2624444" y="1533603"/>
                  </a:moveTo>
                  <a:lnTo>
                    <a:pt x="2624444" y="1677603"/>
                  </a:lnTo>
                  <a:lnTo>
                    <a:pt x="2952463" y="1677603"/>
                  </a:lnTo>
                  <a:lnTo>
                    <a:pt x="2952463" y="1533603"/>
                  </a:lnTo>
                  <a:close/>
                  <a:moveTo>
                    <a:pt x="210911" y="1533603"/>
                  </a:moveTo>
                  <a:lnTo>
                    <a:pt x="210911" y="1677603"/>
                  </a:lnTo>
                  <a:lnTo>
                    <a:pt x="538930" y="1677603"/>
                  </a:lnTo>
                  <a:lnTo>
                    <a:pt x="538930" y="1533603"/>
                  </a:lnTo>
                  <a:close/>
                  <a:moveTo>
                    <a:pt x="2624444" y="1252770"/>
                  </a:moveTo>
                  <a:lnTo>
                    <a:pt x="2624444" y="1396770"/>
                  </a:lnTo>
                  <a:lnTo>
                    <a:pt x="2952463" y="1396770"/>
                  </a:lnTo>
                  <a:lnTo>
                    <a:pt x="2952463" y="1252770"/>
                  </a:lnTo>
                  <a:close/>
                  <a:moveTo>
                    <a:pt x="210911" y="1252770"/>
                  </a:moveTo>
                  <a:lnTo>
                    <a:pt x="210911" y="1396770"/>
                  </a:lnTo>
                  <a:lnTo>
                    <a:pt x="538930" y="1396770"/>
                  </a:lnTo>
                  <a:lnTo>
                    <a:pt x="538930" y="1252770"/>
                  </a:lnTo>
                  <a:close/>
                  <a:moveTo>
                    <a:pt x="2624444" y="971937"/>
                  </a:moveTo>
                  <a:lnTo>
                    <a:pt x="2624444" y="1115937"/>
                  </a:lnTo>
                  <a:lnTo>
                    <a:pt x="2952463" y="1115937"/>
                  </a:lnTo>
                  <a:lnTo>
                    <a:pt x="2952463" y="971937"/>
                  </a:lnTo>
                  <a:close/>
                  <a:moveTo>
                    <a:pt x="210911" y="971937"/>
                  </a:moveTo>
                  <a:lnTo>
                    <a:pt x="210911" y="1115937"/>
                  </a:lnTo>
                  <a:lnTo>
                    <a:pt x="538930" y="1115937"/>
                  </a:lnTo>
                  <a:lnTo>
                    <a:pt x="538930" y="971937"/>
                  </a:lnTo>
                  <a:close/>
                  <a:moveTo>
                    <a:pt x="2624444" y="691104"/>
                  </a:moveTo>
                  <a:lnTo>
                    <a:pt x="2624444" y="835104"/>
                  </a:lnTo>
                  <a:lnTo>
                    <a:pt x="2952463" y="835104"/>
                  </a:lnTo>
                  <a:lnTo>
                    <a:pt x="2952463" y="691104"/>
                  </a:lnTo>
                  <a:close/>
                  <a:moveTo>
                    <a:pt x="210911" y="691104"/>
                  </a:moveTo>
                  <a:lnTo>
                    <a:pt x="210911" y="835104"/>
                  </a:lnTo>
                  <a:lnTo>
                    <a:pt x="538930" y="835104"/>
                  </a:lnTo>
                  <a:lnTo>
                    <a:pt x="538930" y="691104"/>
                  </a:lnTo>
                  <a:close/>
                  <a:moveTo>
                    <a:pt x="988006" y="552354"/>
                  </a:moveTo>
                  <a:lnTo>
                    <a:pt x="988006" y="2111583"/>
                  </a:lnTo>
                  <a:lnTo>
                    <a:pt x="2332169" y="1331969"/>
                  </a:lnTo>
                  <a:close/>
                  <a:moveTo>
                    <a:pt x="2624444" y="410271"/>
                  </a:moveTo>
                  <a:lnTo>
                    <a:pt x="2624444" y="554271"/>
                  </a:lnTo>
                  <a:lnTo>
                    <a:pt x="2952463" y="554271"/>
                  </a:lnTo>
                  <a:lnTo>
                    <a:pt x="2952463" y="410271"/>
                  </a:lnTo>
                  <a:close/>
                  <a:moveTo>
                    <a:pt x="210911" y="410271"/>
                  </a:moveTo>
                  <a:lnTo>
                    <a:pt x="210911" y="554271"/>
                  </a:lnTo>
                  <a:lnTo>
                    <a:pt x="538930" y="554271"/>
                  </a:lnTo>
                  <a:lnTo>
                    <a:pt x="538930" y="410271"/>
                  </a:lnTo>
                  <a:close/>
                  <a:moveTo>
                    <a:pt x="2624444" y="129438"/>
                  </a:moveTo>
                  <a:lnTo>
                    <a:pt x="2624444" y="273438"/>
                  </a:lnTo>
                  <a:lnTo>
                    <a:pt x="2952463" y="273438"/>
                  </a:lnTo>
                  <a:lnTo>
                    <a:pt x="2952463" y="129438"/>
                  </a:lnTo>
                  <a:close/>
                  <a:moveTo>
                    <a:pt x="210911" y="129438"/>
                  </a:moveTo>
                  <a:lnTo>
                    <a:pt x="210911" y="273438"/>
                  </a:lnTo>
                  <a:lnTo>
                    <a:pt x="538930" y="273438"/>
                  </a:lnTo>
                  <a:lnTo>
                    <a:pt x="538930" y="129438"/>
                  </a:lnTo>
                  <a:close/>
                  <a:moveTo>
                    <a:pt x="0" y="0"/>
                  </a:moveTo>
                  <a:lnTo>
                    <a:pt x="3186824" y="0"/>
                  </a:lnTo>
                  <a:lnTo>
                    <a:pt x="3186824" y="2663936"/>
                  </a:lnTo>
                  <a:lnTo>
                    <a:pt x="0" y="266393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sz="2700" dirty="0"/>
            </a:p>
          </p:txBody>
        </p:sp>
      </p:grpSp>
      <p:sp>
        <p:nvSpPr>
          <p:cNvPr id="37" name="Text Placeholder 4">
            <a:extLst>
              <a:ext uri="{FF2B5EF4-FFF2-40B4-BE49-F238E27FC236}">
                <a16:creationId xmlns:a16="http://schemas.microsoft.com/office/drawing/2014/main" id="{66FD3A1E-A57E-4C83-A668-0354E0D79189}"/>
              </a:ext>
            </a:extLst>
          </p:cNvPr>
          <p:cNvSpPr txBox="1">
            <a:spLocks/>
          </p:cNvSpPr>
          <p:nvPr/>
        </p:nvSpPr>
        <p:spPr>
          <a:xfrm>
            <a:off x="5961534" y="3939750"/>
            <a:ext cx="2196000" cy="277200"/>
          </a:xfrm>
          <a:prstGeom prst="rect">
            <a:avLst/>
          </a:prstGeom>
        </p:spPr>
        <p:txBody>
          <a:bodyPr anchor="t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Otázka</a:t>
            </a:r>
            <a:r>
              <a:rPr lang="en-US" altLang="ko-KR" sz="1600" b="1" dirty="0">
                <a:latin typeface="Arial" panose="020B0604020202020204" pitchFamily="34" charset="0"/>
                <a:cs typeface="Arial" panose="020B0604020202020204" pitchFamily="34" charset="0"/>
              </a:rPr>
              <a:t> 5:</a:t>
            </a:r>
            <a:endParaRPr lang="ko-KR" altLang="en-U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Text Placeholder 5">
            <a:extLst>
              <a:ext uri="{FF2B5EF4-FFF2-40B4-BE49-F238E27FC236}">
                <a16:creationId xmlns:a16="http://schemas.microsoft.com/office/drawing/2014/main" id="{8B57C654-1CB6-4596-9FFD-8CEFA6EF9320}"/>
              </a:ext>
            </a:extLst>
          </p:cNvPr>
          <p:cNvSpPr txBox="1">
            <a:spLocks/>
          </p:cNvSpPr>
          <p:nvPr/>
        </p:nvSpPr>
        <p:spPr>
          <a:xfrm>
            <a:off x="5961534" y="4247229"/>
            <a:ext cx="2196000" cy="828000"/>
          </a:xfrm>
          <a:prstGeom prst="rect">
            <a:avLst/>
          </a:prstGeom>
        </p:spPr>
        <p:txBody>
          <a:bodyPr anchor="t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Vysvetlite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základné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myšlienky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stratégie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modrého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oceánu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</p:txBody>
      </p:sp>
      <p:sp>
        <p:nvSpPr>
          <p:cNvPr id="39" name="Text Placeholder 4">
            <a:extLst>
              <a:ext uri="{FF2B5EF4-FFF2-40B4-BE49-F238E27FC236}">
                <a16:creationId xmlns:a16="http://schemas.microsoft.com/office/drawing/2014/main" id="{9B483733-5021-4087-92C9-D5F95DD38512}"/>
              </a:ext>
            </a:extLst>
          </p:cNvPr>
          <p:cNvSpPr txBox="1">
            <a:spLocks/>
          </p:cNvSpPr>
          <p:nvPr/>
        </p:nvSpPr>
        <p:spPr>
          <a:xfrm>
            <a:off x="9494341" y="3982108"/>
            <a:ext cx="2196000" cy="277200"/>
          </a:xfrm>
          <a:prstGeom prst="rect">
            <a:avLst/>
          </a:prstGeom>
        </p:spPr>
        <p:txBody>
          <a:bodyPr anchor="t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Otázka</a:t>
            </a:r>
            <a:r>
              <a:rPr lang="en-US" altLang="ko-KR" sz="1600" b="1" dirty="0">
                <a:latin typeface="Arial" panose="020B0604020202020204" pitchFamily="34" charset="0"/>
                <a:cs typeface="Arial" panose="020B0604020202020204" pitchFamily="34" charset="0"/>
              </a:rPr>
              <a:t> 6:</a:t>
            </a:r>
            <a:endParaRPr lang="ko-KR" altLang="en-U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Text Placeholder 5">
            <a:extLst>
              <a:ext uri="{FF2B5EF4-FFF2-40B4-BE49-F238E27FC236}">
                <a16:creationId xmlns:a16="http://schemas.microsoft.com/office/drawing/2014/main" id="{7DD015C3-AAD3-441E-BA07-59C7C289F7E1}"/>
              </a:ext>
            </a:extLst>
          </p:cNvPr>
          <p:cNvSpPr txBox="1">
            <a:spLocks/>
          </p:cNvSpPr>
          <p:nvPr/>
        </p:nvSpPr>
        <p:spPr>
          <a:xfrm>
            <a:off x="9494341" y="4289587"/>
            <a:ext cx="2196000" cy="828000"/>
          </a:xfrm>
          <a:prstGeom prst="rect">
            <a:avLst/>
          </a:prstGeom>
        </p:spPr>
        <p:txBody>
          <a:bodyPr anchor="t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Aké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sú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výhody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stratégie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modrého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oceánu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 pre </a:t>
            </a:r>
            <a:r>
              <a:rPr lang="en-US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rozvoj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podnikania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  <a:endParaRPr lang="en-US" altLang="ko-KR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41" name="Grupo 40">
            <a:extLst>
              <a:ext uri="{FF2B5EF4-FFF2-40B4-BE49-F238E27FC236}">
                <a16:creationId xmlns:a16="http://schemas.microsoft.com/office/drawing/2014/main" id="{E08D0167-7F5A-4885-8852-61C2174E62E4}"/>
              </a:ext>
            </a:extLst>
          </p:cNvPr>
          <p:cNvGrpSpPr/>
          <p:nvPr/>
        </p:nvGrpSpPr>
        <p:grpSpPr>
          <a:xfrm>
            <a:off x="4862975" y="4016197"/>
            <a:ext cx="1061896" cy="965383"/>
            <a:chOff x="4523418" y="3490010"/>
            <a:chExt cx="1061896" cy="965383"/>
          </a:xfrm>
        </p:grpSpPr>
        <p:sp>
          <p:nvSpPr>
            <p:cNvPr id="42" name="Rectángulo 41">
              <a:extLst>
                <a:ext uri="{FF2B5EF4-FFF2-40B4-BE49-F238E27FC236}">
                  <a16:creationId xmlns:a16="http://schemas.microsoft.com/office/drawing/2014/main" id="{05AD4410-11B2-443C-AE32-90B520A14AB7}"/>
                </a:ext>
              </a:extLst>
            </p:cNvPr>
            <p:cNvSpPr/>
            <p:nvPr/>
          </p:nvSpPr>
          <p:spPr>
            <a:xfrm>
              <a:off x="4523418" y="3490010"/>
              <a:ext cx="1061896" cy="965383"/>
            </a:xfrm>
            <a:prstGeom prst="rect">
              <a:avLst/>
            </a:prstGeom>
            <a:solidFill>
              <a:srgbClr val="E6872D"/>
            </a:solidFill>
            <a:ln>
              <a:solidFill>
                <a:srgbClr val="E6872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43" name="Donut 39">
              <a:extLst>
                <a:ext uri="{FF2B5EF4-FFF2-40B4-BE49-F238E27FC236}">
                  <a16:creationId xmlns:a16="http://schemas.microsoft.com/office/drawing/2014/main" id="{47B65D10-ED4E-477A-B5F0-6981EE105C2A}"/>
                </a:ext>
              </a:extLst>
            </p:cNvPr>
            <p:cNvSpPr/>
            <p:nvPr/>
          </p:nvSpPr>
          <p:spPr>
            <a:xfrm flipV="1">
              <a:off x="4832324" y="3760491"/>
              <a:ext cx="444083" cy="417474"/>
            </a:xfrm>
            <a:custGeom>
              <a:avLst/>
              <a:gdLst/>
              <a:ahLst/>
              <a:cxnLst/>
              <a:rect l="l" t="t" r="r" b="b"/>
              <a:pathLst>
                <a:path w="3240000" h="3240000">
                  <a:moveTo>
                    <a:pt x="1152300" y="922782"/>
                  </a:moveTo>
                  <a:lnTo>
                    <a:pt x="2354400" y="1620000"/>
                  </a:lnTo>
                  <a:lnTo>
                    <a:pt x="1152300" y="2317218"/>
                  </a:lnTo>
                  <a:close/>
                  <a:moveTo>
                    <a:pt x="1620000" y="342403"/>
                  </a:moveTo>
                  <a:cubicBezTo>
                    <a:pt x="914403" y="342403"/>
                    <a:pt x="342403" y="914403"/>
                    <a:pt x="342403" y="1620000"/>
                  </a:cubicBezTo>
                  <a:cubicBezTo>
                    <a:pt x="342403" y="2325597"/>
                    <a:pt x="914403" y="2897597"/>
                    <a:pt x="1620000" y="2897597"/>
                  </a:cubicBezTo>
                  <a:cubicBezTo>
                    <a:pt x="2325597" y="2897597"/>
                    <a:pt x="2897597" y="2325597"/>
                    <a:pt x="2897597" y="1620000"/>
                  </a:cubicBezTo>
                  <a:cubicBezTo>
                    <a:pt x="2897597" y="914403"/>
                    <a:pt x="2325597" y="342403"/>
                    <a:pt x="1620000" y="342403"/>
                  </a:cubicBezTo>
                  <a:close/>
                  <a:moveTo>
                    <a:pt x="1620000" y="0"/>
                  </a:moveTo>
                  <a:cubicBezTo>
                    <a:pt x="2514701" y="0"/>
                    <a:pt x="3240000" y="725299"/>
                    <a:pt x="3240000" y="1620000"/>
                  </a:cubicBezTo>
                  <a:cubicBezTo>
                    <a:pt x="3240000" y="2514701"/>
                    <a:pt x="2514701" y="3240000"/>
                    <a:pt x="1620000" y="3240000"/>
                  </a:cubicBezTo>
                  <a:cubicBezTo>
                    <a:pt x="725299" y="3240000"/>
                    <a:pt x="0" y="2514701"/>
                    <a:pt x="0" y="1620000"/>
                  </a:cubicBezTo>
                  <a:cubicBezTo>
                    <a:pt x="0" y="725299"/>
                    <a:pt x="725299" y="0"/>
                    <a:pt x="162000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sz="2700">
                <a:solidFill>
                  <a:schemeClr val="tx1"/>
                </a:solidFill>
              </a:endParaRPr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1887794" y="6266896"/>
            <a:ext cx="9697116" cy="463550"/>
            <a:chOff x="1887794" y="6266896"/>
            <a:chExt cx="9697116" cy="463550"/>
          </a:xfrm>
        </p:grpSpPr>
        <p:sp>
          <p:nvSpPr>
            <p:cNvPr id="45" name="TextBox 44"/>
            <p:cNvSpPr txBox="1"/>
            <p:nvPr/>
          </p:nvSpPr>
          <p:spPr>
            <a:xfrm>
              <a:off x="1887794" y="6266896"/>
              <a:ext cx="759050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k-SK" sz="1200" dirty="0"/>
                <a:t>Podpora Európskej komisie na výrobu tejto publikácie nepredstavuje súhlas s obsahom, ktorý odráža len názory autorov, a Komisia nemôže byť zodpovedná za prípadné použitie informácií, ktoré sú v nej obsiahnuté.</a:t>
              </a:r>
            </a:p>
          </p:txBody>
        </p:sp>
        <p:pic>
          <p:nvPicPr>
            <p:cNvPr id="46" name="Picture 24" descr="https://wayback.archive-it.org/12090/20210123161500mp_/https://eacea.ec.europa.eu/sites/eacea-site/files/logosbeneficaireserasmusleft_sk_0.jpg"/>
            <p:cNvPicPr>
              <a:picLocks noChangeAspect="1" noChangeArrowheads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478297" y="6266896"/>
              <a:ext cx="2106613" cy="463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016542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  <p:bldP spid="1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34697EA5-F919-4E2B-8A99-C1467FF211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59132" y="1196400"/>
            <a:ext cx="6026935" cy="4595327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/>
            <a:endParaRPr lang="sk-SK" dirty="0">
              <a:solidFill>
                <a:srgbClr val="E47A24"/>
              </a:solidFill>
              <a:latin typeface="+mj-lt"/>
            </a:endParaRPr>
          </a:p>
          <a:p>
            <a:pPr algn="just"/>
            <a:r>
              <a:rPr lang="sk-SK" sz="2000" b="1" dirty="0">
                <a:solidFill>
                  <a:srgbClr val="FFC300"/>
                </a:solidFill>
                <a:latin typeface="+mj-lt"/>
                <a:ea typeface="Calibri" panose="020F0502020204030204" pitchFamily="34" charset="0"/>
                <a:cs typeface="Times New Roman"/>
              </a:rPr>
              <a:t>Na konci tohto bloku budete vedieť:</a:t>
            </a: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CD3DC50E-31D5-4172-B2E4-495A452F8B3C}"/>
              </a:ext>
            </a:extLst>
          </p:cNvPr>
          <p:cNvSpPr/>
          <p:nvPr/>
        </p:nvSpPr>
        <p:spPr>
          <a:xfrm rot="5400000">
            <a:off x="-3300416" y="3300411"/>
            <a:ext cx="6858001" cy="257178"/>
          </a:xfrm>
          <a:prstGeom prst="rect">
            <a:avLst/>
          </a:prstGeom>
          <a:solidFill>
            <a:srgbClr val="FFCD0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89675226-E6AD-4432-9A39-1D1C6C36A06B}"/>
              </a:ext>
            </a:extLst>
          </p:cNvPr>
          <p:cNvSpPr/>
          <p:nvPr/>
        </p:nvSpPr>
        <p:spPr>
          <a:xfrm rot="5400000">
            <a:off x="-2979070" y="3300411"/>
            <a:ext cx="6858001" cy="257178"/>
          </a:xfrm>
          <a:prstGeom prst="rect">
            <a:avLst/>
          </a:prstGeom>
          <a:solidFill>
            <a:srgbClr val="E687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F05C8DE6-5D1E-4E8F-A2FF-8C7F21E176E0}"/>
              </a:ext>
            </a:extLst>
          </p:cNvPr>
          <p:cNvSpPr/>
          <p:nvPr/>
        </p:nvSpPr>
        <p:spPr>
          <a:xfrm rot="5400000">
            <a:off x="-2672891" y="3300412"/>
            <a:ext cx="6858003" cy="257178"/>
          </a:xfrm>
          <a:prstGeom prst="rect">
            <a:avLst/>
          </a:prstGeom>
          <a:solidFill>
            <a:srgbClr val="D92E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40E7E879-E80A-4CC9-B016-63ABC6EC955F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35279" y="169687"/>
            <a:ext cx="3811683" cy="1121083"/>
          </a:xfrm>
          <a:prstGeom prst="rect">
            <a:avLst/>
          </a:prstGeom>
        </p:spPr>
      </p:pic>
      <p:sp>
        <p:nvSpPr>
          <p:cNvPr id="4" name="Título 3">
            <a:extLst>
              <a:ext uri="{FF2B5EF4-FFF2-40B4-BE49-F238E27FC236}">
                <a16:creationId xmlns:a16="http://schemas.microsoft.com/office/drawing/2014/main" id="{C1CC14E4-70FB-426E-8FAD-6F47CAB6EB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58976" y="553541"/>
            <a:ext cx="3811683" cy="642859"/>
          </a:xfrm>
        </p:spPr>
        <p:txBody>
          <a:bodyPr>
            <a:normAutofit/>
          </a:bodyPr>
          <a:lstStyle/>
          <a:p>
            <a:r>
              <a:rPr lang="sk-SK" sz="3900" b="1" spc="-85" dirty="0">
                <a:solidFill>
                  <a:srgbClr val="D92E2D"/>
                </a:solidFill>
                <a:ea typeface="Calibri" panose="020F0502020204030204" pitchFamily="34" charset="0"/>
                <a:cs typeface="Tahoma"/>
              </a:rPr>
              <a:t>1. Ciele a úlohy </a:t>
            </a:r>
            <a:endParaRPr lang="sk-SK" sz="3900" b="1" dirty="0">
              <a:solidFill>
                <a:srgbClr val="D92E2D"/>
              </a:solidFill>
            </a:endParaRPr>
          </a:p>
        </p:txBody>
      </p:sp>
      <p:pic>
        <p:nvPicPr>
          <p:cNvPr id="16" name="Imagen 15">
            <a:extLst>
              <a:ext uri="{FF2B5EF4-FFF2-40B4-BE49-F238E27FC236}">
                <a16:creationId xmlns:a16="http://schemas.microsoft.com/office/drawing/2014/main" id="{C59FFB22-1CA2-42FC-9C89-A2FA93EBF026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77490" r="3171"/>
          <a:stretch/>
        </p:blipFill>
        <p:spPr>
          <a:xfrm>
            <a:off x="1459132" y="2317483"/>
            <a:ext cx="317240" cy="482490"/>
          </a:xfrm>
          <a:prstGeom prst="rect">
            <a:avLst/>
          </a:prstGeom>
        </p:spPr>
      </p:pic>
      <p:pic>
        <p:nvPicPr>
          <p:cNvPr id="17" name="Imagen 16">
            <a:extLst>
              <a:ext uri="{FF2B5EF4-FFF2-40B4-BE49-F238E27FC236}">
                <a16:creationId xmlns:a16="http://schemas.microsoft.com/office/drawing/2014/main" id="{EB7E19A7-1F68-40D8-B67E-BD6163E7B49B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77490" r="3171"/>
          <a:stretch/>
        </p:blipFill>
        <p:spPr>
          <a:xfrm>
            <a:off x="1459132" y="3300003"/>
            <a:ext cx="317240" cy="482490"/>
          </a:xfrm>
          <a:prstGeom prst="rect">
            <a:avLst/>
          </a:prstGeom>
        </p:spPr>
      </p:pic>
      <p:pic>
        <p:nvPicPr>
          <p:cNvPr id="18" name="Imagen 17">
            <a:extLst>
              <a:ext uri="{FF2B5EF4-FFF2-40B4-BE49-F238E27FC236}">
                <a16:creationId xmlns:a16="http://schemas.microsoft.com/office/drawing/2014/main" id="{3D1E64DD-D47E-458E-A38C-F604DB11DCDC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77490" r="3171"/>
          <a:stretch/>
        </p:blipFill>
        <p:spPr>
          <a:xfrm>
            <a:off x="1459132" y="4282523"/>
            <a:ext cx="317240" cy="482490"/>
          </a:xfrm>
          <a:prstGeom prst="rect">
            <a:avLst/>
          </a:prstGeom>
        </p:spPr>
      </p:pic>
      <p:sp>
        <p:nvSpPr>
          <p:cNvPr id="19" name="TextBox 7">
            <a:extLst>
              <a:ext uri="{FF2B5EF4-FFF2-40B4-BE49-F238E27FC236}">
                <a16:creationId xmlns:a16="http://schemas.microsoft.com/office/drawing/2014/main" id="{B5C1FC63-CF05-4D85-9742-411CF5AE3D86}"/>
              </a:ext>
            </a:extLst>
          </p:cNvPr>
          <p:cNvSpPr txBox="1"/>
          <p:nvPr/>
        </p:nvSpPr>
        <p:spPr>
          <a:xfrm>
            <a:off x="1900225" y="2632758"/>
            <a:ext cx="5124925" cy="46166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sk-SK" sz="1200" dirty="0">
                <a:ea typeface="+mn-lt"/>
                <a:cs typeface="+mn-lt"/>
              </a:rPr>
              <a:t>Po preštudovaní tejto časti dokážete definovať pojem inovácia a vymenovať fázy inovačného procesu.</a:t>
            </a:r>
          </a:p>
        </p:txBody>
      </p:sp>
      <p:sp>
        <p:nvSpPr>
          <p:cNvPr id="20" name="TextBox 8">
            <a:extLst>
              <a:ext uri="{FF2B5EF4-FFF2-40B4-BE49-F238E27FC236}">
                <a16:creationId xmlns:a16="http://schemas.microsoft.com/office/drawing/2014/main" id="{006589D8-892A-4191-BF65-8E3960D7DC65}"/>
              </a:ext>
            </a:extLst>
          </p:cNvPr>
          <p:cNvSpPr txBox="1"/>
          <p:nvPr/>
        </p:nvSpPr>
        <p:spPr>
          <a:xfrm>
            <a:off x="1900225" y="2294204"/>
            <a:ext cx="5124925" cy="369332"/>
          </a:xfrm>
          <a:prstGeom prst="rect">
            <a:avLst/>
          </a:prstGeom>
          <a:noFill/>
        </p:spPr>
        <p:txBody>
          <a:bodyPr wrap="square" lIns="108000" tIns="45720" rIns="108000" bIns="45720" rtlCol="0" anchor="t">
            <a:spAutoFit/>
          </a:bodyPr>
          <a:lstStyle/>
          <a:p>
            <a:r>
              <a:rPr lang="sk-SK" altLang="ko-KR" b="1" dirty="0">
                <a:latin typeface="+mj-lt"/>
                <a:ea typeface="맑은 고딕"/>
                <a:cs typeface="Arial"/>
              </a:rPr>
              <a:t>Proces inovácie</a:t>
            </a:r>
            <a:endParaRPr lang="sk-SK" altLang="ko-KR" b="1" dirty="0">
              <a:latin typeface="+mj-lt"/>
              <a:ea typeface="맑은 고딕"/>
              <a:cs typeface="Arial" pitchFamily="34" charset="0"/>
            </a:endParaRPr>
          </a:p>
        </p:txBody>
      </p:sp>
      <p:sp>
        <p:nvSpPr>
          <p:cNvPr id="21" name="TextBox 7">
            <a:extLst>
              <a:ext uri="{FF2B5EF4-FFF2-40B4-BE49-F238E27FC236}">
                <a16:creationId xmlns:a16="http://schemas.microsoft.com/office/drawing/2014/main" id="{D2699A28-3E26-4FD4-8143-27494C6E64F0}"/>
              </a:ext>
            </a:extLst>
          </p:cNvPr>
          <p:cNvSpPr txBox="1"/>
          <p:nvPr/>
        </p:nvSpPr>
        <p:spPr>
          <a:xfrm>
            <a:off x="1900225" y="3612402"/>
            <a:ext cx="5135363" cy="46166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sk-SK" altLang="ko-KR" sz="1200" dirty="0">
                <a:latin typeface="+mj-lt"/>
                <a:ea typeface="맑은 고딕"/>
                <a:cs typeface="Arial"/>
              </a:rPr>
              <a:t>Po preštudovaní tejto časti pochopíte význam štruktúrovaných metód tvorby nápadov. Okrem toho budete mať možnosť si niekoľko metód aj </a:t>
            </a:r>
            <a:r>
              <a:rPr lang="sk-SK" altLang="ko-KR" sz="1200" dirty="0">
                <a:ea typeface="맑은 고딕"/>
                <a:cs typeface="Arial"/>
              </a:rPr>
              <a:t>vyskúšať</a:t>
            </a:r>
            <a:r>
              <a:rPr lang="sk-SK" altLang="ko-KR" sz="1200" dirty="0">
                <a:latin typeface="+mj-lt"/>
                <a:ea typeface="맑은 고딕"/>
                <a:cs typeface="Arial"/>
              </a:rPr>
              <a:t>.</a:t>
            </a:r>
          </a:p>
        </p:txBody>
      </p:sp>
      <p:sp>
        <p:nvSpPr>
          <p:cNvPr id="22" name="TextBox 8">
            <a:extLst>
              <a:ext uri="{FF2B5EF4-FFF2-40B4-BE49-F238E27FC236}">
                <a16:creationId xmlns:a16="http://schemas.microsoft.com/office/drawing/2014/main" id="{A554AB94-BBE5-4DF1-B75D-FE12DF2146A2}"/>
              </a:ext>
            </a:extLst>
          </p:cNvPr>
          <p:cNvSpPr txBox="1"/>
          <p:nvPr/>
        </p:nvSpPr>
        <p:spPr>
          <a:xfrm>
            <a:off x="1900224" y="3284286"/>
            <a:ext cx="4728268" cy="369332"/>
          </a:xfrm>
          <a:prstGeom prst="rect">
            <a:avLst/>
          </a:prstGeom>
          <a:noFill/>
        </p:spPr>
        <p:txBody>
          <a:bodyPr wrap="square" lIns="108000" tIns="45720" rIns="108000" bIns="45720" rtlCol="0" anchor="t">
            <a:spAutoFit/>
          </a:bodyPr>
          <a:lstStyle/>
          <a:p>
            <a:r>
              <a:rPr lang="sk-SK" b="1" dirty="0">
                <a:latin typeface="+mj-lt"/>
                <a:cs typeface="Calibri Light"/>
              </a:rPr>
              <a:t>Metódy generovania nápadov</a:t>
            </a:r>
            <a:endParaRPr lang="sk-SK" altLang="ko-KR" b="1" dirty="0">
              <a:latin typeface="+mj-lt"/>
              <a:ea typeface="맑은 고딕"/>
              <a:cs typeface="Arial" pitchFamily="34" charset="0"/>
            </a:endParaRPr>
          </a:p>
        </p:txBody>
      </p:sp>
      <p:sp>
        <p:nvSpPr>
          <p:cNvPr id="23" name="TextBox 7">
            <a:extLst>
              <a:ext uri="{FF2B5EF4-FFF2-40B4-BE49-F238E27FC236}">
                <a16:creationId xmlns:a16="http://schemas.microsoft.com/office/drawing/2014/main" id="{2DE19CFF-303F-491E-99BB-D2AB3183AEDD}"/>
              </a:ext>
            </a:extLst>
          </p:cNvPr>
          <p:cNvSpPr txBox="1"/>
          <p:nvPr/>
        </p:nvSpPr>
        <p:spPr>
          <a:xfrm>
            <a:off x="1900225" y="4612770"/>
            <a:ext cx="5145801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sk-SK" altLang="ko-KR" sz="1200" dirty="0">
                <a:latin typeface="+mj-lt"/>
                <a:ea typeface="맑은 고딕"/>
                <a:cs typeface="Arial"/>
              </a:rPr>
              <a:t>Po preštudovaní tejto časti pochopíte myšlienku stratégie modrého oceánu pri vytváraní nových trhov pre vaše podnikanie. A okrem toho si môžete pripraviť rámec štyroch akcií pre svoj vlastný podnikateľský nápad.</a:t>
            </a:r>
          </a:p>
        </p:txBody>
      </p:sp>
      <p:sp>
        <p:nvSpPr>
          <p:cNvPr id="24" name="TextBox 8">
            <a:extLst>
              <a:ext uri="{FF2B5EF4-FFF2-40B4-BE49-F238E27FC236}">
                <a16:creationId xmlns:a16="http://schemas.microsoft.com/office/drawing/2014/main" id="{AC73C74C-0A3C-43BB-B07A-42699E1AB031}"/>
              </a:ext>
            </a:extLst>
          </p:cNvPr>
          <p:cNvSpPr txBox="1"/>
          <p:nvPr/>
        </p:nvSpPr>
        <p:spPr>
          <a:xfrm>
            <a:off x="1900225" y="4253340"/>
            <a:ext cx="5124925" cy="369332"/>
          </a:xfrm>
          <a:prstGeom prst="rect">
            <a:avLst/>
          </a:prstGeom>
          <a:noFill/>
        </p:spPr>
        <p:txBody>
          <a:bodyPr wrap="square" lIns="108000" tIns="45720" rIns="108000" bIns="45720" rtlCol="0" anchor="t">
            <a:spAutoFit/>
          </a:bodyPr>
          <a:lstStyle/>
          <a:p>
            <a:r>
              <a:rPr lang="sk-SK" altLang="ko-KR" b="1" dirty="0">
                <a:latin typeface="+mj-lt"/>
                <a:ea typeface="맑은 고딕"/>
                <a:cs typeface="Arial"/>
              </a:rPr>
              <a:t>Stratégia modrého oceánu</a:t>
            </a:r>
          </a:p>
        </p:txBody>
      </p:sp>
      <p:grpSp>
        <p:nvGrpSpPr>
          <p:cNvPr id="25" name="Group 24"/>
          <p:cNvGrpSpPr/>
          <p:nvPr/>
        </p:nvGrpSpPr>
        <p:grpSpPr>
          <a:xfrm>
            <a:off x="1887794" y="6266896"/>
            <a:ext cx="9697116" cy="463550"/>
            <a:chOff x="1887794" y="6266896"/>
            <a:chExt cx="9697116" cy="463550"/>
          </a:xfrm>
        </p:grpSpPr>
        <p:sp>
          <p:nvSpPr>
            <p:cNvPr id="26" name="TextBox 25"/>
            <p:cNvSpPr txBox="1"/>
            <p:nvPr/>
          </p:nvSpPr>
          <p:spPr>
            <a:xfrm>
              <a:off x="1887794" y="6266896"/>
              <a:ext cx="759050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k-SK" sz="1200" dirty="0"/>
                <a:t>Podpora Európskej komisie na výrobu tejto publikácie nepredstavuje súhlas s obsahom, ktorý odráža len názory autorov, a Komisia nemôže byť zodpovedná za prípadné použitie informácií, ktoré sú v nej obsiahnuté.</a:t>
              </a:r>
            </a:p>
          </p:txBody>
        </p:sp>
        <p:pic>
          <p:nvPicPr>
            <p:cNvPr id="27" name="Picture 24" descr="https://wayback.archive-it.org/12090/20210123161500mp_/https://eacea.ec.europa.eu/sites/eacea-site/files/logosbeneficaireserasmusleft_sk_0.jpg"/>
            <p:cNvPicPr>
              <a:picLocks noChangeAspect="1" noChangeArrowheads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478297" y="6266896"/>
              <a:ext cx="2106613" cy="463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028030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  <p:bldP spid="1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4AEDCF4D-E318-41BA-B105-9369AC1C05A7}"/>
              </a:ext>
            </a:extLst>
          </p:cNvPr>
          <p:cNvSpPr/>
          <p:nvPr/>
        </p:nvSpPr>
        <p:spPr>
          <a:xfrm>
            <a:off x="1335279" y="2371658"/>
            <a:ext cx="8548033" cy="214423"/>
          </a:xfrm>
          <a:prstGeom prst="rect">
            <a:avLst/>
          </a:prstGeom>
          <a:solidFill>
            <a:srgbClr val="FFD13C"/>
          </a:solidFill>
          <a:ln>
            <a:solidFill>
              <a:srgbClr val="FFC4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CD3DC50E-31D5-4172-B2E4-495A452F8B3C}"/>
              </a:ext>
            </a:extLst>
          </p:cNvPr>
          <p:cNvSpPr/>
          <p:nvPr/>
        </p:nvSpPr>
        <p:spPr>
          <a:xfrm rot="5400000">
            <a:off x="-3300416" y="3300411"/>
            <a:ext cx="6858001" cy="257178"/>
          </a:xfrm>
          <a:prstGeom prst="rect">
            <a:avLst/>
          </a:prstGeom>
          <a:solidFill>
            <a:srgbClr val="FFCD0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89675226-E6AD-4432-9A39-1D1C6C36A06B}"/>
              </a:ext>
            </a:extLst>
          </p:cNvPr>
          <p:cNvSpPr/>
          <p:nvPr/>
        </p:nvSpPr>
        <p:spPr>
          <a:xfrm rot="5400000">
            <a:off x="-2979070" y="3300411"/>
            <a:ext cx="6858001" cy="257178"/>
          </a:xfrm>
          <a:prstGeom prst="rect">
            <a:avLst/>
          </a:prstGeom>
          <a:solidFill>
            <a:srgbClr val="E687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F05C8DE6-5D1E-4E8F-A2FF-8C7F21E176E0}"/>
              </a:ext>
            </a:extLst>
          </p:cNvPr>
          <p:cNvSpPr/>
          <p:nvPr/>
        </p:nvSpPr>
        <p:spPr>
          <a:xfrm rot="5400000">
            <a:off x="-2672891" y="3300412"/>
            <a:ext cx="6858003" cy="257178"/>
          </a:xfrm>
          <a:prstGeom prst="rect">
            <a:avLst/>
          </a:prstGeom>
          <a:solidFill>
            <a:srgbClr val="D92E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40E7E879-E80A-4CC9-B016-63ABC6EC955F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35279" y="169687"/>
            <a:ext cx="3811683" cy="1121083"/>
          </a:xfrm>
          <a:prstGeom prst="rect">
            <a:avLst/>
          </a:prstGeom>
        </p:spPr>
      </p:pic>
      <p:sp>
        <p:nvSpPr>
          <p:cNvPr id="4" name="Título 3">
            <a:extLst>
              <a:ext uri="{FF2B5EF4-FFF2-40B4-BE49-F238E27FC236}">
                <a16:creationId xmlns:a16="http://schemas.microsoft.com/office/drawing/2014/main" id="{C1CC14E4-70FB-426E-8FAD-6F47CAB6EB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58976" y="553541"/>
            <a:ext cx="3811683" cy="642859"/>
          </a:xfrm>
        </p:spPr>
        <p:txBody>
          <a:bodyPr>
            <a:normAutofit/>
          </a:bodyPr>
          <a:lstStyle/>
          <a:p>
            <a:r>
              <a:rPr lang="sk-SK" sz="3900" b="1" spc="-85" dirty="0">
                <a:solidFill>
                  <a:srgbClr val="D92E2D"/>
                </a:solidFill>
                <a:ea typeface="Calibri" panose="020F0502020204030204" pitchFamily="34" charset="0"/>
                <a:cs typeface="Tahoma"/>
              </a:rPr>
              <a:t>Obsah</a:t>
            </a:r>
            <a:endParaRPr lang="es-ES" sz="3900" b="1" dirty="0">
              <a:solidFill>
                <a:srgbClr val="D92E2D"/>
              </a:solidFill>
            </a:endParaRPr>
          </a:p>
        </p:txBody>
      </p:sp>
      <p:pic>
        <p:nvPicPr>
          <p:cNvPr id="16" name="Imagen 15">
            <a:extLst>
              <a:ext uri="{FF2B5EF4-FFF2-40B4-BE49-F238E27FC236}">
                <a16:creationId xmlns:a16="http://schemas.microsoft.com/office/drawing/2014/main" id="{C59FFB22-1CA2-42FC-9C89-A2FA93EBF026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77490" r="3171"/>
          <a:stretch/>
        </p:blipFill>
        <p:spPr>
          <a:xfrm>
            <a:off x="2892435" y="1811714"/>
            <a:ext cx="317240" cy="482490"/>
          </a:xfrm>
          <a:prstGeom prst="rect">
            <a:avLst/>
          </a:prstGeom>
        </p:spPr>
      </p:pic>
      <p:sp>
        <p:nvSpPr>
          <p:cNvPr id="19" name="TextBox 7">
            <a:extLst>
              <a:ext uri="{FF2B5EF4-FFF2-40B4-BE49-F238E27FC236}">
                <a16:creationId xmlns:a16="http://schemas.microsoft.com/office/drawing/2014/main" id="{B5C1FC63-CF05-4D85-9742-411CF5AE3D86}"/>
              </a:ext>
            </a:extLst>
          </p:cNvPr>
          <p:cNvSpPr txBox="1"/>
          <p:nvPr/>
        </p:nvSpPr>
        <p:spPr>
          <a:xfrm>
            <a:off x="1333396" y="2683363"/>
            <a:ext cx="3093449" cy="341632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sk-SK" sz="1200" dirty="0">
                <a:ea typeface="+mn-lt"/>
                <a:cs typeface="+mn-lt"/>
              </a:rPr>
              <a:t>Úvod do procesu dizajnového myslenia:</a:t>
            </a:r>
          </a:p>
          <a:p>
            <a:endParaRPr lang="sk-SK" sz="1200" dirty="0">
              <a:ea typeface="+mn-lt"/>
              <a:cs typeface="+mn-lt"/>
            </a:endParaRPr>
          </a:p>
          <a:p>
            <a:pPr marL="228600" indent="-228600">
              <a:buFont typeface="+mj-lt"/>
              <a:buAutoNum type="arabicPeriod"/>
            </a:pPr>
            <a:r>
              <a:rPr lang="sk-SK" sz="1200" dirty="0">
                <a:ea typeface="+mn-lt"/>
                <a:cs typeface="+mn-lt"/>
              </a:rPr>
              <a:t>Vezmite do úvahy perspektívu používateľov a vcíťte sa do ich problému.</a:t>
            </a:r>
          </a:p>
          <a:p>
            <a:pPr marL="228600" indent="-228600">
              <a:buFont typeface="+mj-lt"/>
              <a:buAutoNum type="arabicPeriod"/>
            </a:pPr>
            <a:r>
              <a:rPr lang="sk-SK" sz="1200" dirty="0">
                <a:ea typeface="+mn-lt"/>
                <a:cs typeface="+mn-lt"/>
              </a:rPr>
              <a:t>Zozbierajte rozdrobené dostupné informácie a podrobne definujte problém. </a:t>
            </a:r>
          </a:p>
          <a:p>
            <a:pPr marL="228600" indent="-228600">
              <a:buFont typeface="+mj-lt"/>
              <a:buAutoNum type="arabicPeriod"/>
            </a:pPr>
            <a:r>
              <a:rPr lang="sk-SK" sz="1200" dirty="0" err="1">
                <a:ea typeface="+mn-lt"/>
                <a:cs typeface="+mn-lt"/>
              </a:rPr>
              <a:t>Brainstormujte</a:t>
            </a:r>
            <a:r>
              <a:rPr lang="sk-SK" sz="1200" dirty="0">
                <a:ea typeface="+mn-lt"/>
                <a:cs typeface="+mn-lt"/>
              </a:rPr>
              <a:t> rôzne možné riešenia problému ako kombinácie rôznych nápadov a poznatkov. Vytvorte čo najširšiu škálu nápadov. </a:t>
            </a:r>
          </a:p>
          <a:p>
            <a:pPr marL="228600" indent="-228600">
              <a:buFont typeface="+mj-lt"/>
              <a:buAutoNum type="arabicPeriod"/>
            </a:pPr>
            <a:r>
              <a:rPr lang="sk-SK" sz="1200" dirty="0">
                <a:ea typeface="+mn-lt"/>
                <a:cs typeface="+mn-lt"/>
              </a:rPr>
              <a:t>Vytvorte prototyp riešenia. Identifikujete vďaka tomu nové možnosti a poukážete na jeho silné a slabé stránky.</a:t>
            </a:r>
          </a:p>
          <a:p>
            <a:pPr marL="228600" indent="-228600">
              <a:buFont typeface="+mj-lt"/>
              <a:buAutoNum type="arabicPeriod"/>
            </a:pPr>
            <a:r>
              <a:rPr lang="sk-SK" sz="1200" dirty="0">
                <a:ea typeface="+mn-lt"/>
                <a:cs typeface="+mn-lt"/>
              </a:rPr>
              <a:t>Otestujte prototyp s konečnými používateľmi a vyžiadajte si ich spätnú väzbu.</a:t>
            </a:r>
          </a:p>
          <a:p>
            <a:pPr marL="228600" indent="-228600">
              <a:buFont typeface="+mj-lt"/>
              <a:buAutoNum type="arabicPeriod"/>
            </a:pPr>
            <a:endParaRPr lang="sk-SK" sz="1200" dirty="0">
              <a:ea typeface="+mn-lt"/>
              <a:cs typeface="+mn-lt"/>
            </a:endParaRPr>
          </a:p>
          <a:p>
            <a:endParaRPr lang="sk-SK" sz="1200" dirty="0">
              <a:ea typeface="+mn-lt"/>
              <a:cs typeface="+mn-lt"/>
            </a:endParaRPr>
          </a:p>
        </p:txBody>
      </p:sp>
      <p:sp>
        <p:nvSpPr>
          <p:cNvPr id="20" name="TextBox 8">
            <a:extLst>
              <a:ext uri="{FF2B5EF4-FFF2-40B4-BE49-F238E27FC236}">
                <a16:creationId xmlns:a16="http://schemas.microsoft.com/office/drawing/2014/main" id="{006589D8-892A-4191-BF65-8E3960D7DC65}"/>
              </a:ext>
            </a:extLst>
          </p:cNvPr>
          <p:cNvSpPr txBox="1"/>
          <p:nvPr/>
        </p:nvSpPr>
        <p:spPr>
          <a:xfrm>
            <a:off x="1795843" y="2283765"/>
            <a:ext cx="2312095" cy="369332"/>
          </a:xfrm>
          <a:prstGeom prst="rect">
            <a:avLst/>
          </a:prstGeom>
          <a:noFill/>
        </p:spPr>
        <p:txBody>
          <a:bodyPr wrap="square" lIns="108000" tIns="45720" rIns="108000" bIns="45720" rtlCol="0" anchor="t">
            <a:spAutoFit/>
          </a:bodyPr>
          <a:lstStyle/>
          <a:p>
            <a:r>
              <a:rPr lang="sk-SK" altLang="ko-KR" b="1" dirty="0">
                <a:latin typeface="+mj-lt"/>
                <a:ea typeface="맑은 고딕"/>
                <a:cs typeface="Arial"/>
              </a:rPr>
              <a:t>Proces inovácie</a:t>
            </a:r>
            <a:endParaRPr lang="en-US" altLang="ko-KR" b="1" dirty="0">
              <a:latin typeface="+mj-lt"/>
              <a:ea typeface="맑은 고딕"/>
              <a:cs typeface="Arial" pitchFamily="34" charset="0"/>
            </a:endParaRPr>
          </a:p>
        </p:txBody>
      </p:sp>
      <p:pic>
        <p:nvPicPr>
          <p:cNvPr id="25" name="Imagen 24">
            <a:extLst>
              <a:ext uri="{FF2B5EF4-FFF2-40B4-BE49-F238E27FC236}">
                <a16:creationId xmlns:a16="http://schemas.microsoft.com/office/drawing/2014/main" id="{1CA66825-C19B-4FC4-97F1-DF2455EE26AF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77490" r="3171"/>
          <a:stretch/>
        </p:blipFill>
        <p:spPr>
          <a:xfrm>
            <a:off x="5607096" y="1811714"/>
            <a:ext cx="317240" cy="482490"/>
          </a:xfrm>
          <a:prstGeom prst="rect">
            <a:avLst/>
          </a:prstGeom>
        </p:spPr>
      </p:pic>
      <p:sp>
        <p:nvSpPr>
          <p:cNvPr id="26" name="TextBox 7">
            <a:extLst>
              <a:ext uri="{FF2B5EF4-FFF2-40B4-BE49-F238E27FC236}">
                <a16:creationId xmlns:a16="http://schemas.microsoft.com/office/drawing/2014/main" id="{56366EB9-2D22-4CD6-B844-8967B389876D}"/>
              </a:ext>
            </a:extLst>
          </p:cNvPr>
          <p:cNvSpPr txBox="1"/>
          <p:nvPr/>
        </p:nvSpPr>
        <p:spPr>
          <a:xfrm>
            <a:off x="4586748" y="2674070"/>
            <a:ext cx="2563386" cy="267765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sk-SK" sz="1200" dirty="0">
                <a:ea typeface="+mn-lt"/>
                <a:cs typeface="+mn-lt"/>
              </a:rPr>
              <a:t>Úvod do metód tvorby nápadov:</a:t>
            </a:r>
          </a:p>
          <a:p>
            <a:endParaRPr lang="sk-SK" sz="1200" dirty="0">
              <a:ea typeface="+mn-lt"/>
              <a:cs typeface="+mn-lt"/>
            </a:endParaRPr>
          </a:p>
          <a:p>
            <a:pPr marL="228600" indent="-228600">
              <a:buFont typeface="+mj-lt"/>
              <a:buAutoNum type="arabicPeriod"/>
            </a:pPr>
            <a:r>
              <a:rPr lang="sk-SK" sz="1200" dirty="0">
                <a:ea typeface="+mn-lt"/>
                <a:cs typeface="+mn-lt"/>
              </a:rPr>
              <a:t>Brainstorming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k-SK" sz="1200" dirty="0">
                <a:ea typeface="+mn-lt"/>
                <a:cs typeface="+mn-lt"/>
              </a:rPr>
              <a:t>Úvod do brainstormingu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k-SK" sz="1200" dirty="0">
                <a:ea typeface="+mn-lt"/>
                <a:cs typeface="+mn-lt"/>
              </a:rPr>
              <a:t>Pravidlá pre brainstorming 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k-SK" sz="1200" dirty="0">
                <a:ea typeface="+mn-lt"/>
                <a:cs typeface="+mn-lt"/>
              </a:rPr>
              <a:t>Kroky pri brainstormingu</a:t>
            </a:r>
          </a:p>
          <a:p>
            <a:pPr marL="228600" indent="-228600">
              <a:buFont typeface="+mj-lt"/>
              <a:buAutoNum type="arabicPeriod" startAt="2"/>
            </a:pPr>
            <a:r>
              <a:rPr lang="sk-SK" sz="1200" dirty="0" err="1">
                <a:ea typeface="+mn-lt"/>
                <a:cs typeface="+mn-lt"/>
              </a:rPr>
              <a:t>Brainwriting</a:t>
            </a:r>
            <a:endParaRPr lang="sk-SK" sz="1200" dirty="0">
              <a:ea typeface="+mn-lt"/>
              <a:cs typeface="+mn-lt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k-SK" sz="1200" dirty="0">
                <a:ea typeface="+mn-lt"/>
                <a:cs typeface="+mn-lt"/>
              </a:rPr>
              <a:t>6-3-5 </a:t>
            </a:r>
            <a:r>
              <a:rPr lang="sk-SK" sz="1200" dirty="0" err="1">
                <a:ea typeface="+mn-lt"/>
                <a:cs typeface="+mn-lt"/>
              </a:rPr>
              <a:t>Brainwriting</a:t>
            </a:r>
            <a:endParaRPr lang="sk-SK" sz="1200" dirty="0">
              <a:ea typeface="+mn-lt"/>
              <a:cs typeface="+mn-lt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k-SK" sz="1200" dirty="0" err="1">
                <a:ea typeface="+mn-lt"/>
                <a:cs typeface="+mn-lt"/>
              </a:rPr>
              <a:t>Brainwriting</a:t>
            </a:r>
            <a:r>
              <a:rPr lang="sk-SK" sz="1200" dirty="0">
                <a:ea typeface="+mn-lt"/>
                <a:cs typeface="+mn-lt"/>
              </a:rPr>
              <a:t> online</a:t>
            </a:r>
          </a:p>
          <a:p>
            <a:pPr marL="228600" indent="-228600">
              <a:buFont typeface="+mj-lt"/>
              <a:buAutoNum type="arabicPeriod" startAt="3"/>
            </a:pPr>
            <a:r>
              <a:rPr lang="sk-SK" sz="1200" dirty="0">
                <a:ea typeface="+mn-lt"/>
                <a:cs typeface="+mn-lt"/>
              </a:rPr>
              <a:t>5Y/Metóda riešenia problémov 5 </a:t>
            </a:r>
            <a:r>
              <a:rPr lang="sk-SK" sz="1200" dirty="0" err="1">
                <a:ea typeface="+mn-lt"/>
                <a:cs typeface="+mn-lt"/>
              </a:rPr>
              <a:t>Whys</a:t>
            </a:r>
            <a:endParaRPr lang="sk-SK" sz="1200" dirty="0">
              <a:ea typeface="+mn-lt"/>
              <a:cs typeface="+mn-lt"/>
            </a:endParaRPr>
          </a:p>
          <a:p>
            <a:pPr marL="228600" indent="-228600">
              <a:buFont typeface="+mj-lt"/>
              <a:buAutoNum type="arabicPeriod" startAt="3"/>
            </a:pPr>
            <a:r>
              <a:rPr lang="sk-SK" sz="1200" dirty="0">
                <a:ea typeface="+mn-lt"/>
                <a:cs typeface="+mn-lt"/>
              </a:rPr>
              <a:t>Metóda šiestich mysliacich klobúkov</a:t>
            </a:r>
          </a:p>
          <a:p>
            <a:endParaRPr lang="sk-SK" sz="1200" dirty="0">
              <a:ea typeface="+mn-lt"/>
              <a:cs typeface="+mn-lt"/>
            </a:endParaRPr>
          </a:p>
        </p:txBody>
      </p:sp>
      <p:sp>
        <p:nvSpPr>
          <p:cNvPr id="27" name="TextBox 8">
            <a:extLst>
              <a:ext uri="{FF2B5EF4-FFF2-40B4-BE49-F238E27FC236}">
                <a16:creationId xmlns:a16="http://schemas.microsoft.com/office/drawing/2014/main" id="{AA1CCC6C-69EA-4A83-96E5-7CCC41658666}"/>
              </a:ext>
            </a:extLst>
          </p:cNvPr>
          <p:cNvSpPr txBox="1"/>
          <p:nvPr/>
        </p:nvSpPr>
        <p:spPr>
          <a:xfrm>
            <a:off x="4458311" y="2283766"/>
            <a:ext cx="2698317" cy="369332"/>
          </a:xfrm>
          <a:prstGeom prst="rect">
            <a:avLst/>
          </a:prstGeom>
          <a:noFill/>
        </p:spPr>
        <p:txBody>
          <a:bodyPr wrap="square" lIns="108000" tIns="45720" rIns="108000" bIns="45720" rtlCol="0" anchor="t">
            <a:spAutoFit/>
          </a:bodyPr>
          <a:lstStyle/>
          <a:p>
            <a:r>
              <a:rPr lang="sk-SK" altLang="ko-KR" b="1" dirty="0">
                <a:latin typeface="+mj-lt"/>
                <a:ea typeface="맑은 고딕"/>
                <a:cs typeface="Arial"/>
              </a:rPr>
              <a:t>Generovanie nápadov</a:t>
            </a:r>
            <a:endParaRPr lang="en-US" altLang="ko-KR" b="1" dirty="0">
              <a:latin typeface="+mj-lt"/>
              <a:ea typeface="맑은 고딕"/>
              <a:cs typeface="Arial" pitchFamily="34" charset="0"/>
            </a:endParaRPr>
          </a:p>
        </p:txBody>
      </p:sp>
      <p:pic>
        <p:nvPicPr>
          <p:cNvPr id="28" name="Imagen 27">
            <a:extLst>
              <a:ext uri="{FF2B5EF4-FFF2-40B4-BE49-F238E27FC236}">
                <a16:creationId xmlns:a16="http://schemas.microsoft.com/office/drawing/2014/main" id="{978411E0-3CA6-4CED-B4B0-574165B4DD68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77490" r="3171"/>
          <a:stretch/>
        </p:blipFill>
        <p:spPr>
          <a:xfrm>
            <a:off x="8055130" y="1813436"/>
            <a:ext cx="317240" cy="482490"/>
          </a:xfrm>
          <a:prstGeom prst="rect">
            <a:avLst/>
          </a:prstGeom>
        </p:spPr>
      </p:pic>
      <p:sp>
        <p:nvSpPr>
          <p:cNvPr id="29" name="TextBox 7">
            <a:extLst>
              <a:ext uri="{FF2B5EF4-FFF2-40B4-BE49-F238E27FC236}">
                <a16:creationId xmlns:a16="http://schemas.microsoft.com/office/drawing/2014/main" id="{1D02D23A-1EC6-4DDE-8238-C7BD8FE6BCAA}"/>
              </a:ext>
            </a:extLst>
          </p:cNvPr>
          <p:cNvSpPr txBox="1"/>
          <p:nvPr/>
        </p:nvSpPr>
        <p:spPr>
          <a:xfrm>
            <a:off x="7399320" y="2665258"/>
            <a:ext cx="2239797" cy="120032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sk-SK" sz="1200" dirty="0">
                <a:ea typeface="+mn-lt"/>
                <a:cs typeface="+mn-lt"/>
              </a:rPr>
              <a:t>Úvod do stratégie modrého oceánu:</a:t>
            </a:r>
          </a:p>
          <a:p>
            <a:endParaRPr lang="sk-SK" sz="1200" dirty="0">
              <a:ea typeface="+mn-lt"/>
              <a:cs typeface="+mn-lt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k-SK" sz="1200" dirty="0">
                <a:ea typeface="+mn-lt"/>
                <a:cs typeface="+mn-lt"/>
              </a:rPr>
              <a:t>Implementujte svoje nápady v rámci štyroch akcií</a:t>
            </a:r>
          </a:p>
          <a:p>
            <a:endParaRPr lang="sk-SK" sz="1200" dirty="0">
              <a:ea typeface="+mn-lt"/>
              <a:cs typeface="+mn-lt"/>
            </a:endParaRPr>
          </a:p>
        </p:txBody>
      </p:sp>
      <p:sp>
        <p:nvSpPr>
          <p:cNvPr id="30" name="TextBox 8">
            <a:extLst>
              <a:ext uri="{FF2B5EF4-FFF2-40B4-BE49-F238E27FC236}">
                <a16:creationId xmlns:a16="http://schemas.microsoft.com/office/drawing/2014/main" id="{349A0A3B-C66E-42A6-92D4-1720842ED1EC}"/>
              </a:ext>
            </a:extLst>
          </p:cNvPr>
          <p:cNvSpPr txBox="1"/>
          <p:nvPr/>
        </p:nvSpPr>
        <p:spPr>
          <a:xfrm>
            <a:off x="7219495" y="2295926"/>
            <a:ext cx="2823720" cy="369332"/>
          </a:xfrm>
          <a:prstGeom prst="rect">
            <a:avLst/>
          </a:prstGeom>
          <a:noFill/>
        </p:spPr>
        <p:txBody>
          <a:bodyPr wrap="square" lIns="108000" tIns="45720" rIns="108000" bIns="45720" rtlCol="0" anchor="t">
            <a:spAutoFit/>
          </a:bodyPr>
          <a:lstStyle/>
          <a:p>
            <a:r>
              <a:rPr lang="sk-SK" altLang="ko-KR" b="1" dirty="0">
                <a:latin typeface="+mj-lt"/>
                <a:ea typeface="맑은 고딕"/>
                <a:cs typeface="Arial"/>
              </a:rPr>
              <a:t>Stratégia modrého oceánu</a:t>
            </a:r>
            <a:endParaRPr lang="en-US" altLang="ko-KR" b="1" dirty="0">
              <a:latin typeface="+mj-lt"/>
              <a:ea typeface="맑은 고딕"/>
              <a:cs typeface="Arial" pitchFamily="34" charset="0"/>
            </a:endParaRPr>
          </a:p>
        </p:txBody>
      </p:sp>
      <p:grpSp>
        <p:nvGrpSpPr>
          <p:cNvPr id="18" name="Group 17"/>
          <p:cNvGrpSpPr/>
          <p:nvPr/>
        </p:nvGrpSpPr>
        <p:grpSpPr>
          <a:xfrm>
            <a:off x="1887794" y="6266896"/>
            <a:ext cx="9697116" cy="463550"/>
            <a:chOff x="1887794" y="6266896"/>
            <a:chExt cx="9697116" cy="463550"/>
          </a:xfrm>
        </p:grpSpPr>
        <p:sp>
          <p:nvSpPr>
            <p:cNvPr id="21" name="TextBox 20"/>
            <p:cNvSpPr txBox="1"/>
            <p:nvPr/>
          </p:nvSpPr>
          <p:spPr>
            <a:xfrm>
              <a:off x="1887794" y="6266896"/>
              <a:ext cx="759050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k-SK" sz="1200" dirty="0"/>
                <a:t>Podpora Európskej komisie na výrobu tejto publikácie nepredstavuje súhlas s obsahom, ktorý odráža len názory autorov, a Komisia nemôže byť zodpovedná za prípadné použitie informácií, ktoré sú v nej obsiahnuté.</a:t>
              </a:r>
            </a:p>
          </p:txBody>
        </p:sp>
        <p:pic>
          <p:nvPicPr>
            <p:cNvPr id="22" name="Picture 24" descr="https://wayback.archive-it.org/12090/20210123161500mp_/https://eacea.ec.europa.eu/sites/eacea-site/files/logosbeneficaireserasmusleft_sk_0.jpg"/>
            <p:cNvPicPr>
              <a:picLocks noChangeAspect="1" noChangeArrowheads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478297" y="6266896"/>
              <a:ext cx="2106613" cy="463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417690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>
            <a:extLst>
              <a:ext uri="{FF2B5EF4-FFF2-40B4-BE49-F238E27FC236}">
                <a16:creationId xmlns:a16="http://schemas.microsoft.com/office/drawing/2014/main" id="{CD3DC50E-31D5-4172-B2E4-495A452F8B3C}"/>
              </a:ext>
            </a:extLst>
          </p:cNvPr>
          <p:cNvSpPr/>
          <p:nvPr/>
        </p:nvSpPr>
        <p:spPr>
          <a:xfrm rot="5400000">
            <a:off x="-3300416" y="3300411"/>
            <a:ext cx="6858001" cy="257178"/>
          </a:xfrm>
          <a:prstGeom prst="rect">
            <a:avLst/>
          </a:prstGeom>
          <a:solidFill>
            <a:srgbClr val="FFCD0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89675226-E6AD-4432-9A39-1D1C6C36A06B}"/>
              </a:ext>
            </a:extLst>
          </p:cNvPr>
          <p:cNvSpPr/>
          <p:nvPr/>
        </p:nvSpPr>
        <p:spPr>
          <a:xfrm rot="5400000">
            <a:off x="-2993598" y="3300410"/>
            <a:ext cx="6858001" cy="257178"/>
          </a:xfrm>
          <a:prstGeom prst="rect">
            <a:avLst/>
          </a:prstGeom>
          <a:solidFill>
            <a:srgbClr val="E687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F05C8DE6-5D1E-4E8F-A2FF-8C7F21E176E0}"/>
              </a:ext>
            </a:extLst>
          </p:cNvPr>
          <p:cNvSpPr/>
          <p:nvPr/>
        </p:nvSpPr>
        <p:spPr>
          <a:xfrm rot="5400000">
            <a:off x="-2686781" y="3300412"/>
            <a:ext cx="6858003" cy="257178"/>
          </a:xfrm>
          <a:prstGeom prst="rect">
            <a:avLst/>
          </a:prstGeom>
          <a:solidFill>
            <a:srgbClr val="D92E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40E7E879-E80A-4CC9-B016-63ABC6EC955F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35279" y="169687"/>
            <a:ext cx="3811683" cy="1121083"/>
          </a:xfrm>
          <a:prstGeom prst="rect">
            <a:avLst/>
          </a:prstGeom>
        </p:spPr>
      </p:pic>
      <p:sp>
        <p:nvSpPr>
          <p:cNvPr id="7" name="Subtítulo 6">
            <a:extLst>
              <a:ext uri="{FF2B5EF4-FFF2-40B4-BE49-F238E27FC236}">
                <a16:creationId xmlns:a16="http://schemas.microsoft.com/office/drawing/2014/main" id="{D1F22451-654F-4B4A-8AA4-F90A0A9349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73099" y="1712664"/>
            <a:ext cx="9738730" cy="4527200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l">
              <a:defRPr/>
            </a:pPr>
            <a:r>
              <a:rPr lang="sk-SK" b="1" dirty="0">
                <a:ea typeface="+mn-lt"/>
                <a:cs typeface="+mn-lt"/>
              </a:rPr>
              <a:t>Definícia</a:t>
            </a:r>
          </a:p>
          <a:p>
            <a:pPr algn="l">
              <a:defRPr/>
            </a:pPr>
            <a:endParaRPr lang="sk-SK" b="1" dirty="0">
              <a:ea typeface="+mn-lt"/>
              <a:cs typeface="+mn-lt"/>
            </a:endParaRPr>
          </a:p>
          <a:p>
            <a:pPr marL="342900" indent="-342900" algn="l">
              <a:buFont typeface="Arial" panose="020B0604020202020204" pitchFamily="34" charset="0"/>
              <a:buChar char="•"/>
              <a:defRPr/>
            </a:pPr>
            <a:r>
              <a:rPr lang="sk-SK" dirty="0"/>
              <a:t>Športovci musia byť často inovatívni, a to tak pri tréningu, ako aj pri súťažiach. Inovačné schopnosti sú dôležitou súčasťou športu. Rovnaké zručnosti sú dôležitou súčasťou podnikania, keď plánujete svoje podnikanie a premýšľate o konkurenčnej výhode. </a:t>
            </a:r>
          </a:p>
          <a:p>
            <a:pPr marL="342900" indent="-342900" algn="l">
              <a:buFont typeface="Arial" panose="020B0604020202020204" pitchFamily="34" charset="0"/>
              <a:buChar char="•"/>
              <a:defRPr/>
            </a:pPr>
            <a:r>
              <a:rPr lang="sk-SK" dirty="0"/>
              <a:t>Inovácia je komercializácia nápadu (schopnosť vytvárať hodnotu prostredníctvom nových nápadov a zlepšených riešení).</a:t>
            </a:r>
          </a:p>
          <a:p>
            <a:pPr marL="342900" indent="-342900" algn="l">
              <a:buFont typeface="Arial" panose="020B0604020202020204" pitchFamily="34" charset="0"/>
              <a:buChar char="•"/>
              <a:defRPr/>
            </a:pPr>
            <a:r>
              <a:rPr lang="sk-SK" dirty="0"/>
              <a:t>Inovačné zručnosti sú nevyhnutné pre podnikateľov a pre tých, ktorí plánujú založiť vlastný podnik. Podnikatelia musia byť schopní držať krok so zmenami na trhu a v prostredí, v ktorom pôsobia</a:t>
            </a:r>
            <a:endParaRPr lang="sk-SK" altLang="es-ES" sz="2900" dirty="0">
              <a:latin typeface="+mj-lt"/>
              <a:cs typeface="Calibri" panose="020F0502020204030204" pitchFamily="34" charset="0"/>
            </a:endParaRPr>
          </a:p>
        </p:txBody>
      </p:sp>
      <p:sp>
        <p:nvSpPr>
          <p:cNvPr id="11" name="Título 3">
            <a:extLst>
              <a:ext uri="{FF2B5EF4-FFF2-40B4-BE49-F238E27FC236}">
                <a16:creationId xmlns:a16="http://schemas.microsoft.com/office/drawing/2014/main" id="{AEB7F9CE-7526-4622-B090-C20CC4202474}"/>
              </a:ext>
            </a:extLst>
          </p:cNvPr>
          <p:cNvSpPr txBox="1">
            <a:spLocks/>
          </p:cNvSpPr>
          <p:nvPr/>
        </p:nvSpPr>
        <p:spPr>
          <a:xfrm>
            <a:off x="5271172" y="553541"/>
            <a:ext cx="6599487" cy="66144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k-SK" sz="4000" b="1" spc="-85" dirty="0">
                <a:solidFill>
                  <a:srgbClr val="D92E2D"/>
                </a:solidFill>
                <a:ea typeface="Calibri" panose="020F0502020204030204" pitchFamily="34" charset="0"/>
                <a:cs typeface="Tahoma"/>
              </a:rPr>
              <a:t>1. Proces inovácie</a:t>
            </a:r>
            <a:endParaRPr lang="es-ES" sz="4000" b="1" spc="-85" dirty="0">
              <a:solidFill>
                <a:srgbClr val="FF0000"/>
              </a:solidFill>
              <a:cs typeface="Tahoma"/>
            </a:endParaRPr>
          </a:p>
        </p:txBody>
      </p:sp>
      <p:pic>
        <p:nvPicPr>
          <p:cNvPr id="3" name="Kuva 2" descr="Raketti">
            <a:extLst>
              <a:ext uri="{FF2B5EF4-FFF2-40B4-BE49-F238E27FC236}">
                <a16:creationId xmlns:a16="http://schemas.microsoft.com/office/drawing/2014/main" id="{D91CA6A4-A432-4838-8426-10691925317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741139" y="484102"/>
            <a:ext cx="1959445" cy="1959445"/>
          </a:xfrm>
          <a:prstGeom prst="rect">
            <a:avLst/>
          </a:prstGeom>
        </p:spPr>
      </p:pic>
      <p:grpSp>
        <p:nvGrpSpPr>
          <p:cNvPr id="13" name="Group 12"/>
          <p:cNvGrpSpPr/>
          <p:nvPr/>
        </p:nvGrpSpPr>
        <p:grpSpPr>
          <a:xfrm>
            <a:off x="1887794" y="6266896"/>
            <a:ext cx="9697116" cy="463550"/>
            <a:chOff x="1887794" y="6266896"/>
            <a:chExt cx="9697116" cy="463550"/>
          </a:xfrm>
        </p:grpSpPr>
        <p:sp>
          <p:nvSpPr>
            <p:cNvPr id="14" name="TextBox 13"/>
            <p:cNvSpPr txBox="1"/>
            <p:nvPr/>
          </p:nvSpPr>
          <p:spPr>
            <a:xfrm>
              <a:off x="1887794" y="6266896"/>
              <a:ext cx="759050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k-SK" sz="1200" dirty="0"/>
                <a:t>Podpora Európskej komisie na výrobu tejto publikácie nepredstavuje súhlas s obsahom, ktorý odráža len názory autorov, a Komisia nemôže byť zodpovedná za prípadné použitie informácií, ktoré sú v nej obsiahnuté.</a:t>
              </a:r>
            </a:p>
          </p:txBody>
        </p:sp>
        <p:pic>
          <p:nvPicPr>
            <p:cNvPr id="16" name="Picture 24" descr="https://wayback.archive-it.org/12090/20210123161500mp_/https://eacea.ec.europa.eu/sites/eacea-site/files/logosbeneficaireserasmusleft_sk_0.jpg"/>
            <p:cNvPicPr>
              <a:picLocks noChangeAspect="1" noChangeArrowheads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478297" y="6266896"/>
              <a:ext cx="2106613" cy="463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022838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>
            <a:extLst>
              <a:ext uri="{FF2B5EF4-FFF2-40B4-BE49-F238E27FC236}">
                <a16:creationId xmlns:a16="http://schemas.microsoft.com/office/drawing/2014/main" id="{CD3DC50E-31D5-4172-B2E4-495A452F8B3C}"/>
              </a:ext>
            </a:extLst>
          </p:cNvPr>
          <p:cNvSpPr/>
          <p:nvPr/>
        </p:nvSpPr>
        <p:spPr>
          <a:xfrm rot="5400000">
            <a:off x="-3300416" y="3300411"/>
            <a:ext cx="6858001" cy="257178"/>
          </a:xfrm>
          <a:prstGeom prst="rect">
            <a:avLst/>
          </a:prstGeom>
          <a:solidFill>
            <a:srgbClr val="FFCD0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89675226-E6AD-4432-9A39-1D1C6C36A06B}"/>
              </a:ext>
            </a:extLst>
          </p:cNvPr>
          <p:cNvSpPr/>
          <p:nvPr/>
        </p:nvSpPr>
        <p:spPr>
          <a:xfrm rot="5400000">
            <a:off x="-2993598" y="3300410"/>
            <a:ext cx="6858001" cy="257178"/>
          </a:xfrm>
          <a:prstGeom prst="rect">
            <a:avLst/>
          </a:prstGeom>
          <a:solidFill>
            <a:srgbClr val="E687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F05C8DE6-5D1E-4E8F-A2FF-8C7F21E176E0}"/>
              </a:ext>
            </a:extLst>
          </p:cNvPr>
          <p:cNvSpPr/>
          <p:nvPr/>
        </p:nvSpPr>
        <p:spPr>
          <a:xfrm rot="5400000">
            <a:off x="-2686781" y="3300412"/>
            <a:ext cx="6858003" cy="257178"/>
          </a:xfrm>
          <a:prstGeom prst="rect">
            <a:avLst/>
          </a:prstGeom>
          <a:solidFill>
            <a:srgbClr val="D92E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40E7E879-E80A-4CC9-B016-63ABC6EC955F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35279" y="169687"/>
            <a:ext cx="3811683" cy="1121083"/>
          </a:xfrm>
          <a:prstGeom prst="rect">
            <a:avLst/>
          </a:prstGeom>
        </p:spPr>
      </p:pic>
      <p:sp>
        <p:nvSpPr>
          <p:cNvPr id="7" name="Subtítulo 6">
            <a:extLst>
              <a:ext uri="{FF2B5EF4-FFF2-40B4-BE49-F238E27FC236}">
                <a16:creationId xmlns:a16="http://schemas.microsoft.com/office/drawing/2014/main" id="{D1F22451-654F-4B4A-8AA4-F90A0A9349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26635" y="1495244"/>
            <a:ext cx="9738730" cy="4322725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l">
              <a:defRPr/>
            </a:pPr>
            <a:r>
              <a:rPr lang="sk-SK" b="1" dirty="0">
                <a:ea typeface="+mn-lt"/>
                <a:cs typeface="+mn-lt"/>
              </a:rPr>
              <a:t>Proces Dizajnového myslenia.</a:t>
            </a:r>
          </a:p>
          <a:p>
            <a:pPr algn="l">
              <a:defRPr/>
            </a:pPr>
            <a:endParaRPr lang="sk-SK" b="1" dirty="0">
              <a:ea typeface="+mn-lt"/>
              <a:cs typeface="+mn-lt"/>
            </a:endParaRPr>
          </a:p>
          <a:p>
            <a:pPr marL="457200" indent="-457200" algn="l">
              <a:buFont typeface="+mj-lt"/>
              <a:buAutoNum type="arabicPeriod"/>
              <a:defRPr/>
            </a:pPr>
            <a:r>
              <a:rPr lang="sk-SK" dirty="0">
                <a:ea typeface="+mn-lt"/>
                <a:cs typeface="+mn-lt"/>
              </a:rPr>
              <a:t>Vezmite do úvahy perspektívu používateľov a vcíťte sa do ich problému.</a:t>
            </a:r>
          </a:p>
          <a:p>
            <a:pPr marL="457200" indent="-457200" algn="l">
              <a:buFont typeface="+mj-lt"/>
              <a:buAutoNum type="arabicPeriod"/>
              <a:defRPr/>
            </a:pPr>
            <a:r>
              <a:rPr lang="sk-SK" dirty="0">
                <a:ea typeface="+mn-lt"/>
                <a:cs typeface="+mn-lt"/>
              </a:rPr>
              <a:t>Zozbierajte rozdrobené dostupné informácie a podrobne definujte problém. </a:t>
            </a:r>
          </a:p>
          <a:p>
            <a:pPr marL="457200" indent="-457200" algn="l">
              <a:buFont typeface="+mj-lt"/>
              <a:buAutoNum type="arabicPeriod"/>
              <a:defRPr/>
            </a:pPr>
            <a:r>
              <a:rPr lang="sk-SK" dirty="0" err="1">
                <a:ea typeface="+mn-lt"/>
                <a:cs typeface="+mn-lt"/>
              </a:rPr>
              <a:t>Brainstormujte</a:t>
            </a:r>
            <a:r>
              <a:rPr lang="sk-SK" dirty="0">
                <a:ea typeface="+mn-lt"/>
                <a:cs typeface="+mn-lt"/>
              </a:rPr>
              <a:t> rôzne možné riešenia problému ako kombinácie rôznych nápadov a poznatkov. Vytvorte čo najširšiu škálu nápadov. </a:t>
            </a:r>
          </a:p>
          <a:p>
            <a:pPr marL="457200" indent="-457200" algn="l">
              <a:buFont typeface="+mj-lt"/>
              <a:buAutoNum type="arabicPeriod"/>
              <a:defRPr/>
            </a:pPr>
            <a:r>
              <a:rPr lang="sk-SK" dirty="0">
                <a:ea typeface="+mn-lt"/>
                <a:cs typeface="+mn-lt"/>
              </a:rPr>
              <a:t>Vytvorte prototyp riešenia. Identifikujete vďaka tomu nové možnosti a poukážete na jeho silné a slabé stránky.</a:t>
            </a:r>
          </a:p>
          <a:p>
            <a:pPr marL="457200" indent="-457200" algn="l">
              <a:buFont typeface="+mj-lt"/>
              <a:buAutoNum type="arabicPeriod"/>
              <a:defRPr/>
            </a:pPr>
            <a:r>
              <a:rPr lang="sk-SK" dirty="0">
                <a:ea typeface="+mn-lt"/>
                <a:cs typeface="+mn-lt"/>
              </a:rPr>
              <a:t>Otestujte prototyp s konečnými používateľmi a vyžiadajte si ich spätnú väzbu.</a:t>
            </a:r>
          </a:p>
        </p:txBody>
      </p:sp>
      <p:sp>
        <p:nvSpPr>
          <p:cNvPr id="11" name="Título 3">
            <a:extLst>
              <a:ext uri="{FF2B5EF4-FFF2-40B4-BE49-F238E27FC236}">
                <a16:creationId xmlns:a16="http://schemas.microsoft.com/office/drawing/2014/main" id="{AEB7F9CE-7526-4622-B090-C20CC4202474}"/>
              </a:ext>
            </a:extLst>
          </p:cNvPr>
          <p:cNvSpPr txBox="1">
            <a:spLocks/>
          </p:cNvSpPr>
          <p:nvPr/>
        </p:nvSpPr>
        <p:spPr>
          <a:xfrm>
            <a:off x="5271172" y="553541"/>
            <a:ext cx="6599487" cy="66144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k-SK" sz="4000" b="1" spc="-85" dirty="0">
                <a:solidFill>
                  <a:srgbClr val="D92E2D"/>
                </a:solidFill>
                <a:ea typeface="Calibri" panose="020F0502020204030204" pitchFamily="34" charset="0"/>
                <a:cs typeface="Tahoma"/>
              </a:rPr>
              <a:t>1. Proces inovácie</a:t>
            </a:r>
            <a:endParaRPr lang="es-ES" sz="4000" b="1" spc="-85" dirty="0">
              <a:solidFill>
                <a:srgbClr val="FF0000"/>
              </a:solidFill>
              <a:cs typeface="Tahoma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1887794" y="6266896"/>
            <a:ext cx="9697116" cy="463550"/>
            <a:chOff x="1887794" y="6266896"/>
            <a:chExt cx="9697116" cy="463550"/>
          </a:xfrm>
        </p:grpSpPr>
        <p:sp>
          <p:nvSpPr>
            <p:cNvPr id="13" name="TextBox 12"/>
            <p:cNvSpPr txBox="1"/>
            <p:nvPr/>
          </p:nvSpPr>
          <p:spPr>
            <a:xfrm>
              <a:off x="1887794" y="6266896"/>
              <a:ext cx="759050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k-SK" sz="1200" dirty="0"/>
                <a:t>Podpora Európskej komisie na výrobu tejto publikácie nepredstavuje súhlas s obsahom, ktorý odráža len názory autorov, a Komisia nemôže byť zodpovedná za prípadné použitie informácií, ktoré sú v nej obsiahnuté.</a:t>
              </a:r>
            </a:p>
          </p:txBody>
        </p:sp>
        <p:pic>
          <p:nvPicPr>
            <p:cNvPr id="14" name="Picture 24" descr="https://wayback.archive-it.org/12090/20210123161500mp_/https://eacea.ec.europa.eu/sites/eacea-site/files/logosbeneficaireserasmusleft_sk_0.jpg"/>
            <p:cNvPicPr>
              <a:picLocks noChangeAspect="1" noChangeArrowheads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478297" y="6266896"/>
              <a:ext cx="2106613" cy="463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793013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>
            <a:extLst>
              <a:ext uri="{FF2B5EF4-FFF2-40B4-BE49-F238E27FC236}">
                <a16:creationId xmlns:a16="http://schemas.microsoft.com/office/drawing/2014/main" id="{CD3DC50E-31D5-4172-B2E4-495A452F8B3C}"/>
              </a:ext>
            </a:extLst>
          </p:cNvPr>
          <p:cNvSpPr/>
          <p:nvPr/>
        </p:nvSpPr>
        <p:spPr>
          <a:xfrm rot="5400000">
            <a:off x="-3300416" y="3300411"/>
            <a:ext cx="6858001" cy="257178"/>
          </a:xfrm>
          <a:prstGeom prst="rect">
            <a:avLst/>
          </a:prstGeom>
          <a:solidFill>
            <a:srgbClr val="FFCD0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89675226-E6AD-4432-9A39-1D1C6C36A06B}"/>
              </a:ext>
            </a:extLst>
          </p:cNvPr>
          <p:cNvSpPr/>
          <p:nvPr/>
        </p:nvSpPr>
        <p:spPr>
          <a:xfrm rot="5400000">
            <a:off x="-2993598" y="3300410"/>
            <a:ext cx="6858001" cy="257178"/>
          </a:xfrm>
          <a:prstGeom prst="rect">
            <a:avLst/>
          </a:prstGeom>
          <a:solidFill>
            <a:srgbClr val="E687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F05C8DE6-5D1E-4E8F-A2FF-8C7F21E176E0}"/>
              </a:ext>
            </a:extLst>
          </p:cNvPr>
          <p:cNvSpPr/>
          <p:nvPr/>
        </p:nvSpPr>
        <p:spPr>
          <a:xfrm rot="5400000">
            <a:off x="-2686781" y="3300412"/>
            <a:ext cx="6858003" cy="257178"/>
          </a:xfrm>
          <a:prstGeom prst="rect">
            <a:avLst/>
          </a:prstGeom>
          <a:solidFill>
            <a:srgbClr val="D92E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40E7E879-E80A-4CC9-B016-63ABC6EC955F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35279" y="169687"/>
            <a:ext cx="3811683" cy="1121083"/>
          </a:xfrm>
          <a:prstGeom prst="rect">
            <a:avLst/>
          </a:prstGeom>
        </p:spPr>
      </p:pic>
      <p:sp>
        <p:nvSpPr>
          <p:cNvPr id="7" name="Subtítulo 6">
            <a:extLst>
              <a:ext uri="{FF2B5EF4-FFF2-40B4-BE49-F238E27FC236}">
                <a16:creationId xmlns:a16="http://schemas.microsoft.com/office/drawing/2014/main" id="{D1F22451-654F-4B4A-8AA4-F90A0A9349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73099" y="1712664"/>
            <a:ext cx="9738730" cy="4527200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l">
              <a:defRPr/>
            </a:pPr>
            <a:endParaRPr lang="en-GB" sz="2000" b="1" dirty="0">
              <a:ea typeface="+mn-lt"/>
              <a:cs typeface="+mn-lt"/>
            </a:endParaRPr>
          </a:p>
          <a:p>
            <a:pPr algn="l">
              <a:defRPr/>
            </a:pPr>
            <a:endParaRPr lang="en-GB" sz="2000" b="1" dirty="0">
              <a:ea typeface="+mn-lt"/>
              <a:cs typeface="+mn-lt"/>
            </a:endParaRPr>
          </a:p>
          <a:p>
            <a:pPr algn="l">
              <a:defRPr/>
            </a:pPr>
            <a:endParaRPr lang="en-GB" sz="2000" b="1" dirty="0">
              <a:ea typeface="+mn-lt"/>
              <a:cs typeface="+mn-lt"/>
            </a:endParaRPr>
          </a:p>
          <a:p>
            <a:pPr algn="l">
              <a:defRPr/>
            </a:pPr>
            <a:endParaRPr lang="en-GB" sz="2000" b="1" dirty="0">
              <a:cs typeface="Calibri"/>
            </a:endParaRPr>
          </a:p>
          <a:p>
            <a:pPr marL="514350" indent="-514350" algn="l">
              <a:buChar char="•"/>
              <a:defRPr/>
            </a:pPr>
            <a:endParaRPr lang="en-GB" sz="3200" b="1" dirty="0">
              <a:cs typeface="Calibri"/>
            </a:endParaRPr>
          </a:p>
          <a:p>
            <a:pPr marL="514350" indent="-514350" algn="l">
              <a:buAutoNum type="arabicPeriod"/>
              <a:defRPr/>
            </a:pPr>
            <a:endParaRPr lang="en-GB" sz="3200" b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 algn="l">
              <a:buAutoNum type="arabicPeriod"/>
              <a:defRPr/>
            </a:pPr>
            <a:endParaRPr lang="en-GB" sz="3200" b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 algn="l">
              <a:buAutoNum type="arabicPeriod"/>
              <a:defRPr/>
            </a:pPr>
            <a:endParaRPr lang="en-GB" sz="3200" b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 algn="l">
              <a:buAutoNum type="arabicPeriod"/>
              <a:defRPr/>
            </a:pPr>
            <a:endParaRPr lang="en-GB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>
              <a:defRPr/>
            </a:pPr>
            <a:endParaRPr lang="en-GB" sz="3200" b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>
              <a:defRPr/>
            </a:pPr>
            <a:endParaRPr lang="en-GB" sz="32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>
              <a:defRPr/>
            </a:pPr>
            <a:endParaRPr lang="en-GB" altLang="es-ES" sz="3200" b="1" dirty="0">
              <a:solidFill>
                <a:srgbClr val="D92E2D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>
              <a:defRPr/>
            </a:pPr>
            <a:endParaRPr lang="en-GB" altLang="es-ES" sz="2600" dirty="0">
              <a:latin typeface="+mj-lt"/>
              <a:cs typeface="Calibri" panose="020F0502020204030204" pitchFamily="34" charset="0"/>
            </a:endParaRPr>
          </a:p>
          <a:p>
            <a:pPr algn="l">
              <a:defRPr/>
            </a:pPr>
            <a:endParaRPr lang="en-GB" altLang="es-ES" sz="2900" dirty="0">
              <a:latin typeface="+mj-lt"/>
              <a:cs typeface="Calibri" panose="020F0502020204030204" pitchFamily="34" charset="0"/>
            </a:endParaRPr>
          </a:p>
        </p:txBody>
      </p:sp>
      <p:sp>
        <p:nvSpPr>
          <p:cNvPr id="11" name="Título 3">
            <a:extLst>
              <a:ext uri="{FF2B5EF4-FFF2-40B4-BE49-F238E27FC236}">
                <a16:creationId xmlns:a16="http://schemas.microsoft.com/office/drawing/2014/main" id="{AEB7F9CE-7526-4622-B090-C20CC4202474}"/>
              </a:ext>
            </a:extLst>
          </p:cNvPr>
          <p:cNvSpPr txBox="1">
            <a:spLocks/>
          </p:cNvSpPr>
          <p:nvPr/>
        </p:nvSpPr>
        <p:spPr>
          <a:xfrm>
            <a:off x="5271172" y="553541"/>
            <a:ext cx="6599487" cy="66144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k-SK" sz="4000" b="1" spc="-85" dirty="0">
                <a:solidFill>
                  <a:srgbClr val="D92E2D"/>
                </a:solidFill>
                <a:ea typeface="Calibri" panose="020F0502020204030204" pitchFamily="34" charset="0"/>
                <a:cs typeface="Tahoma"/>
              </a:rPr>
              <a:t>1. Proces inovácie</a:t>
            </a:r>
            <a:endParaRPr lang="es-ES" sz="4000" b="1" spc="-85" dirty="0">
              <a:solidFill>
                <a:srgbClr val="FF0000"/>
              </a:solidFill>
              <a:cs typeface="Tahoma"/>
            </a:endParaRPr>
          </a:p>
        </p:txBody>
      </p:sp>
      <p:pic>
        <p:nvPicPr>
          <p:cNvPr id="2" name="Kuva 1">
            <a:extLst>
              <a:ext uri="{FF2B5EF4-FFF2-40B4-BE49-F238E27FC236}">
                <a16:creationId xmlns:a16="http://schemas.microsoft.com/office/drawing/2014/main" id="{E775835B-7ED7-491B-BC81-05CAE730C47E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09192" y="1151152"/>
            <a:ext cx="7460873" cy="4860194"/>
          </a:xfrm>
          <a:prstGeom prst="rect">
            <a:avLst/>
          </a:prstGeom>
        </p:spPr>
      </p:pic>
      <p:sp>
        <p:nvSpPr>
          <p:cNvPr id="3" name="Suorakulmio 2">
            <a:extLst>
              <a:ext uri="{FF2B5EF4-FFF2-40B4-BE49-F238E27FC236}">
                <a16:creationId xmlns:a16="http://schemas.microsoft.com/office/drawing/2014/main" id="{573AD761-E214-490D-9709-EA957188AF6B}"/>
              </a:ext>
            </a:extLst>
          </p:cNvPr>
          <p:cNvSpPr/>
          <p:nvPr/>
        </p:nvSpPr>
        <p:spPr>
          <a:xfrm>
            <a:off x="5435574" y="5940939"/>
            <a:ext cx="3451586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dirty="0"/>
              <a:t>https://commons.wikimedia.org/wiki/File:Design_thinking.png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1887794" y="6266896"/>
            <a:ext cx="9697116" cy="463550"/>
            <a:chOff x="1887794" y="6266896"/>
            <a:chExt cx="9697116" cy="463550"/>
          </a:xfrm>
        </p:grpSpPr>
        <p:sp>
          <p:nvSpPr>
            <p:cNvPr id="14" name="TextBox 13"/>
            <p:cNvSpPr txBox="1"/>
            <p:nvPr/>
          </p:nvSpPr>
          <p:spPr>
            <a:xfrm>
              <a:off x="1887794" y="6266896"/>
              <a:ext cx="759050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k-SK" sz="1200" dirty="0"/>
                <a:t>Podpora Európskej komisie na výrobu tejto publikácie nepredstavuje súhlas s obsahom, ktorý odráža len názory autorov, a Komisia nemôže byť zodpovedná za prípadné použitie informácií, ktoré sú v nej obsiahnuté.</a:t>
              </a:r>
            </a:p>
          </p:txBody>
        </p:sp>
        <p:pic>
          <p:nvPicPr>
            <p:cNvPr id="16" name="Picture 24" descr="https://wayback.archive-it.org/12090/20210123161500mp_/https://eacea.ec.europa.eu/sites/eacea-site/files/logosbeneficaireserasmusleft_sk_0.jpg"/>
            <p:cNvPicPr>
              <a:picLocks noChangeAspect="1" noChangeArrowheads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478297" y="6266896"/>
              <a:ext cx="2106613" cy="463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329027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  <p:bldP spid="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>
            <a:extLst>
              <a:ext uri="{FF2B5EF4-FFF2-40B4-BE49-F238E27FC236}">
                <a16:creationId xmlns:a16="http://schemas.microsoft.com/office/drawing/2014/main" id="{CD3DC50E-31D5-4172-B2E4-495A452F8B3C}"/>
              </a:ext>
            </a:extLst>
          </p:cNvPr>
          <p:cNvSpPr/>
          <p:nvPr/>
        </p:nvSpPr>
        <p:spPr>
          <a:xfrm rot="5400000">
            <a:off x="-3300416" y="3300411"/>
            <a:ext cx="6858001" cy="257178"/>
          </a:xfrm>
          <a:prstGeom prst="rect">
            <a:avLst/>
          </a:prstGeom>
          <a:solidFill>
            <a:srgbClr val="FFCD0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89675226-E6AD-4432-9A39-1D1C6C36A06B}"/>
              </a:ext>
            </a:extLst>
          </p:cNvPr>
          <p:cNvSpPr/>
          <p:nvPr/>
        </p:nvSpPr>
        <p:spPr>
          <a:xfrm rot="5400000">
            <a:off x="-2993598" y="3300410"/>
            <a:ext cx="6858001" cy="257178"/>
          </a:xfrm>
          <a:prstGeom prst="rect">
            <a:avLst/>
          </a:prstGeom>
          <a:solidFill>
            <a:srgbClr val="E687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F05C8DE6-5D1E-4E8F-A2FF-8C7F21E176E0}"/>
              </a:ext>
            </a:extLst>
          </p:cNvPr>
          <p:cNvSpPr/>
          <p:nvPr/>
        </p:nvSpPr>
        <p:spPr>
          <a:xfrm rot="5400000">
            <a:off x="-2686781" y="3300412"/>
            <a:ext cx="6858003" cy="257178"/>
          </a:xfrm>
          <a:prstGeom prst="rect">
            <a:avLst/>
          </a:prstGeom>
          <a:solidFill>
            <a:srgbClr val="D92E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40E7E879-E80A-4CC9-B016-63ABC6EC955F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35279" y="169687"/>
            <a:ext cx="3811683" cy="1121083"/>
          </a:xfrm>
          <a:prstGeom prst="rect">
            <a:avLst/>
          </a:prstGeom>
        </p:spPr>
      </p:pic>
      <p:sp>
        <p:nvSpPr>
          <p:cNvPr id="7" name="Subtítulo 6">
            <a:extLst>
              <a:ext uri="{FF2B5EF4-FFF2-40B4-BE49-F238E27FC236}">
                <a16:creationId xmlns:a16="http://schemas.microsoft.com/office/drawing/2014/main" id="{D1F22451-654F-4B4A-8AA4-F90A0A9349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73099" y="1712664"/>
            <a:ext cx="9738730" cy="4527200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l"/>
            <a:r>
              <a:rPr lang="fi-FI" b="1" dirty="0" err="1">
                <a:ea typeface="+mn-lt"/>
                <a:cs typeface="+mn-lt"/>
              </a:rPr>
              <a:t>Úvod</a:t>
            </a:r>
            <a:r>
              <a:rPr lang="fi-FI" b="1" dirty="0">
                <a:ea typeface="+mn-lt"/>
                <a:cs typeface="+mn-lt"/>
              </a:rPr>
              <a:t> </a:t>
            </a:r>
            <a:r>
              <a:rPr lang="fi-FI" b="1" dirty="0" err="1">
                <a:ea typeface="+mn-lt"/>
                <a:cs typeface="+mn-lt"/>
              </a:rPr>
              <a:t>do</a:t>
            </a:r>
            <a:r>
              <a:rPr lang="fi-FI" b="1" dirty="0">
                <a:ea typeface="+mn-lt"/>
                <a:cs typeface="+mn-lt"/>
              </a:rPr>
              <a:t> </a:t>
            </a:r>
            <a:r>
              <a:rPr lang="fi-FI" b="1" dirty="0" err="1">
                <a:ea typeface="+mn-lt"/>
                <a:cs typeface="+mn-lt"/>
              </a:rPr>
              <a:t>metód</a:t>
            </a:r>
            <a:r>
              <a:rPr lang="fi-FI" b="1" dirty="0">
                <a:ea typeface="+mn-lt"/>
                <a:cs typeface="+mn-lt"/>
              </a:rPr>
              <a:t> </a:t>
            </a:r>
            <a:r>
              <a:rPr lang="fi-FI" b="1" dirty="0" err="1">
                <a:ea typeface="+mn-lt"/>
                <a:cs typeface="+mn-lt"/>
              </a:rPr>
              <a:t>tvorby</a:t>
            </a:r>
            <a:r>
              <a:rPr lang="fi-FI" b="1" dirty="0">
                <a:ea typeface="+mn-lt"/>
                <a:cs typeface="+mn-lt"/>
              </a:rPr>
              <a:t> </a:t>
            </a:r>
            <a:r>
              <a:rPr lang="fi-FI" b="1" dirty="0" err="1">
                <a:ea typeface="+mn-lt"/>
                <a:cs typeface="+mn-lt"/>
              </a:rPr>
              <a:t>nápadov</a:t>
            </a:r>
            <a:endParaRPr lang="fi-FI" b="1" dirty="0">
              <a:ea typeface="+mn-lt"/>
              <a:cs typeface="+mn-lt"/>
            </a:endParaRPr>
          </a:p>
          <a:p>
            <a:pPr algn="l"/>
            <a:endParaRPr lang="en-US" b="1" dirty="0">
              <a:ea typeface="+mn-lt"/>
              <a:cs typeface="+mn-lt"/>
            </a:endParaRPr>
          </a:p>
          <a:p>
            <a:pPr marL="457200" indent="-457200" algn="l">
              <a:buFont typeface="+mj-lt"/>
              <a:buAutoNum type="arabicPeriod"/>
            </a:pPr>
            <a:r>
              <a:rPr lang="en-US" sz="2000" dirty="0">
                <a:ea typeface="+mn-lt"/>
                <a:cs typeface="+mn-lt"/>
              </a:rPr>
              <a:t>Brainstorming</a:t>
            </a:r>
          </a:p>
          <a:p>
            <a:pPr marL="457200" indent="-457200" algn="l">
              <a:buFont typeface="+mj-lt"/>
              <a:buAutoNum type="arabicPeriod"/>
            </a:pPr>
            <a:r>
              <a:rPr lang="en-US" sz="2000" dirty="0" err="1">
                <a:ea typeface="+mn-lt"/>
                <a:cs typeface="+mn-lt"/>
              </a:rPr>
              <a:t>Riešenie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problémov</a:t>
            </a:r>
            <a:endParaRPr lang="en-US" sz="2000" dirty="0">
              <a:ea typeface="+mn-lt"/>
              <a:cs typeface="+mn-lt"/>
            </a:endParaRPr>
          </a:p>
          <a:p>
            <a:pPr marL="457200" indent="-457200" algn="l">
              <a:buFont typeface="+mj-lt"/>
              <a:buAutoNum type="arabicPeriod"/>
            </a:pPr>
            <a:r>
              <a:rPr lang="en-US" sz="2000" dirty="0" err="1">
                <a:ea typeface="+mn-lt"/>
                <a:cs typeface="+mn-lt"/>
              </a:rPr>
              <a:t>Tvorba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nápadov</a:t>
            </a:r>
            <a:r>
              <a:rPr lang="en-US" sz="2000" dirty="0">
                <a:ea typeface="+mn-lt"/>
                <a:cs typeface="+mn-lt"/>
              </a:rPr>
              <a:t> 		</a:t>
            </a:r>
            <a:endParaRPr lang="en-GB" sz="2000" b="1" dirty="0">
              <a:ea typeface="+mn-lt"/>
              <a:cs typeface="+mn-lt"/>
            </a:endParaRPr>
          </a:p>
          <a:p>
            <a:pPr algn="l">
              <a:defRPr/>
            </a:pPr>
            <a:endParaRPr lang="en-GB" sz="2000" b="1" dirty="0">
              <a:ea typeface="+mn-lt"/>
              <a:cs typeface="+mn-lt"/>
            </a:endParaRPr>
          </a:p>
        </p:txBody>
      </p:sp>
      <p:sp>
        <p:nvSpPr>
          <p:cNvPr id="11" name="Título 3">
            <a:extLst>
              <a:ext uri="{FF2B5EF4-FFF2-40B4-BE49-F238E27FC236}">
                <a16:creationId xmlns:a16="http://schemas.microsoft.com/office/drawing/2014/main" id="{AEB7F9CE-7526-4622-B090-C20CC4202474}"/>
              </a:ext>
            </a:extLst>
          </p:cNvPr>
          <p:cNvSpPr txBox="1">
            <a:spLocks/>
          </p:cNvSpPr>
          <p:nvPr/>
        </p:nvSpPr>
        <p:spPr>
          <a:xfrm>
            <a:off x="5271172" y="553541"/>
            <a:ext cx="6599487" cy="66144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k-SK" sz="4000" b="1" spc="-85" dirty="0">
                <a:solidFill>
                  <a:srgbClr val="D92E2D"/>
                </a:solidFill>
                <a:ea typeface="Calibri" panose="020F0502020204030204" pitchFamily="34" charset="0"/>
                <a:cs typeface="Tahoma"/>
              </a:rPr>
              <a:t>2. Generovanie nápadov</a:t>
            </a:r>
            <a:endParaRPr lang="es-ES" sz="4000" b="1" spc="-85" dirty="0">
              <a:solidFill>
                <a:srgbClr val="FF0000"/>
              </a:solidFill>
              <a:cs typeface="Tahoma"/>
            </a:endParaRPr>
          </a:p>
        </p:txBody>
      </p:sp>
      <p:pic>
        <p:nvPicPr>
          <p:cNvPr id="9" name="Imagen 28">
            <a:extLst>
              <a:ext uri="{FF2B5EF4-FFF2-40B4-BE49-F238E27FC236}">
                <a16:creationId xmlns:a16="http://schemas.microsoft.com/office/drawing/2014/main" id="{9F27EAF1-A314-46A8-8ACD-FC85742790AD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76404" y="2277512"/>
            <a:ext cx="4142497" cy="2758967"/>
          </a:xfrm>
          <a:prstGeom prst="rect">
            <a:avLst/>
          </a:prstGeom>
        </p:spPr>
      </p:pic>
      <p:grpSp>
        <p:nvGrpSpPr>
          <p:cNvPr id="13" name="Group 12"/>
          <p:cNvGrpSpPr/>
          <p:nvPr/>
        </p:nvGrpSpPr>
        <p:grpSpPr>
          <a:xfrm>
            <a:off x="1887794" y="6266896"/>
            <a:ext cx="9697116" cy="463550"/>
            <a:chOff x="1887794" y="6266896"/>
            <a:chExt cx="9697116" cy="463550"/>
          </a:xfrm>
        </p:grpSpPr>
        <p:sp>
          <p:nvSpPr>
            <p:cNvPr id="14" name="TextBox 13"/>
            <p:cNvSpPr txBox="1"/>
            <p:nvPr/>
          </p:nvSpPr>
          <p:spPr>
            <a:xfrm>
              <a:off x="1887794" y="6266896"/>
              <a:ext cx="759050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k-SK" sz="1200" dirty="0"/>
                <a:t>Podpora Európskej komisie na výrobu tejto publikácie nepredstavuje súhlas s obsahom, ktorý odráža len názory autorov, a Komisia nemôže byť zodpovedná za prípadné použitie informácií, ktoré sú v nej obsiahnuté.</a:t>
              </a:r>
            </a:p>
          </p:txBody>
        </p:sp>
        <p:pic>
          <p:nvPicPr>
            <p:cNvPr id="16" name="Picture 24" descr="https://wayback.archive-it.org/12090/20210123161500mp_/https://eacea.ec.europa.eu/sites/eacea-site/files/logosbeneficaireserasmusleft_sk_0.jpg"/>
            <p:cNvPicPr>
              <a:picLocks noChangeAspect="1" noChangeArrowheads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478297" y="6266896"/>
              <a:ext cx="2106613" cy="463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951869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  <p:bldP spid="1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>
            <a:extLst>
              <a:ext uri="{FF2B5EF4-FFF2-40B4-BE49-F238E27FC236}">
                <a16:creationId xmlns:a16="http://schemas.microsoft.com/office/drawing/2014/main" id="{CD3DC50E-31D5-4172-B2E4-495A452F8B3C}"/>
              </a:ext>
            </a:extLst>
          </p:cNvPr>
          <p:cNvSpPr/>
          <p:nvPr/>
        </p:nvSpPr>
        <p:spPr>
          <a:xfrm rot="5400000">
            <a:off x="-3300416" y="3300411"/>
            <a:ext cx="6858001" cy="257178"/>
          </a:xfrm>
          <a:prstGeom prst="rect">
            <a:avLst/>
          </a:prstGeom>
          <a:solidFill>
            <a:srgbClr val="FFCD0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89675226-E6AD-4432-9A39-1D1C6C36A06B}"/>
              </a:ext>
            </a:extLst>
          </p:cNvPr>
          <p:cNvSpPr/>
          <p:nvPr/>
        </p:nvSpPr>
        <p:spPr>
          <a:xfrm rot="5400000">
            <a:off x="-2993598" y="3300410"/>
            <a:ext cx="6858001" cy="257178"/>
          </a:xfrm>
          <a:prstGeom prst="rect">
            <a:avLst/>
          </a:prstGeom>
          <a:solidFill>
            <a:srgbClr val="E687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F05C8DE6-5D1E-4E8F-A2FF-8C7F21E176E0}"/>
              </a:ext>
            </a:extLst>
          </p:cNvPr>
          <p:cNvSpPr/>
          <p:nvPr/>
        </p:nvSpPr>
        <p:spPr>
          <a:xfrm rot="5400000">
            <a:off x="-2686781" y="3300412"/>
            <a:ext cx="6858003" cy="257178"/>
          </a:xfrm>
          <a:prstGeom prst="rect">
            <a:avLst/>
          </a:prstGeom>
          <a:solidFill>
            <a:srgbClr val="D92E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40E7E879-E80A-4CC9-B016-63ABC6EC955F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35279" y="169687"/>
            <a:ext cx="3811683" cy="1121083"/>
          </a:xfrm>
          <a:prstGeom prst="rect">
            <a:avLst/>
          </a:prstGeom>
        </p:spPr>
      </p:pic>
      <p:sp>
        <p:nvSpPr>
          <p:cNvPr id="7" name="Subtítulo 6">
            <a:extLst>
              <a:ext uri="{FF2B5EF4-FFF2-40B4-BE49-F238E27FC236}">
                <a16:creationId xmlns:a16="http://schemas.microsoft.com/office/drawing/2014/main" id="{D1F22451-654F-4B4A-8AA4-F90A0A9349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824176"/>
            <a:ext cx="9682975" cy="4043981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>
              <a:defRPr/>
            </a:pPr>
            <a:r>
              <a:rPr lang="it" b="1" dirty="0">
                <a:ea typeface="+mn-lt"/>
                <a:cs typeface="+mn-lt"/>
              </a:rPr>
              <a:t>Brainstorming</a:t>
            </a:r>
          </a:p>
          <a:p>
            <a:pPr algn="l">
              <a:defRPr/>
            </a:pPr>
            <a:endParaRPr lang="en-GB" b="1" dirty="0">
              <a:ea typeface="+mn-lt"/>
              <a:cs typeface="+mn-lt"/>
            </a:endParaRPr>
          </a:p>
          <a:p>
            <a:pPr marL="457200" indent="-457200" algn="l">
              <a:buChar char="•"/>
              <a:defRPr/>
            </a:pPr>
            <a:r>
              <a:rPr lang="en-GB" sz="2000" dirty="0">
                <a:ea typeface="+mn-lt"/>
                <a:cs typeface="+mn-lt"/>
              </a:rPr>
              <a:t>Brainstorming je o </a:t>
            </a:r>
            <a:r>
              <a:rPr lang="en-GB" sz="2000" dirty="0" err="1">
                <a:ea typeface="+mn-lt"/>
                <a:cs typeface="+mn-lt"/>
              </a:rPr>
              <a:t>generovaní</a:t>
            </a:r>
            <a:r>
              <a:rPr lang="en-GB" sz="2000" dirty="0">
                <a:ea typeface="+mn-lt"/>
                <a:cs typeface="+mn-lt"/>
              </a:rPr>
              <a:t> </a:t>
            </a:r>
            <a:r>
              <a:rPr lang="en-GB" sz="2000" dirty="0" err="1">
                <a:ea typeface="+mn-lt"/>
                <a:cs typeface="+mn-lt"/>
              </a:rPr>
              <a:t>množstva</a:t>
            </a:r>
            <a:r>
              <a:rPr lang="en-GB" sz="2000" dirty="0">
                <a:ea typeface="+mn-lt"/>
                <a:cs typeface="+mn-lt"/>
              </a:rPr>
              <a:t> </a:t>
            </a:r>
            <a:r>
              <a:rPr lang="en-GB" sz="2000" dirty="0" err="1">
                <a:ea typeface="+mn-lt"/>
                <a:cs typeface="+mn-lt"/>
              </a:rPr>
              <a:t>nápadov</a:t>
            </a:r>
            <a:r>
              <a:rPr lang="en-GB" sz="2000" dirty="0">
                <a:ea typeface="+mn-lt"/>
                <a:cs typeface="+mn-lt"/>
              </a:rPr>
              <a:t>, o </a:t>
            </a:r>
            <a:r>
              <a:rPr lang="en-GB" sz="2000" dirty="0" err="1">
                <a:ea typeface="+mn-lt"/>
                <a:cs typeface="+mn-lt"/>
              </a:rPr>
              <a:t>spolupráci</a:t>
            </a:r>
            <a:r>
              <a:rPr lang="en-GB" sz="2000" dirty="0">
                <a:ea typeface="+mn-lt"/>
                <a:cs typeface="+mn-lt"/>
              </a:rPr>
              <a:t> a </a:t>
            </a:r>
            <a:r>
              <a:rPr lang="en-GB" sz="2000" dirty="0" err="1">
                <a:ea typeface="+mn-lt"/>
                <a:cs typeface="+mn-lt"/>
              </a:rPr>
              <a:t>otvorenosti</a:t>
            </a:r>
            <a:r>
              <a:rPr lang="en-GB" sz="2000" dirty="0">
                <a:ea typeface="+mn-lt"/>
                <a:cs typeface="+mn-lt"/>
              </a:rPr>
              <a:t> </a:t>
            </a:r>
            <a:r>
              <a:rPr lang="sk-SK" sz="2000" dirty="0">
                <a:ea typeface="+mn-lt"/>
                <a:cs typeface="+mn-lt"/>
              </a:rPr>
              <a:t>aj „</a:t>
            </a:r>
            <a:r>
              <a:rPr lang="en-GB" sz="2000" dirty="0" err="1">
                <a:ea typeface="+mn-lt"/>
                <a:cs typeface="+mn-lt"/>
              </a:rPr>
              <a:t>divokým</a:t>
            </a:r>
            <a:r>
              <a:rPr lang="sk-SK" sz="2000" dirty="0">
                <a:ea typeface="+mn-lt"/>
                <a:cs typeface="+mn-lt"/>
              </a:rPr>
              <a:t>“</a:t>
            </a:r>
            <a:r>
              <a:rPr lang="en-GB" sz="2000" dirty="0">
                <a:ea typeface="+mn-lt"/>
                <a:cs typeface="+mn-lt"/>
              </a:rPr>
              <a:t> </a:t>
            </a:r>
            <a:r>
              <a:rPr lang="en-GB" sz="2000" dirty="0" err="1">
                <a:ea typeface="+mn-lt"/>
                <a:cs typeface="+mn-lt"/>
              </a:rPr>
              <a:t>riešeniam</a:t>
            </a:r>
            <a:r>
              <a:rPr lang="en-GB" sz="2000" dirty="0">
                <a:ea typeface="+mn-lt"/>
                <a:cs typeface="+mn-lt"/>
              </a:rPr>
              <a:t>.</a:t>
            </a:r>
          </a:p>
          <a:p>
            <a:pPr marL="457200" indent="-457200" algn="l">
              <a:buChar char="•"/>
              <a:defRPr/>
            </a:pPr>
            <a:r>
              <a:rPr lang="en-GB" sz="2000" dirty="0" err="1">
                <a:ea typeface="+mn-lt"/>
                <a:cs typeface="+mn-lt"/>
              </a:rPr>
              <a:t>Vyhnite</a:t>
            </a:r>
            <a:r>
              <a:rPr lang="en-GB" sz="2000" dirty="0">
                <a:ea typeface="+mn-lt"/>
                <a:cs typeface="+mn-lt"/>
              </a:rPr>
              <a:t> </a:t>
            </a:r>
            <a:r>
              <a:rPr lang="en-GB" sz="2000" dirty="0" err="1">
                <a:ea typeface="+mn-lt"/>
                <a:cs typeface="+mn-lt"/>
              </a:rPr>
              <a:t>sa</a:t>
            </a:r>
            <a:r>
              <a:rPr lang="en-GB" sz="2000" dirty="0">
                <a:ea typeface="+mn-lt"/>
                <a:cs typeface="+mn-lt"/>
              </a:rPr>
              <a:t> </a:t>
            </a:r>
            <a:r>
              <a:rPr lang="en-GB" sz="2000" dirty="0" err="1">
                <a:ea typeface="+mn-lt"/>
                <a:cs typeface="+mn-lt"/>
              </a:rPr>
              <a:t>diskusiám</a:t>
            </a:r>
            <a:r>
              <a:rPr lang="en-GB" sz="2000" dirty="0">
                <a:ea typeface="+mn-lt"/>
                <a:cs typeface="+mn-lt"/>
              </a:rPr>
              <a:t> o tom, </a:t>
            </a:r>
            <a:r>
              <a:rPr lang="en-GB" sz="2000" dirty="0" err="1">
                <a:ea typeface="+mn-lt"/>
                <a:cs typeface="+mn-lt"/>
              </a:rPr>
              <a:t>prečo</a:t>
            </a:r>
            <a:r>
              <a:rPr lang="en-GB" sz="2000" dirty="0">
                <a:ea typeface="+mn-lt"/>
                <a:cs typeface="+mn-lt"/>
              </a:rPr>
              <a:t> </a:t>
            </a:r>
            <a:r>
              <a:rPr lang="en-GB" sz="2000" dirty="0" err="1">
                <a:ea typeface="+mn-lt"/>
                <a:cs typeface="+mn-lt"/>
              </a:rPr>
              <a:t>nápady</a:t>
            </a:r>
            <a:r>
              <a:rPr lang="en-GB" sz="2000" dirty="0">
                <a:ea typeface="+mn-lt"/>
                <a:cs typeface="+mn-lt"/>
              </a:rPr>
              <a:t> </a:t>
            </a:r>
            <a:r>
              <a:rPr lang="en-GB" sz="2000" dirty="0" err="1">
                <a:ea typeface="+mn-lt"/>
                <a:cs typeface="+mn-lt"/>
              </a:rPr>
              <a:t>nemusia</a:t>
            </a:r>
            <a:r>
              <a:rPr lang="en-GB" sz="2000" dirty="0">
                <a:ea typeface="+mn-lt"/>
                <a:cs typeface="+mn-lt"/>
              </a:rPr>
              <a:t> </a:t>
            </a:r>
            <a:r>
              <a:rPr lang="en-GB" sz="2000" dirty="0" err="1">
                <a:ea typeface="+mn-lt"/>
                <a:cs typeface="+mn-lt"/>
              </a:rPr>
              <a:t>fungovať</a:t>
            </a:r>
            <a:r>
              <a:rPr lang="en-GB" sz="2000" dirty="0">
                <a:ea typeface="+mn-lt"/>
                <a:cs typeface="+mn-lt"/>
              </a:rPr>
              <a:t>. </a:t>
            </a:r>
            <a:r>
              <a:rPr lang="en-GB" sz="2000" dirty="0" err="1">
                <a:ea typeface="+mn-lt"/>
                <a:cs typeface="+mn-lt"/>
              </a:rPr>
              <a:t>Takéto</a:t>
            </a:r>
            <a:r>
              <a:rPr lang="en-GB" sz="2000" dirty="0">
                <a:ea typeface="+mn-lt"/>
                <a:cs typeface="+mn-lt"/>
              </a:rPr>
              <a:t> </a:t>
            </a:r>
            <a:r>
              <a:rPr lang="en-GB" sz="2000" dirty="0" err="1">
                <a:ea typeface="+mn-lt"/>
                <a:cs typeface="+mn-lt"/>
              </a:rPr>
              <a:t>správanie</a:t>
            </a:r>
            <a:r>
              <a:rPr lang="en-GB" sz="2000" dirty="0">
                <a:ea typeface="+mn-lt"/>
                <a:cs typeface="+mn-lt"/>
              </a:rPr>
              <a:t> </a:t>
            </a:r>
            <a:r>
              <a:rPr lang="en-GB" sz="2000" dirty="0" err="1">
                <a:ea typeface="+mn-lt"/>
                <a:cs typeface="+mn-lt"/>
              </a:rPr>
              <a:t>zabíja</a:t>
            </a:r>
            <a:r>
              <a:rPr lang="en-GB" sz="2000" dirty="0">
                <a:ea typeface="+mn-lt"/>
                <a:cs typeface="+mn-lt"/>
              </a:rPr>
              <a:t> </a:t>
            </a:r>
            <a:r>
              <a:rPr lang="en-GB" sz="2000" dirty="0" err="1">
                <a:ea typeface="+mn-lt"/>
                <a:cs typeface="+mn-lt"/>
              </a:rPr>
              <a:t>kreativitu</a:t>
            </a:r>
            <a:r>
              <a:rPr lang="en-GB" sz="2000" dirty="0">
                <a:ea typeface="+mn-lt"/>
                <a:cs typeface="+mn-lt"/>
              </a:rPr>
              <a:t> a </a:t>
            </a:r>
            <a:r>
              <a:rPr lang="en-GB" sz="2000" dirty="0" err="1">
                <a:ea typeface="+mn-lt"/>
                <a:cs typeface="+mn-lt"/>
              </a:rPr>
              <a:t>posúva</a:t>
            </a:r>
            <a:r>
              <a:rPr lang="en-GB" sz="2000" dirty="0">
                <a:ea typeface="+mn-lt"/>
                <a:cs typeface="+mn-lt"/>
              </a:rPr>
              <a:t> </a:t>
            </a:r>
            <a:r>
              <a:rPr lang="en-GB" sz="2000" dirty="0" err="1">
                <a:ea typeface="+mn-lt"/>
                <a:cs typeface="+mn-lt"/>
              </a:rPr>
              <a:t>skupinové</a:t>
            </a:r>
            <a:r>
              <a:rPr lang="en-GB" sz="2000" dirty="0">
                <a:ea typeface="+mn-lt"/>
                <a:cs typeface="+mn-lt"/>
              </a:rPr>
              <a:t> </a:t>
            </a:r>
            <a:r>
              <a:rPr lang="en-GB" sz="2000" dirty="0" err="1">
                <a:ea typeface="+mn-lt"/>
                <a:cs typeface="+mn-lt"/>
              </a:rPr>
              <a:t>myslenie</a:t>
            </a:r>
            <a:r>
              <a:rPr lang="en-GB" sz="2000" dirty="0">
                <a:ea typeface="+mn-lt"/>
                <a:cs typeface="+mn-lt"/>
              </a:rPr>
              <a:t> z </a:t>
            </a:r>
            <a:r>
              <a:rPr lang="en-GB" sz="2000" dirty="0" err="1">
                <a:ea typeface="+mn-lt"/>
                <a:cs typeface="+mn-lt"/>
              </a:rPr>
              <a:t>generatívneho</a:t>
            </a:r>
            <a:r>
              <a:rPr lang="en-GB" sz="2000" dirty="0">
                <a:ea typeface="+mn-lt"/>
                <a:cs typeface="+mn-lt"/>
              </a:rPr>
              <a:t> </a:t>
            </a:r>
            <a:r>
              <a:rPr lang="en-GB" sz="2000" dirty="0" err="1">
                <a:ea typeface="+mn-lt"/>
                <a:cs typeface="+mn-lt"/>
              </a:rPr>
              <a:t>na</a:t>
            </a:r>
            <a:r>
              <a:rPr lang="en-GB" sz="2000" dirty="0">
                <a:ea typeface="+mn-lt"/>
                <a:cs typeface="+mn-lt"/>
              </a:rPr>
              <a:t> </a:t>
            </a:r>
            <a:r>
              <a:rPr lang="en-GB" sz="2000" dirty="0" err="1">
                <a:ea typeface="+mn-lt"/>
                <a:cs typeface="+mn-lt"/>
              </a:rPr>
              <a:t>kritické</a:t>
            </a:r>
            <a:r>
              <a:rPr lang="en-GB" sz="2000" dirty="0">
                <a:ea typeface="+mn-lt"/>
                <a:cs typeface="+mn-lt"/>
              </a:rPr>
              <a:t>. </a:t>
            </a:r>
            <a:r>
              <a:rPr lang="en-GB" sz="2000" dirty="0" err="1">
                <a:ea typeface="+mn-lt"/>
                <a:cs typeface="+mn-lt"/>
              </a:rPr>
              <a:t>Jediný</a:t>
            </a:r>
            <a:r>
              <a:rPr lang="en-GB" sz="2000" dirty="0">
                <a:ea typeface="+mn-lt"/>
                <a:cs typeface="+mn-lt"/>
              </a:rPr>
              <a:t> </a:t>
            </a:r>
            <a:r>
              <a:rPr lang="en-GB" sz="2000" dirty="0" err="1">
                <a:ea typeface="+mn-lt"/>
                <a:cs typeface="+mn-lt"/>
              </a:rPr>
              <a:t>spôsob</a:t>
            </a:r>
            <a:r>
              <a:rPr lang="en-GB" sz="2000" dirty="0">
                <a:ea typeface="+mn-lt"/>
                <a:cs typeface="+mn-lt"/>
              </a:rPr>
              <a:t>, </a:t>
            </a:r>
            <a:r>
              <a:rPr lang="en-GB" sz="2000" dirty="0" err="1">
                <a:ea typeface="+mn-lt"/>
                <a:cs typeface="+mn-lt"/>
              </a:rPr>
              <a:t>ako</a:t>
            </a:r>
            <a:r>
              <a:rPr lang="en-GB" sz="2000" dirty="0">
                <a:ea typeface="+mn-lt"/>
                <a:cs typeface="+mn-lt"/>
              </a:rPr>
              <a:t> </a:t>
            </a:r>
            <a:r>
              <a:rPr lang="en-GB" sz="2000" dirty="0" err="1">
                <a:ea typeface="+mn-lt"/>
                <a:cs typeface="+mn-lt"/>
              </a:rPr>
              <a:t>sa</a:t>
            </a:r>
            <a:r>
              <a:rPr lang="en-GB" sz="2000" dirty="0">
                <a:ea typeface="+mn-lt"/>
                <a:cs typeface="+mn-lt"/>
              </a:rPr>
              <a:t> </a:t>
            </a:r>
            <a:r>
              <a:rPr lang="en-GB" sz="2000" dirty="0" err="1">
                <a:ea typeface="+mn-lt"/>
                <a:cs typeface="+mn-lt"/>
              </a:rPr>
              <a:t>dostať</a:t>
            </a:r>
            <a:r>
              <a:rPr lang="en-GB" sz="2000" dirty="0">
                <a:ea typeface="+mn-lt"/>
                <a:cs typeface="+mn-lt"/>
              </a:rPr>
              <a:t> k </a:t>
            </a:r>
            <a:r>
              <a:rPr lang="en-GB" sz="2000" dirty="0" err="1">
                <a:ea typeface="+mn-lt"/>
                <a:cs typeface="+mn-lt"/>
              </a:rPr>
              <a:t>dobrým</a:t>
            </a:r>
            <a:r>
              <a:rPr lang="en-GB" sz="2000" dirty="0">
                <a:ea typeface="+mn-lt"/>
                <a:cs typeface="+mn-lt"/>
              </a:rPr>
              <a:t> </a:t>
            </a:r>
            <a:r>
              <a:rPr lang="en-GB" sz="2000" dirty="0" err="1">
                <a:ea typeface="+mn-lt"/>
                <a:cs typeface="+mn-lt"/>
              </a:rPr>
              <a:t>nápadom</a:t>
            </a:r>
            <a:r>
              <a:rPr lang="en-GB" sz="2000" dirty="0">
                <a:ea typeface="+mn-lt"/>
                <a:cs typeface="+mn-lt"/>
              </a:rPr>
              <a:t>, je </a:t>
            </a:r>
            <a:r>
              <a:rPr lang="en-GB" sz="2000" dirty="0" err="1">
                <a:ea typeface="+mn-lt"/>
                <a:cs typeface="+mn-lt"/>
              </a:rPr>
              <a:t>mať</a:t>
            </a:r>
            <a:r>
              <a:rPr lang="en-GB" sz="2000" dirty="0">
                <a:ea typeface="+mn-lt"/>
                <a:cs typeface="+mn-lt"/>
              </a:rPr>
              <a:t> ich </a:t>
            </a:r>
            <a:r>
              <a:rPr lang="en-GB" sz="2000" dirty="0" err="1">
                <a:ea typeface="+mn-lt"/>
                <a:cs typeface="+mn-lt"/>
              </a:rPr>
              <a:t>veľa</a:t>
            </a:r>
            <a:r>
              <a:rPr lang="en-GB" sz="2000" dirty="0">
                <a:ea typeface="+mn-lt"/>
                <a:cs typeface="+mn-lt"/>
              </a:rPr>
              <a:t> </a:t>
            </a:r>
            <a:r>
              <a:rPr lang="en-GB" sz="2000" dirty="0" err="1">
                <a:ea typeface="+mn-lt"/>
                <a:cs typeface="+mn-lt"/>
              </a:rPr>
              <a:t>na</a:t>
            </a:r>
            <a:r>
              <a:rPr lang="en-GB" sz="2000" dirty="0">
                <a:ea typeface="+mn-lt"/>
                <a:cs typeface="+mn-lt"/>
              </a:rPr>
              <a:t> </a:t>
            </a:r>
            <a:r>
              <a:rPr lang="en-GB" sz="2000" dirty="0" err="1">
                <a:ea typeface="+mn-lt"/>
                <a:cs typeface="+mn-lt"/>
              </a:rPr>
              <a:t>výber</a:t>
            </a:r>
            <a:r>
              <a:rPr lang="en-GB" sz="2000" dirty="0">
                <a:ea typeface="+mn-lt"/>
                <a:cs typeface="+mn-lt"/>
              </a:rPr>
              <a:t>. </a:t>
            </a:r>
          </a:p>
          <a:p>
            <a:pPr marL="457200" indent="-457200" algn="l">
              <a:buChar char="•"/>
              <a:defRPr/>
            </a:pPr>
            <a:r>
              <a:rPr lang="en-GB" sz="2000" dirty="0" err="1">
                <a:ea typeface="+mn-lt"/>
                <a:cs typeface="+mn-lt"/>
              </a:rPr>
              <a:t>Existuje</a:t>
            </a:r>
            <a:r>
              <a:rPr lang="en-GB" sz="2000" dirty="0">
                <a:ea typeface="+mn-lt"/>
                <a:cs typeface="+mn-lt"/>
              </a:rPr>
              <a:t> </a:t>
            </a:r>
            <a:r>
              <a:rPr lang="en-GB" sz="2000" dirty="0" err="1">
                <a:ea typeface="+mn-lt"/>
                <a:cs typeface="+mn-lt"/>
              </a:rPr>
              <a:t>mnoho</a:t>
            </a:r>
            <a:r>
              <a:rPr lang="en-GB" sz="2000" dirty="0">
                <a:ea typeface="+mn-lt"/>
                <a:cs typeface="+mn-lt"/>
              </a:rPr>
              <a:t> </a:t>
            </a:r>
            <a:r>
              <a:rPr lang="en-GB" sz="2000" dirty="0" err="1">
                <a:ea typeface="+mn-lt"/>
                <a:cs typeface="+mn-lt"/>
              </a:rPr>
              <a:t>variantov</a:t>
            </a:r>
            <a:r>
              <a:rPr lang="en-GB" sz="2000" dirty="0">
                <a:ea typeface="+mn-lt"/>
                <a:cs typeface="+mn-lt"/>
              </a:rPr>
              <a:t>, </a:t>
            </a:r>
            <a:r>
              <a:rPr lang="en-GB" sz="2000" dirty="0" err="1">
                <a:ea typeface="+mn-lt"/>
                <a:cs typeface="+mn-lt"/>
              </a:rPr>
              <a:t>ako</a:t>
            </a:r>
            <a:r>
              <a:rPr lang="en-GB" sz="2000" dirty="0">
                <a:ea typeface="+mn-lt"/>
                <a:cs typeface="+mn-lt"/>
              </a:rPr>
              <a:t> </a:t>
            </a:r>
            <a:r>
              <a:rPr lang="en-GB" sz="2000" dirty="0" err="1">
                <a:ea typeface="+mn-lt"/>
                <a:cs typeface="+mn-lt"/>
              </a:rPr>
              <a:t>viesť</a:t>
            </a:r>
            <a:r>
              <a:rPr lang="en-GB" sz="2000" dirty="0">
                <a:ea typeface="+mn-lt"/>
                <a:cs typeface="+mn-lt"/>
              </a:rPr>
              <a:t> brainstorming, s </a:t>
            </a:r>
            <a:r>
              <a:rPr lang="en-GB" sz="2000" dirty="0" err="1">
                <a:ea typeface="+mn-lt"/>
                <a:cs typeface="+mn-lt"/>
              </a:rPr>
              <a:t>použitím</a:t>
            </a:r>
            <a:r>
              <a:rPr lang="en-GB" sz="2000" dirty="0">
                <a:ea typeface="+mn-lt"/>
                <a:cs typeface="+mn-lt"/>
              </a:rPr>
              <a:t> </a:t>
            </a:r>
            <a:r>
              <a:rPr lang="en-GB" sz="2000" dirty="0" err="1">
                <a:ea typeface="+mn-lt"/>
                <a:cs typeface="+mn-lt"/>
              </a:rPr>
              <a:t>flipchartov</a:t>
            </a:r>
            <a:r>
              <a:rPr lang="en-GB" sz="2000" dirty="0">
                <a:ea typeface="+mn-lt"/>
                <a:cs typeface="+mn-lt"/>
              </a:rPr>
              <a:t>, </a:t>
            </a:r>
            <a:r>
              <a:rPr lang="en-GB" sz="2000" dirty="0" err="1">
                <a:ea typeface="+mn-lt"/>
                <a:cs typeface="+mn-lt"/>
              </a:rPr>
              <a:t>lepiacich</a:t>
            </a:r>
            <a:r>
              <a:rPr lang="en-GB" sz="2000" dirty="0">
                <a:ea typeface="+mn-lt"/>
                <a:cs typeface="+mn-lt"/>
              </a:rPr>
              <a:t> </a:t>
            </a:r>
            <a:r>
              <a:rPr lang="en-GB" sz="2000" dirty="0" err="1">
                <a:ea typeface="+mn-lt"/>
                <a:cs typeface="+mn-lt"/>
              </a:rPr>
              <a:t>papierikov</a:t>
            </a:r>
            <a:r>
              <a:rPr lang="en-GB" sz="2000" dirty="0">
                <a:ea typeface="+mn-lt"/>
                <a:cs typeface="+mn-lt"/>
              </a:rPr>
              <a:t>, s </a:t>
            </a:r>
            <a:r>
              <a:rPr lang="en-GB" sz="2000" dirty="0" err="1">
                <a:ea typeface="+mn-lt"/>
                <a:cs typeface="+mn-lt"/>
              </a:rPr>
              <a:t>využitím</a:t>
            </a:r>
            <a:r>
              <a:rPr lang="en-GB" sz="2000" dirty="0">
                <a:ea typeface="+mn-lt"/>
                <a:cs typeface="+mn-lt"/>
              </a:rPr>
              <a:t> </a:t>
            </a:r>
            <a:r>
              <a:rPr lang="en-GB" sz="2000" dirty="0" err="1">
                <a:ea typeface="+mn-lt"/>
                <a:cs typeface="+mn-lt"/>
              </a:rPr>
              <a:t>techník</a:t>
            </a:r>
            <a:r>
              <a:rPr lang="en-GB" sz="2000" dirty="0">
                <a:ea typeface="+mn-lt"/>
                <a:cs typeface="+mn-lt"/>
              </a:rPr>
              <a:t>, </a:t>
            </a:r>
            <a:r>
              <a:rPr lang="en-GB" sz="2000" dirty="0" err="1">
                <a:ea typeface="+mn-lt"/>
                <a:cs typeface="+mn-lt"/>
              </a:rPr>
              <a:t>ako</a:t>
            </a:r>
            <a:r>
              <a:rPr lang="en-GB" sz="2000" dirty="0">
                <a:ea typeface="+mn-lt"/>
                <a:cs typeface="+mn-lt"/>
              </a:rPr>
              <a:t> </a:t>
            </a:r>
            <a:r>
              <a:rPr lang="en-GB" sz="2000" dirty="0" err="1">
                <a:ea typeface="+mn-lt"/>
                <a:cs typeface="+mn-lt"/>
              </a:rPr>
              <a:t>sú</a:t>
            </a:r>
            <a:r>
              <a:rPr lang="en-GB" sz="2000" dirty="0">
                <a:ea typeface="+mn-lt"/>
                <a:cs typeface="+mn-lt"/>
              </a:rPr>
              <a:t> "brainwriting", "</a:t>
            </a:r>
            <a:r>
              <a:rPr lang="en-GB" sz="2000" dirty="0" err="1">
                <a:ea typeface="+mn-lt"/>
                <a:cs typeface="+mn-lt"/>
              </a:rPr>
              <a:t>abeceda</a:t>
            </a:r>
            <a:r>
              <a:rPr lang="en-GB" sz="2000" dirty="0">
                <a:ea typeface="+mn-lt"/>
                <a:cs typeface="+mn-lt"/>
              </a:rPr>
              <a:t>", "grid" </a:t>
            </a:r>
            <a:r>
              <a:rPr lang="en-GB" sz="2000" dirty="0" err="1">
                <a:ea typeface="+mn-lt"/>
                <a:cs typeface="+mn-lt"/>
              </a:rPr>
              <a:t>alebo</a:t>
            </a:r>
            <a:r>
              <a:rPr lang="en-GB" sz="2000" dirty="0">
                <a:ea typeface="+mn-lt"/>
                <a:cs typeface="+mn-lt"/>
              </a:rPr>
              <a:t> "</a:t>
            </a:r>
            <a:r>
              <a:rPr lang="en-GB" sz="2000" dirty="0" err="1">
                <a:ea typeface="+mn-lt"/>
                <a:cs typeface="+mn-lt"/>
              </a:rPr>
              <a:t>kruhový</a:t>
            </a:r>
            <a:r>
              <a:rPr lang="en-GB" sz="2000" dirty="0">
                <a:ea typeface="+mn-lt"/>
                <a:cs typeface="+mn-lt"/>
              </a:rPr>
              <a:t> brainstorming". </a:t>
            </a:r>
          </a:p>
          <a:p>
            <a:pPr algn="l">
              <a:defRPr/>
            </a:pPr>
            <a:endParaRPr lang="en-GB" altLang="es-ES" sz="2600" dirty="0">
              <a:latin typeface="+mj-lt"/>
              <a:cs typeface="Calibri" panose="020F0502020204030204" pitchFamily="34" charset="0"/>
            </a:endParaRPr>
          </a:p>
          <a:p>
            <a:pPr algn="l">
              <a:defRPr/>
            </a:pPr>
            <a:endParaRPr lang="en-GB" altLang="es-ES" sz="2900" dirty="0">
              <a:latin typeface="+mj-lt"/>
              <a:cs typeface="Calibri" panose="020F0502020204030204" pitchFamily="34" charset="0"/>
            </a:endParaRPr>
          </a:p>
        </p:txBody>
      </p:sp>
      <p:sp>
        <p:nvSpPr>
          <p:cNvPr id="11" name="Título 3">
            <a:extLst>
              <a:ext uri="{FF2B5EF4-FFF2-40B4-BE49-F238E27FC236}">
                <a16:creationId xmlns:a16="http://schemas.microsoft.com/office/drawing/2014/main" id="{AEB7F9CE-7526-4622-B090-C20CC4202474}"/>
              </a:ext>
            </a:extLst>
          </p:cNvPr>
          <p:cNvSpPr txBox="1">
            <a:spLocks/>
          </p:cNvSpPr>
          <p:nvPr/>
        </p:nvSpPr>
        <p:spPr>
          <a:xfrm>
            <a:off x="5271172" y="553541"/>
            <a:ext cx="6599487" cy="66144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k-SK" sz="4000" b="1" spc="-85" dirty="0">
                <a:solidFill>
                  <a:srgbClr val="D92E2D"/>
                </a:solidFill>
                <a:ea typeface="Calibri" panose="020F0502020204030204" pitchFamily="34" charset="0"/>
                <a:cs typeface="Tahoma"/>
              </a:rPr>
              <a:t>2. Generovanie nápadov</a:t>
            </a:r>
            <a:endParaRPr lang="es-ES" sz="4000" b="1" spc="-85" dirty="0">
              <a:solidFill>
                <a:srgbClr val="FF0000"/>
              </a:solidFill>
              <a:cs typeface="Tahoma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1887794" y="6266896"/>
            <a:ext cx="9697116" cy="463550"/>
            <a:chOff x="1887794" y="6266896"/>
            <a:chExt cx="9697116" cy="463550"/>
          </a:xfrm>
        </p:grpSpPr>
        <p:sp>
          <p:nvSpPr>
            <p:cNvPr id="13" name="TextBox 12"/>
            <p:cNvSpPr txBox="1"/>
            <p:nvPr/>
          </p:nvSpPr>
          <p:spPr>
            <a:xfrm>
              <a:off x="1887794" y="6266896"/>
              <a:ext cx="759050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k-SK" sz="1200" dirty="0"/>
                <a:t>Podpora Európskej komisie na výrobu tejto publikácie nepredstavuje súhlas s obsahom, ktorý odráža len názory autorov, a Komisia nemôže byť zodpovedná za prípadné použitie informácií, ktoré sú v nej obsiahnuté.</a:t>
              </a:r>
            </a:p>
          </p:txBody>
        </p:sp>
        <p:pic>
          <p:nvPicPr>
            <p:cNvPr id="14" name="Picture 24" descr="https://wayback.archive-it.org/12090/20210123161500mp_/https://eacea.ec.europa.eu/sites/eacea-site/files/logosbeneficaireserasmusleft_sk_0.jpg"/>
            <p:cNvPicPr>
              <a:picLocks noChangeAspect="1" noChangeArrowheads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478297" y="6266896"/>
              <a:ext cx="2106613" cy="463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732755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  <p:bldP spid="1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>
            <a:extLst>
              <a:ext uri="{FF2B5EF4-FFF2-40B4-BE49-F238E27FC236}">
                <a16:creationId xmlns:a16="http://schemas.microsoft.com/office/drawing/2014/main" id="{CD3DC50E-31D5-4172-B2E4-495A452F8B3C}"/>
              </a:ext>
            </a:extLst>
          </p:cNvPr>
          <p:cNvSpPr/>
          <p:nvPr/>
        </p:nvSpPr>
        <p:spPr>
          <a:xfrm rot="5400000">
            <a:off x="-3300416" y="3300411"/>
            <a:ext cx="6858001" cy="257178"/>
          </a:xfrm>
          <a:prstGeom prst="rect">
            <a:avLst/>
          </a:prstGeom>
          <a:solidFill>
            <a:srgbClr val="FFCD0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89675226-E6AD-4432-9A39-1D1C6C36A06B}"/>
              </a:ext>
            </a:extLst>
          </p:cNvPr>
          <p:cNvSpPr/>
          <p:nvPr/>
        </p:nvSpPr>
        <p:spPr>
          <a:xfrm rot="5400000">
            <a:off x="-2993598" y="3300410"/>
            <a:ext cx="6858001" cy="257178"/>
          </a:xfrm>
          <a:prstGeom prst="rect">
            <a:avLst/>
          </a:prstGeom>
          <a:solidFill>
            <a:srgbClr val="E687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F05C8DE6-5D1E-4E8F-A2FF-8C7F21E176E0}"/>
              </a:ext>
            </a:extLst>
          </p:cNvPr>
          <p:cNvSpPr/>
          <p:nvPr/>
        </p:nvSpPr>
        <p:spPr>
          <a:xfrm rot="5400000">
            <a:off x="-2686781" y="3300412"/>
            <a:ext cx="6858003" cy="257178"/>
          </a:xfrm>
          <a:prstGeom prst="rect">
            <a:avLst/>
          </a:prstGeom>
          <a:solidFill>
            <a:srgbClr val="D92E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40E7E879-E80A-4CC9-B016-63ABC6EC955F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35279" y="169687"/>
            <a:ext cx="3811683" cy="1121083"/>
          </a:xfrm>
          <a:prstGeom prst="rect">
            <a:avLst/>
          </a:prstGeom>
        </p:spPr>
      </p:pic>
      <p:sp>
        <p:nvSpPr>
          <p:cNvPr id="7" name="Subtítulo 6">
            <a:extLst>
              <a:ext uri="{FF2B5EF4-FFF2-40B4-BE49-F238E27FC236}">
                <a16:creationId xmlns:a16="http://schemas.microsoft.com/office/drawing/2014/main" id="{D1F22451-654F-4B4A-8AA4-F90A0A9349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581019"/>
            <a:ext cx="9144000" cy="4713052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>
              <a:defRPr/>
            </a:pPr>
            <a:r>
              <a:rPr lang="en-GB" b="1" dirty="0">
                <a:ea typeface="+mn-lt"/>
                <a:cs typeface="+mn-lt"/>
              </a:rPr>
              <a:t>KROKY </a:t>
            </a:r>
            <a:r>
              <a:rPr lang="en-GB" b="1" dirty="0" err="1">
                <a:ea typeface="+mn-lt"/>
                <a:cs typeface="+mn-lt"/>
              </a:rPr>
              <a:t>Brainstormingu</a:t>
            </a:r>
            <a:r>
              <a:rPr lang="en-GB" b="1" dirty="0">
                <a:ea typeface="+mn-lt"/>
                <a:cs typeface="+mn-lt"/>
              </a:rPr>
              <a:t>: </a:t>
            </a:r>
          </a:p>
          <a:p>
            <a:pPr algn="l">
              <a:defRPr/>
            </a:pPr>
            <a:endParaRPr lang="it" sz="3200" b="1" dirty="0">
              <a:ea typeface="+mn-lt"/>
              <a:cs typeface="+mn-lt"/>
            </a:endParaRPr>
          </a:p>
          <a:p>
            <a:pPr algn="l">
              <a:defRPr/>
            </a:pPr>
            <a:r>
              <a:rPr lang="it" sz="2300" dirty="0">
                <a:ea typeface="+mn-lt"/>
                <a:cs typeface="+mn-lt"/>
              </a:rPr>
              <a:t>1. </a:t>
            </a:r>
            <a:r>
              <a:rPr lang="sk-SK" sz="2300" dirty="0">
                <a:ea typeface="+mn-lt"/>
                <a:cs typeface="+mn-lt"/>
              </a:rPr>
              <a:t>Príprava</a:t>
            </a:r>
            <a:endParaRPr lang="en-GB" sz="2300" dirty="0">
              <a:cs typeface="Calibri" panose="020F0502020204030204"/>
            </a:endParaRPr>
          </a:p>
          <a:p>
            <a:pPr algn="l">
              <a:defRPr/>
            </a:pPr>
            <a:r>
              <a:rPr lang="it" sz="2300" dirty="0">
                <a:ea typeface="+mn-lt"/>
                <a:cs typeface="+mn-lt"/>
              </a:rPr>
              <a:t>2. </a:t>
            </a:r>
            <a:r>
              <a:rPr lang="sk-SK" sz="2300" dirty="0" err="1">
                <a:ea typeface="+mn-lt"/>
                <a:cs typeface="+mn-lt"/>
              </a:rPr>
              <a:t>Facilitácia</a:t>
            </a:r>
            <a:r>
              <a:rPr lang="it" sz="2300" dirty="0">
                <a:ea typeface="+mn-lt"/>
                <a:cs typeface="+mn-lt"/>
              </a:rPr>
              <a:t> 			</a:t>
            </a:r>
            <a:endParaRPr lang="en-GB" sz="2300" dirty="0">
              <a:cs typeface="Calibri" panose="020F0502020204030204"/>
            </a:endParaRPr>
          </a:p>
          <a:p>
            <a:pPr algn="l">
              <a:defRPr/>
            </a:pPr>
            <a:r>
              <a:rPr lang="it" sz="2300" dirty="0">
                <a:ea typeface="+mn-lt"/>
                <a:cs typeface="+mn-lt"/>
              </a:rPr>
              <a:t>3. </a:t>
            </a:r>
            <a:r>
              <a:rPr lang="en-SK" sz="2300" dirty="0">
                <a:ea typeface="+mn-lt"/>
                <a:cs typeface="+mn-lt"/>
              </a:rPr>
              <a:t>Následné kroky</a:t>
            </a:r>
            <a:r>
              <a:rPr lang="it" sz="2300" dirty="0">
                <a:ea typeface="+mn-lt"/>
                <a:cs typeface="+mn-lt"/>
              </a:rPr>
              <a:t>			</a:t>
            </a:r>
            <a:endParaRPr lang="en-GB" sz="2300" dirty="0">
              <a:cs typeface="Calibri" panose="020F0502020204030204"/>
            </a:endParaRPr>
          </a:p>
          <a:p>
            <a:pPr algn="l">
              <a:defRPr/>
            </a:pPr>
            <a:endParaRPr lang="en-GB" altLang="es-ES" sz="2900" dirty="0">
              <a:latin typeface="+mj-lt"/>
              <a:cs typeface="Calibri" panose="020F0502020204030204" pitchFamily="34" charset="0"/>
            </a:endParaRPr>
          </a:p>
        </p:txBody>
      </p:sp>
      <p:sp>
        <p:nvSpPr>
          <p:cNvPr id="11" name="Título 3">
            <a:extLst>
              <a:ext uri="{FF2B5EF4-FFF2-40B4-BE49-F238E27FC236}">
                <a16:creationId xmlns:a16="http://schemas.microsoft.com/office/drawing/2014/main" id="{AEB7F9CE-7526-4622-B090-C20CC4202474}"/>
              </a:ext>
            </a:extLst>
          </p:cNvPr>
          <p:cNvSpPr txBox="1">
            <a:spLocks/>
          </p:cNvSpPr>
          <p:nvPr/>
        </p:nvSpPr>
        <p:spPr>
          <a:xfrm>
            <a:off x="5271172" y="553541"/>
            <a:ext cx="6599487" cy="66144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k-SK" sz="3600" b="1" spc="-85" dirty="0">
                <a:solidFill>
                  <a:srgbClr val="D92E2D"/>
                </a:solidFill>
                <a:ea typeface="Calibri" panose="020F0502020204030204" pitchFamily="34" charset="0"/>
                <a:cs typeface="Tahoma"/>
              </a:rPr>
              <a:t>2. Generovanie nápadov</a:t>
            </a:r>
            <a:endParaRPr lang="es-ES" sz="3600" b="1" spc="-85" dirty="0">
              <a:solidFill>
                <a:srgbClr val="FF0000"/>
              </a:solidFill>
              <a:cs typeface="Tahoma"/>
            </a:endParaRPr>
          </a:p>
        </p:txBody>
      </p:sp>
      <p:pic>
        <p:nvPicPr>
          <p:cNvPr id="2" name="Kuva 1">
            <a:extLst>
              <a:ext uri="{FF2B5EF4-FFF2-40B4-BE49-F238E27FC236}">
                <a16:creationId xmlns:a16="http://schemas.microsoft.com/office/drawing/2014/main" id="{CC03E725-B9CC-48DB-AA73-CFF5DF889DEA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910551" y="1581019"/>
            <a:ext cx="3401089" cy="3497454"/>
          </a:xfrm>
          <a:prstGeom prst="rect">
            <a:avLst/>
          </a:prstGeom>
        </p:spPr>
      </p:pic>
      <p:sp>
        <p:nvSpPr>
          <p:cNvPr id="3" name="Suorakulmio 2">
            <a:extLst>
              <a:ext uri="{FF2B5EF4-FFF2-40B4-BE49-F238E27FC236}">
                <a16:creationId xmlns:a16="http://schemas.microsoft.com/office/drawing/2014/main" id="{23B4CF11-D23C-4A10-B740-AB0019062DF7}"/>
              </a:ext>
            </a:extLst>
          </p:cNvPr>
          <p:cNvSpPr/>
          <p:nvPr/>
        </p:nvSpPr>
        <p:spPr>
          <a:xfrm>
            <a:off x="5825094" y="5086107"/>
            <a:ext cx="315009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/>
              <a:t>https://key0.cc/freepng/270382-Brainstorming-School-Based-Management-Clipart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1887794" y="6266896"/>
            <a:ext cx="9697116" cy="463550"/>
            <a:chOff x="1887794" y="6266896"/>
            <a:chExt cx="9697116" cy="463550"/>
          </a:xfrm>
        </p:grpSpPr>
        <p:sp>
          <p:nvSpPr>
            <p:cNvPr id="14" name="TextBox 13"/>
            <p:cNvSpPr txBox="1"/>
            <p:nvPr/>
          </p:nvSpPr>
          <p:spPr>
            <a:xfrm>
              <a:off x="1887794" y="6266896"/>
              <a:ext cx="759050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k-SK" sz="1200" dirty="0"/>
                <a:t>Podpora Európskej komisie na výrobu tejto publikácie nepredstavuje súhlas s obsahom, ktorý odráža len názory autorov, a Komisia nemôže byť zodpovedná za prípadné použitie informácií, ktoré sú v nej obsiahnuté.</a:t>
              </a:r>
            </a:p>
          </p:txBody>
        </p:sp>
        <p:pic>
          <p:nvPicPr>
            <p:cNvPr id="16" name="Picture 24" descr="https://wayback.archive-it.org/12090/20210123161500mp_/https://eacea.ec.europa.eu/sites/eacea-site/files/logosbeneficaireserasmusleft_sk_0.jpg"/>
            <p:cNvPicPr>
              <a:picLocks noChangeAspect="1" noChangeArrowheads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478297" y="6266896"/>
              <a:ext cx="2106613" cy="463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4125338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  <p:bldP spid="12" grpId="0" animBg="1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5F7E5129145C1D4796D0CCED5DFBDE02" ma:contentTypeVersion="13" ma:contentTypeDescription="Luo uusi asiakirja." ma:contentTypeScope="" ma:versionID="118419fb119b9c1e9913f3298a077b54">
  <xsd:schema xmlns:xsd="http://www.w3.org/2001/XMLSchema" xmlns:xs="http://www.w3.org/2001/XMLSchema" xmlns:p="http://schemas.microsoft.com/office/2006/metadata/properties" xmlns:ns3="f72e2ad1-936a-41f1-a598-e84f4d1ebb13" xmlns:ns4="e20851b4-1139-4020-85e5-81b7cb96bc19" targetNamespace="http://schemas.microsoft.com/office/2006/metadata/properties" ma:root="true" ma:fieldsID="bbe855feaae0f8c5a9d6d7a97e2567cc" ns3:_="" ns4:_="">
    <xsd:import namespace="f72e2ad1-936a-41f1-a598-e84f4d1ebb13"/>
    <xsd:import namespace="e20851b4-1139-4020-85e5-81b7cb96bc19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AutoKeyPoints" minOccurs="0"/>
                <xsd:element ref="ns4:MediaServiceKeyPoints" minOccurs="0"/>
                <xsd:element ref="ns4:MediaServiceDateTaken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72e2ad1-936a-41f1-a598-e84f4d1ebb13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Jakamisvihjeen hajautus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20851b4-1139-4020-85e5-81b7cb96bc1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2FEE615-4159-482B-8537-8B554BA62EB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81FC19E-F1A9-4F23-AF5A-A95B43BB44B2}">
  <ds:schemaRefs>
    <ds:schemaRef ds:uri="e20851b4-1139-4020-85e5-81b7cb96bc19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f72e2ad1-936a-41f1-a598-e84f4d1ebb13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934228FB-21EC-4592-80FF-0EB9C7E73F3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72e2ad1-936a-41f1-a598-e84f4d1ebb13"/>
    <ds:schemaRef ds:uri="e20851b4-1139-4020-85e5-81b7cb96bc1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757</TotalTime>
  <Words>1765</Words>
  <Application>Microsoft Office PowerPoint</Application>
  <PresentationFormat>Panorámica</PresentationFormat>
  <Paragraphs>185</Paragraphs>
  <Slides>18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18</vt:i4>
      </vt:variant>
    </vt:vector>
  </HeadingPairs>
  <TitlesOfParts>
    <vt:vector size="22" baseType="lpstr">
      <vt:lpstr>Arial</vt:lpstr>
      <vt:lpstr>Calibri</vt:lpstr>
      <vt:lpstr>Calibri Light</vt:lpstr>
      <vt:lpstr>Tema de Office</vt:lpstr>
      <vt:lpstr>INOVAČNÉ ZRUČNOSTI  ako využiť inovácie v športe na podnikanie?</vt:lpstr>
      <vt:lpstr>1. Ciele a úlohy </vt:lpstr>
      <vt:lpstr>Obsah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Zhrnutie</vt:lpstr>
      <vt:lpstr>Test na sebahodnotenie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Cristina</dc:creator>
  <cp:lastModifiedBy>Monia Coppola</cp:lastModifiedBy>
  <cp:revision>576</cp:revision>
  <cp:lastPrinted>2021-11-11T07:54:38Z</cp:lastPrinted>
  <dcterms:created xsi:type="dcterms:W3CDTF">2020-11-24T11:59:30Z</dcterms:created>
  <dcterms:modified xsi:type="dcterms:W3CDTF">2022-03-10T11:24:52Z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0x0101005F7E5129145C1D4796D0CCED5DFBDE02</vt:lpwstr>
  </property>
</Properties>
</file>