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6" r:id="rId7"/>
    <p:sldId id="276" r:id="rId8"/>
    <p:sldId id="277" r:id="rId9"/>
    <p:sldId id="286" r:id="rId10"/>
    <p:sldId id="278" r:id="rId11"/>
    <p:sldId id="279" r:id="rId12"/>
    <p:sldId id="275" r:id="rId13"/>
    <p:sldId id="257" r:id="rId14"/>
    <p:sldId id="268" r:id="rId15"/>
    <p:sldId id="269" r:id="rId16"/>
    <p:sldId id="270" r:id="rId17"/>
    <p:sldId id="271" r:id="rId18"/>
    <p:sldId id="274" r:id="rId19"/>
    <p:sldId id="272" r:id="rId20"/>
    <p:sldId id="280" r:id="rId21"/>
    <p:sldId id="281" r:id="rId22"/>
    <p:sldId id="282" r:id="rId23"/>
    <p:sldId id="285" r:id="rId24"/>
    <p:sldId id="283" r:id="rId25"/>
    <p:sldId id="284" r:id="rId26"/>
    <p:sldId id="265" r:id="rId27"/>
    <p:sldId id="267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544"/>
    <a:srgbClr val="D92E2D"/>
    <a:srgbClr val="E6872D"/>
    <a:srgbClr val="FFCD04"/>
    <a:srgbClr val="FFFFFF"/>
    <a:srgbClr val="FFD13C"/>
    <a:srgbClr val="FFC400"/>
    <a:srgbClr val="FFC300"/>
    <a:srgbClr val="FFC100"/>
    <a:srgbClr val="E58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2CD4E-DE03-4EAE-9016-7D020E66BBC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3A0611C-0816-4AEA-8903-919B5BEA7F5F}">
      <dgm:prSet phldrT="[Text]" custT="1"/>
      <dgm:spPr>
        <a:solidFill>
          <a:srgbClr val="E6872D"/>
        </a:solidFill>
      </dgm:spPr>
      <dgm:t>
        <a:bodyPr/>
        <a:lstStyle/>
        <a:p>
          <a:r>
            <a:rPr lang="bg-BG" sz="2000" dirty="0"/>
            <a:t>ИДЕЯ</a:t>
          </a:r>
          <a:endParaRPr lang="sk-SK" sz="2000" dirty="0"/>
        </a:p>
      </dgm:t>
    </dgm:pt>
    <dgm:pt modelId="{7522B12C-5280-4BC4-98C4-12F93F186AFB}" type="parTrans" cxnId="{CC816AE2-B7B3-44DA-B5CD-778A45FDF130}">
      <dgm:prSet/>
      <dgm:spPr/>
      <dgm:t>
        <a:bodyPr/>
        <a:lstStyle/>
        <a:p>
          <a:endParaRPr lang="sk-SK"/>
        </a:p>
      </dgm:t>
    </dgm:pt>
    <dgm:pt modelId="{40889AA3-CFCF-4C77-86B0-697D9DD693AF}" type="sibTrans" cxnId="{CC816AE2-B7B3-44DA-B5CD-778A45FDF130}">
      <dgm:prSet/>
      <dgm:spPr/>
      <dgm:t>
        <a:bodyPr/>
        <a:lstStyle/>
        <a:p>
          <a:endParaRPr lang="sk-SK"/>
        </a:p>
      </dgm:t>
    </dgm:pt>
    <dgm:pt modelId="{293302D7-4DD1-4A85-9C3B-8B0E468BDEFC}">
      <dgm:prSet phldrT="[Text]" custT="1"/>
      <dgm:spPr>
        <a:solidFill>
          <a:srgbClr val="D92E2D"/>
        </a:solidFill>
      </dgm:spPr>
      <dgm:t>
        <a:bodyPr/>
        <a:lstStyle/>
        <a:p>
          <a:r>
            <a:rPr lang="bg-BG" sz="2000" dirty="0"/>
            <a:t>КОД</a:t>
          </a:r>
          <a:endParaRPr lang="sk-SK" sz="2000" dirty="0"/>
        </a:p>
      </dgm:t>
    </dgm:pt>
    <dgm:pt modelId="{7C855553-C8CA-4938-A0A4-A7D295AAAD22}" type="parTrans" cxnId="{3154A47E-EEE2-4DBC-A692-69517A82A5DD}">
      <dgm:prSet/>
      <dgm:spPr/>
      <dgm:t>
        <a:bodyPr/>
        <a:lstStyle/>
        <a:p>
          <a:endParaRPr lang="sk-SK"/>
        </a:p>
      </dgm:t>
    </dgm:pt>
    <dgm:pt modelId="{AB7D2D84-7B71-4B00-819A-F5533C6F4A57}" type="sibTrans" cxnId="{3154A47E-EEE2-4DBC-A692-69517A82A5DD}">
      <dgm:prSet/>
      <dgm:spPr/>
      <dgm:t>
        <a:bodyPr/>
        <a:lstStyle/>
        <a:p>
          <a:endParaRPr lang="sk-SK"/>
        </a:p>
      </dgm:t>
    </dgm:pt>
    <dgm:pt modelId="{C23DA227-2080-4ABC-B98C-A687FED40F0F}">
      <dgm:prSet phldrT="[Text]" custT="1"/>
      <dgm:spPr>
        <a:solidFill>
          <a:srgbClr val="FFCD04"/>
        </a:solidFill>
      </dgm:spPr>
      <dgm:t>
        <a:bodyPr/>
        <a:lstStyle/>
        <a:p>
          <a:r>
            <a:rPr lang="bg-BG" sz="2000" dirty="0"/>
            <a:t>ДАННИ</a:t>
          </a:r>
          <a:endParaRPr lang="sk-SK" sz="2000" dirty="0"/>
        </a:p>
      </dgm:t>
    </dgm:pt>
    <dgm:pt modelId="{6607704A-81C8-474E-8D3A-047D167AE848}" type="parTrans" cxnId="{8A949946-1E11-4C1C-AE4B-525C306C0B46}">
      <dgm:prSet/>
      <dgm:spPr/>
      <dgm:t>
        <a:bodyPr/>
        <a:lstStyle/>
        <a:p>
          <a:endParaRPr lang="sk-SK"/>
        </a:p>
      </dgm:t>
    </dgm:pt>
    <dgm:pt modelId="{25921605-AFCB-4C8A-8B6A-70B4923B5C33}" type="sibTrans" cxnId="{8A949946-1E11-4C1C-AE4B-525C306C0B46}">
      <dgm:prSet/>
      <dgm:spPr/>
      <dgm:t>
        <a:bodyPr/>
        <a:lstStyle/>
        <a:p>
          <a:endParaRPr lang="sk-SK"/>
        </a:p>
      </dgm:t>
    </dgm:pt>
    <dgm:pt modelId="{915ED8AB-F619-4E63-85CD-BC7160A92519}" type="pres">
      <dgm:prSet presAssocID="{5F52CD4E-DE03-4EAE-9016-7D020E66BBCF}" presName="cycle" presStyleCnt="0">
        <dgm:presLayoutVars>
          <dgm:dir/>
          <dgm:resizeHandles val="exact"/>
        </dgm:presLayoutVars>
      </dgm:prSet>
      <dgm:spPr/>
    </dgm:pt>
    <dgm:pt modelId="{3020F639-CD80-4C46-9B39-9EFA47216A06}" type="pres">
      <dgm:prSet presAssocID="{73A0611C-0816-4AEA-8903-919B5BEA7F5F}" presName="node" presStyleLbl="node1" presStyleIdx="0" presStyleCnt="3">
        <dgm:presLayoutVars>
          <dgm:bulletEnabled val="1"/>
        </dgm:presLayoutVars>
      </dgm:prSet>
      <dgm:spPr/>
    </dgm:pt>
    <dgm:pt modelId="{04A38DF1-9CD6-40BE-A301-46CEC87A4F51}" type="pres">
      <dgm:prSet presAssocID="{73A0611C-0816-4AEA-8903-919B5BEA7F5F}" presName="spNode" presStyleCnt="0"/>
      <dgm:spPr/>
    </dgm:pt>
    <dgm:pt modelId="{1DF21CFB-E87D-439E-AAE0-9A8C2AC9C51E}" type="pres">
      <dgm:prSet presAssocID="{40889AA3-CFCF-4C77-86B0-697D9DD693AF}" presName="sibTrans" presStyleLbl="sibTrans1D1" presStyleIdx="0" presStyleCnt="3"/>
      <dgm:spPr/>
    </dgm:pt>
    <dgm:pt modelId="{4DBE7484-57BB-45C2-AB26-A68746474704}" type="pres">
      <dgm:prSet presAssocID="{293302D7-4DD1-4A85-9C3B-8B0E468BDEFC}" presName="node" presStyleLbl="node1" presStyleIdx="1" presStyleCnt="3">
        <dgm:presLayoutVars>
          <dgm:bulletEnabled val="1"/>
        </dgm:presLayoutVars>
      </dgm:prSet>
      <dgm:spPr/>
    </dgm:pt>
    <dgm:pt modelId="{922CA129-BF64-4EFE-8C69-1137DE1A7725}" type="pres">
      <dgm:prSet presAssocID="{293302D7-4DD1-4A85-9C3B-8B0E468BDEFC}" presName="spNode" presStyleCnt="0"/>
      <dgm:spPr/>
    </dgm:pt>
    <dgm:pt modelId="{C02DAF9E-D1D6-4ED1-AC5F-A1284DFCE095}" type="pres">
      <dgm:prSet presAssocID="{AB7D2D84-7B71-4B00-819A-F5533C6F4A57}" presName="sibTrans" presStyleLbl="sibTrans1D1" presStyleIdx="1" presStyleCnt="3"/>
      <dgm:spPr/>
    </dgm:pt>
    <dgm:pt modelId="{824B2414-2F63-44A3-8887-F2C6338A5679}" type="pres">
      <dgm:prSet presAssocID="{C23DA227-2080-4ABC-B98C-A687FED40F0F}" presName="node" presStyleLbl="node1" presStyleIdx="2" presStyleCnt="3">
        <dgm:presLayoutVars>
          <dgm:bulletEnabled val="1"/>
        </dgm:presLayoutVars>
      </dgm:prSet>
      <dgm:spPr/>
    </dgm:pt>
    <dgm:pt modelId="{7EC083E2-CA9E-4811-A2E7-942FC68D9E6C}" type="pres">
      <dgm:prSet presAssocID="{C23DA227-2080-4ABC-B98C-A687FED40F0F}" presName="spNode" presStyleCnt="0"/>
      <dgm:spPr/>
    </dgm:pt>
    <dgm:pt modelId="{2434A198-A385-4870-A592-9418C477902A}" type="pres">
      <dgm:prSet presAssocID="{25921605-AFCB-4C8A-8B6A-70B4923B5C33}" presName="sibTrans" presStyleLbl="sibTrans1D1" presStyleIdx="2" presStyleCnt="3"/>
      <dgm:spPr/>
    </dgm:pt>
  </dgm:ptLst>
  <dgm:cxnLst>
    <dgm:cxn modelId="{CB085011-9483-482E-9834-16FB78D3BC4A}" type="presOf" srcId="{AB7D2D84-7B71-4B00-819A-F5533C6F4A57}" destId="{C02DAF9E-D1D6-4ED1-AC5F-A1284DFCE095}" srcOrd="0" destOrd="0" presId="urn:microsoft.com/office/officeart/2005/8/layout/cycle6"/>
    <dgm:cxn modelId="{87004D1C-B9BB-4333-A70D-3BAE73A4E5CE}" type="presOf" srcId="{293302D7-4DD1-4A85-9C3B-8B0E468BDEFC}" destId="{4DBE7484-57BB-45C2-AB26-A68746474704}" srcOrd="0" destOrd="0" presId="urn:microsoft.com/office/officeart/2005/8/layout/cycle6"/>
    <dgm:cxn modelId="{EDF3AE42-99E2-455F-A807-5CF7C4981C9D}" type="presOf" srcId="{5F52CD4E-DE03-4EAE-9016-7D020E66BBCF}" destId="{915ED8AB-F619-4E63-85CD-BC7160A92519}" srcOrd="0" destOrd="0" presId="urn:microsoft.com/office/officeart/2005/8/layout/cycle6"/>
    <dgm:cxn modelId="{8A949946-1E11-4C1C-AE4B-525C306C0B46}" srcId="{5F52CD4E-DE03-4EAE-9016-7D020E66BBCF}" destId="{C23DA227-2080-4ABC-B98C-A687FED40F0F}" srcOrd="2" destOrd="0" parTransId="{6607704A-81C8-474E-8D3A-047D167AE848}" sibTransId="{25921605-AFCB-4C8A-8B6A-70B4923B5C33}"/>
    <dgm:cxn modelId="{3B10B068-00DD-4D7E-BB71-334DDBDA36AF}" type="presOf" srcId="{73A0611C-0816-4AEA-8903-919B5BEA7F5F}" destId="{3020F639-CD80-4C46-9B39-9EFA47216A06}" srcOrd="0" destOrd="0" presId="urn:microsoft.com/office/officeart/2005/8/layout/cycle6"/>
    <dgm:cxn modelId="{57CD6254-DC89-48FB-91B4-C893D73326B2}" type="presOf" srcId="{C23DA227-2080-4ABC-B98C-A687FED40F0F}" destId="{824B2414-2F63-44A3-8887-F2C6338A5679}" srcOrd="0" destOrd="0" presId="urn:microsoft.com/office/officeart/2005/8/layout/cycle6"/>
    <dgm:cxn modelId="{3154A47E-EEE2-4DBC-A692-69517A82A5DD}" srcId="{5F52CD4E-DE03-4EAE-9016-7D020E66BBCF}" destId="{293302D7-4DD1-4A85-9C3B-8B0E468BDEFC}" srcOrd="1" destOrd="0" parTransId="{7C855553-C8CA-4938-A0A4-A7D295AAAD22}" sibTransId="{AB7D2D84-7B71-4B00-819A-F5533C6F4A57}"/>
    <dgm:cxn modelId="{69FF7EA2-1EF4-4296-AFA5-8C8EB21C6DAA}" type="presOf" srcId="{40889AA3-CFCF-4C77-86B0-697D9DD693AF}" destId="{1DF21CFB-E87D-439E-AAE0-9A8C2AC9C51E}" srcOrd="0" destOrd="0" presId="urn:microsoft.com/office/officeart/2005/8/layout/cycle6"/>
    <dgm:cxn modelId="{650B52AF-DED5-4A2C-A027-1B055F1B3101}" type="presOf" srcId="{25921605-AFCB-4C8A-8B6A-70B4923B5C33}" destId="{2434A198-A385-4870-A592-9418C477902A}" srcOrd="0" destOrd="0" presId="urn:microsoft.com/office/officeart/2005/8/layout/cycle6"/>
    <dgm:cxn modelId="{CC816AE2-B7B3-44DA-B5CD-778A45FDF130}" srcId="{5F52CD4E-DE03-4EAE-9016-7D020E66BBCF}" destId="{73A0611C-0816-4AEA-8903-919B5BEA7F5F}" srcOrd="0" destOrd="0" parTransId="{7522B12C-5280-4BC4-98C4-12F93F186AFB}" sibTransId="{40889AA3-CFCF-4C77-86B0-697D9DD693AF}"/>
    <dgm:cxn modelId="{87013460-156B-4DCA-96E2-FF7502CDEC61}" type="presParOf" srcId="{915ED8AB-F619-4E63-85CD-BC7160A92519}" destId="{3020F639-CD80-4C46-9B39-9EFA47216A06}" srcOrd="0" destOrd="0" presId="urn:microsoft.com/office/officeart/2005/8/layout/cycle6"/>
    <dgm:cxn modelId="{944F7301-3140-4FC9-BB3E-29C76C58D4AE}" type="presParOf" srcId="{915ED8AB-F619-4E63-85CD-BC7160A92519}" destId="{04A38DF1-9CD6-40BE-A301-46CEC87A4F51}" srcOrd="1" destOrd="0" presId="urn:microsoft.com/office/officeart/2005/8/layout/cycle6"/>
    <dgm:cxn modelId="{72975FFE-103A-4301-891C-1FEE61054AB0}" type="presParOf" srcId="{915ED8AB-F619-4E63-85CD-BC7160A92519}" destId="{1DF21CFB-E87D-439E-AAE0-9A8C2AC9C51E}" srcOrd="2" destOrd="0" presId="urn:microsoft.com/office/officeart/2005/8/layout/cycle6"/>
    <dgm:cxn modelId="{80CD02BF-9545-4A2F-BD91-AC073A00E986}" type="presParOf" srcId="{915ED8AB-F619-4E63-85CD-BC7160A92519}" destId="{4DBE7484-57BB-45C2-AB26-A68746474704}" srcOrd="3" destOrd="0" presId="urn:microsoft.com/office/officeart/2005/8/layout/cycle6"/>
    <dgm:cxn modelId="{1EB629B0-4CA9-4868-BDAC-073853D55F57}" type="presParOf" srcId="{915ED8AB-F619-4E63-85CD-BC7160A92519}" destId="{922CA129-BF64-4EFE-8C69-1137DE1A7725}" srcOrd="4" destOrd="0" presId="urn:microsoft.com/office/officeart/2005/8/layout/cycle6"/>
    <dgm:cxn modelId="{4924F4F4-A1CD-48DB-B31A-9BB4A8DBFB6A}" type="presParOf" srcId="{915ED8AB-F619-4E63-85CD-BC7160A92519}" destId="{C02DAF9E-D1D6-4ED1-AC5F-A1284DFCE095}" srcOrd="5" destOrd="0" presId="urn:microsoft.com/office/officeart/2005/8/layout/cycle6"/>
    <dgm:cxn modelId="{0B375A9F-A98B-4864-807F-15A2355E2D66}" type="presParOf" srcId="{915ED8AB-F619-4E63-85CD-BC7160A92519}" destId="{824B2414-2F63-44A3-8887-F2C6338A5679}" srcOrd="6" destOrd="0" presId="urn:microsoft.com/office/officeart/2005/8/layout/cycle6"/>
    <dgm:cxn modelId="{9831CAB4-AE8B-4122-880E-9B97FC6EE142}" type="presParOf" srcId="{915ED8AB-F619-4E63-85CD-BC7160A92519}" destId="{7EC083E2-CA9E-4811-A2E7-942FC68D9E6C}" srcOrd="7" destOrd="0" presId="urn:microsoft.com/office/officeart/2005/8/layout/cycle6"/>
    <dgm:cxn modelId="{FB812BDB-D1C6-48AE-A9C1-533F37C08D93}" type="presParOf" srcId="{915ED8AB-F619-4E63-85CD-BC7160A92519}" destId="{2434A198-A385-4870-A592-9418C477902A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0F639-CD80-4C46-9B39-9EFA47216A06}">
      <dsp:nvSpPr>
        <dsp:cNvPr id="0" name=""/>
        <dsp:cNvSpPr/>
      </dsp:nvSpPr>
      <dsp:spPr>
        <a:xfrm>
          <a:off x="865536" y="15961"/>
          <a:ext cx="1153579" cy="749826"/>
        </a:xfrm>
        <a:prstGeom prst="roundRect">
          <a:avLst/>
        </a:prstGeom>
        <a:solidFill>
          <a:srgbClr val="E687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ИДЕЯ</a:t>
          </a:r>
          <a:endParaRPr lang="sk-SK" sz="2000" kern="1200" dirty="0"/>
        </a:p>
      </dsp:txBody>
      <dsp:txXfrm>
        <a:off x="902139" y="52564"/>
        <a:ext cx="1080373" cy="676620"/>
      </dsp:txXfrm>
    </dsp:sp>
    <dsp:sp modelId="{1DF21CFB-E87D-439E-AAE0-9A8C2AC9C51E}">
      <dsp:nvSpPr>
        <dsp:cNvPr id="0" name=""/>
        <dsp:cNvSpPr/>
      </dsp:nvSpPr>
      <dsp:spPr>
        <a:xfrm>
          <a:off x="443104" y="390874"/>
          <a:ext cx="1998443" cy="1998443"/>
        </a:xfrm>
        <a:custGeom>
          <a:avLst/>
          <a:gdLst/>
          <a:ahLst/>
          <a:cxnLst/>
          <a:rect l="0" t="0" r="0" b="0"/>
          <a:pathLst>
            <a:path>
              <a:moveTo>
                <a:pt x="1584374" y="189258"/>
              </a:moveTo>
              <a:arcTo wR="999221" hR="999221" stAng="18350760" swAng="36440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E7484-57BB-45C2-AB26-A68746474704}">
      <dsp:nvSpPr>
        <dsp:cNvPr id="0" name=""/>
        <dsp:cNvSpPr/>
      </dsp:nvSpPr>
      <dsp:spPr>
        <a:xfrm>
          <a:off x="1730887" y="1514794"/>
          <a:ext cx="1153579" cy="749826"/>
        </a:xfrm>
        <a:prstGeom prst="roundRect">
          <a:avLst/>
        </a:prstGeom>
        <a:solidFill>
          <a:srgbClr val="D92E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КОД</a:t>
          </a:r>
          <a:endParaRPr lang="sk-SK" sz="2000" kern="1200" dirty="0"/>
        </a:p>
      </dsp:txBody>
      <dsp:txXfrm>
        <a:off x="1767490" y="1551397"/>
        <a:ext cx="1080373" cy="676620"/>
      </dsp:txXfrm>
    </dsp:sp>
    <dsp:sp modelId="{C02DAF9E-D1D6-4ED1-AC5F-A1284DFCE095}">
      <dsp:nvSpPr>
        <dsp:cNvPr id="0" name=""/>
        <dsp:cNvSpPr/>
      </dsp:nvSpPr>
      <dsp:spPr>
        <a:xfrm>
          <a:off x="443104" y="390874"/>
          <a:ext cx="1998443" cy="1998443"/>
        </a:xfrm>
        <a:custGeom>
          <a:avLst/>
          <a:gdLst/>
          <a:ahLst/>
          <a:cxnLst/>
          <a:rect l="0" t="0" r="0" b="0"/>
          <a:pathLst>
            <a:path>
              <a:moveTo>
                <a:pt x="1474113" y="1878381"/>
              </a:moveTo>
              <a:arcTo wR="999221" hR="999221" stAng="3697416" swAng="34051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B2414-2F63-44A3-8887-F2C6338A5679}">
      <dsp:nvSpPr>
        <dsp:cNvPr id="0" name=""/>
        <dsp:cNvSpPr/>
      </dsp:nvSpPr>
      <dsp:spPr>
        <a:xfrm>
          <a:off x="184" y="1514794"/>
          <a:ext cx="1153579" cy="749826"/>
        </a:xfrm>
        <a:prstGeom prst="roundRect">
          <a:avLst/>
        </a:prstGeom>
        <a:solidFill>
          <a:srgbClr val="FFCD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ДАННИ</a:t>
          </a:r>
          <a:endParaRPr lang="sk-SK" sz="2000" kern="1200" dirty="0"/>
        </a:p>
      </dsp:txBody>
      <dsp:txXfrm>
        <a:off x="36787" y="1551397"/>
        <a:ext cx="1080373" cy="676620"/>
      </dsp:txXfrm>
    </dsp:sp>
    <dsp:sp modelId="{2434A198-A385-4870-A592-9418C477902A}">
      <dsp:nvSpPr>
        <dsp:cNvPr id="0" name=""/>
        <dsp:cNvSpPr/>
      </dsp:nvSpPr>
      <dsp:spPr>
        <a:xfrm>
          <a:off x="443104" y="390874"/>
          <a:ext cx="1998443" cy="1998443"/>
        </a:xfrm>
        <a:custGeom>
          <a:avLst/>
          <a:gdLst/>
          <a:ahLst/>
          <a:cxnLst/>
          <a:rect l="0" t="0" r="0" b="0"/>
          <a:pathLst>
            <a:path>
              <a:moveTo>
                <a:pt x="6580" y="1113713"/>
              </a:moveTo>
              <a:arcTo wR="999221" hR="999221" stAng="10405232" swAng="36440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87E90-0E07-4FDA-864C-0C99D2A6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C76CB-170A-487C-B6DE-5C89756A9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F76C6-0F8A-4C99-BB42-AF9E8E68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2F7B82-1B0D-4B96-87D6-9FB8F554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B5E42-C2BD-4465-AF33-FF1A368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42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CEAAE-916D-4D79-8553-6D755354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04D6BA-26EE-4D00-931D-32B61335E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67537-172B-482C-BB50-34BBD636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3DFC3-1B83-4DA8-B1CD-7BA5BFB7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2636A-9344-495E-BC6C-D22CE973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7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26EAA8-93C2-4FDC-A569-617C60100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53BC6B-E431-4C3B-9478-D70E9BE07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92728-8DC0-4A3C-8A00-4E6D1BA7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9344D-B293-4FFC-B647-B4CFC632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F3B87-03E9-47A7-AF32-8C05B0B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5CC8A-D8FC-4BFA-9A19-28D6E8D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9AB33-354F-4775-A6CF-44DE222E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B18A0-AC99-4D89-8DAC-A17021FC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EAE9DA-A0EA-48C5-9EC4-9EFDF07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A2ED96-E597-43F2-AEF8-42D1A2BE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F0957-5892-4DBD-BC5D-69A4674E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B00FE5-84F7-418E-97DD-66E08ABD3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228FC-FE42-4F8C-B76F-0500241E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09401-AD0F-4446-B69B-1CB258AC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973FA-EA50-4D29-A749-497540FF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B23D3-0B40-4538-965B-A1AC1D12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9A546-42A7-4D64-B50B-25C24D9A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B9030-0745-465C-87BA-562FA8CD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A8DD24-4417-4FF6-93FD-C72CBB33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E8D037-748A-4E6A-9442-FF211937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0AB0F1-4C40-494A-9941-FBC70F6D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47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383F7-248E-47F9-8E07-8412257D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BC1C87-4AE4-4FCB-8700-1E40953D1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37FA4-5E81-4DFC-92C2-AEA362E83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5F3C9D-3367-4215-9688-F7A505B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185E9E-240E-4A21-8B2A-C67A90B6B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E933C2-6AE9-4290-90C5-95119CC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CAE50A-0BC6-4E28-B9AE-59218C4D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BEBAF1-0F61-4121-AF6C-0CC89D9A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9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F0C70-932A-496C-ACC7-2465C5C0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D0FD90-7AEC-4EC5-9D89-C706C18A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FC46E3-D840-4171-B236-2C82EAD5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096E46-6896-44CD-8211-8E288611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9E127-9E34-417D-A088-33876287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E5F2C2-0A30-4E6B-B81B-56ED476B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420C2A-CCFC-49FB-A7D4-CD54E000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8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EB207-3FAC-4C0E-8B0A-DDC2FF75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B6B16-C7C8-4D77-B237-632417A9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50E38-0090-4364-A44A-2BF9E4C5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739644-31A0-443D-97FC-181A7EC0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4FAB6-74E8-40AA-934B-535731D2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3BAD29-685E-4CB0-8884-00A9B2F1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26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D8FBD-DD76-4F45-8707-C47476DF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4F0445-1266-416C-8A05-2EAD4DBA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94C186-B924-460A-B1FD-3BF070B6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B504B-009B-4C55-A6D0-7A5934E4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4D190D-9EC5-4230-994B-D55430DB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8DACC1-FABA-4F00-BA00-17EE0698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37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C09850-80A0-4580-BAF5-AED40BF0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80102-978E-452D-998B-FA531581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9106E-EAB7-4EBB-ABBD-C74934CE0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A19E-EFBB-46D6-940E-B9FEBB41F1A4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CD2346-DC06-4549-B63E-7F0F827F7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8689F-A519-4231-AD88-BB8B63C1B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6CDED-E4C5-4138-8FF0-FFACEA0A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7700" y="2417459"/>
            <a:ext cx="5576595" cy="1121083"/>
          </a:xfrm>
        </p:spPr>
        <p:txBody>
          <a:bodyPr>
            <a:normAutofit/>
          </a:bodyPr>
          <a:lstStyle/>
          <a:p>
            <a:r>
              <a:rPr lang="bg-BG" sz="4000" b="1" dirty="0">
                <a:solidFill>
                  <a:srgbClr val="D92E2D"/>
                </a:solidFill>
              </a:rPr>
              <a:t>Стартиране на бизнес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10" y="6294071"/>
            <a:ext cx="10100684" cy="5639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ADC5157-47E0-463F-9C8D-1781A1286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59" y="357115"/>
            <a:ext cx="6959400" cy="20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4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Много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предприемачи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иноватори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изпълняват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идеите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си преждевременно,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въпреки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че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имат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отличен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смисъл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изглеждат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страхотно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на хартия.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По-късно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научават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че в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действителност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може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да не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толкова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страхотни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Ето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защо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е важно да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потвърдите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валидирате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вашата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бизнес идея,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преди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да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инвестирате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твърде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много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време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ресурси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в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нейната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реализация.</a:t>
            </a:r>
            <a:endParaRPr lang="en-GB" altLang="es-ES" sz="2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Как да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валидирате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своята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идея </a:t>
            </a:r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55A6B3C9-15C3-4346-82B9-9D300CA0E2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7" b="25874"/>
          <a:stretch/>
        </p:blipFill>
        <p:spPr>
          <a:xfrm>
            <a:off x="2096517" y="4205301"/>
            <a:ext cx="3514915" cy="2041585"/>
          </a:xfrm>
          <a:prstGeom prst="rect">
            <a:avLst/>
          </a:prstGeom>
        </p:spPr>
      </p:pic>
      <p:pic>
        <p:nvPicPr>
          <p:cNvPr id="16" name="Obrázok 15" descr="Obrázok, na ktorom je text, ClipArt, znak&#10;&#10;Automaticky generovaný popis">
            <a:extLst>
              <a:ext uri="{FF2B5EF4-FFF2-40B4-BE49-F238E27FC236}">
                <a16:creationId xmlns:a16="http://schemas.microsoft.com/office/drawing/2014/main" id="{E4B83742-AC5E-406B-9A7B-11BA81F64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39" y="4205301"/>
            <a:ext cx="4197960" cy="22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172" y="1530322"/>
            <a:ext cx="9144000" cy="414016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sk-SK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1.2.1 </a:t>
            </a:r>
            <a:r>
              <a:rPr lang="ru-RU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Нагласа</a:t>
            </a:r>
            <a:r>
              <a:rPr lang="ru-RU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тестване</a:t>
            </a:r>
            <a:r>
              <a:rPr lang="ru-RU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000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валидиране</a:t>
            </a:r>
            <a:endParaRPr lang="ru-RU" sz="20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latin typeface="Arial" panose="020B0604020202020204" pitchFamily="34" charset="0"/>
              </a:rPr>
              <a:t>Валидирането</a:t>
            </a:r>
            <a:r>
              <a:rPr lang="ru-RU" sz="1800" dirty="0">
                <a:latin typeface="Arial" panose="020B0604020202020204" pitchFamily="34" charset="0"/>
              </a:rPr>
              <a:t> е </a:t>
            </a:r>
            <a:r>
              <a:rPr lang="ru-RU" sz="1800" dirty="0" err="1">
                <a:latin typeface="Arial" panose="020B0604020202020204" pitchFamily="34" charset="0"/>
              </a:rPr>
              <a:t>процес</a:t>
            </a:r>
            <a:r>
              <a:rPr lang="ru-RU" sz="1800" dirty="0">
                <a:latin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</a:rPr>
              <a:t>намаляване</a:t>
            </a:r>
            <a:r>
              <a:rPr lang="ru-RU" sz="1800" dirty="0">
                <a:latin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</a:rPr>
              <a:t>несигурността</a:t>
            </a:r>
            <a:r>
              <a:rPr lang="ru-RU" sz="1800" dirty="0">
                <a:latin typeface="Arial" panose="020B0604020202020204" pitchFamily="34" charset="0"/>
              </a:rPr>
              <a:t> при </a:t>
            </a:r>
            <a:r>
              <a:rPr lang="ru-RU" sz="1800" dirty="0" err="1">
                <a:latin typeface="Arial" panose="020B0604020202020204" pitchFamily="34" charset="0"/>
              </a:rPr>
              <a:t>преследване</a:t>
            </a:r>
            <a:r>
              <a:rPr lang="ru-RU" sz="1800" dirty="0">
                <a:latin typeface="Arial" panose="020B0604020202020204" pitchFamily="34" charset="0"/>
              </a:rPr>
              <a:t> на идеи, </a:t>
            </a:r>
            <a:r>
              <a:rPr lang="ru-RU" sz="1800" dirty="0" err="1">
                <a:latin typeface="Arial" panose="020B0604020202020204" pitchFamily="34" charset="0"/>
              </a:rPr>
              <a:t>които</a:t>
            </a:r>
            <a:r>
              <a:rPr lang="ru-RU" sz="1800" dirty="0">
                <a:latin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</a:rPr>
              <a:t>изглеждат</a:t>
            </a:r>
            <a:r>
              <a:rPr lang="ru-RU" sz="1800" dirty="0">
                <a:latin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</a:rPr>
              <a:t>страхотно</a:t>
            </a:r>
            <a:r>
              <a:rPr lang="ru-RU" sz="1800" dirty="0">
                <a:latin typeface="Arial" panose="020B0604020202020204" pitchFamily="34" charset="0"/>
              </a:rPr>
              <a:t> на теория, но </a:t>
            </a:r>
            <a:r>
              <a:rPr lang="ru-RU" sz="1800" dirty="0" err="1">
                <a:latin typeface="Arial" panose="020B0604020202020204" pitchFamily="34" charset="0"/>
              </a:rPr>
              <a:t>няма</a:t>
            </a:r>
            <a:r>
              <a:rPr lang="ru-RU" sz="1800" dirty="0">
                <a:latin typeface="Arial" panose="020B0604020202020204" pitchFamily="34" charset="0"/>
              </a:rPr>
              <a:t> да </a:t>
            </a:r>
            <a:r>
              <a:rPr lang="ru-RU" sz="1800" dirty="0" err="1">
                <a:latin typeface="Arial" panose="020B0604020202020204" pitchFamily="34" charset="0"/>
              </a:rPr>
              <a:t>работят</a:t>
            </a:r>
            <a:r>
              <a:rPr lang="ru-RU" sz="1800" dirty="0">
                <a:latin typeface="Arial" panose="020B0604020202020204" pitchFamily="34" charset="0"/>
              </a:rPr>
              <a:t> в </a:t>
            </a:r>
            <a:r>
              <a:rPr lang="ru-RU" sz="1800" dirty="0" err="1">
                <a:latin typeface="Arial" panose="020B0604020202020204" pitchFamily="34" charset="0"/>
              </a:rPr>
              <a:t>действителност</a:t>
            </a:r>
            <a:r>
              <a:rPr lang="ru-RU" sz="1800" dirty="0"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Arial" panose="020B0604020202020204" pitchFamily="34" charset="0"/>
              </a:rPr>
              <a:t>На </a:t>
            </a:r>
            <a:r>
              <a:rPr lang="ru-RU" sz="1800" dirty="0" err="1">
                <a:latin typeface="Arial" panose="020B0604020202020204" pitchFamily="34" charset="0"/>
              </a:rPr>
              <a:t>първо</a:t>
            </a:r>
            <a:r>
              <a:rPr lang="ru-RU" sz="1800" dirty="0">
                <a:latin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</a:rPr>
              <a:t>място</a:t>
            </a:r>
            <a:r>
              <a:rPr lang="ru-RU" sz="1800" dirty="0">
                <a:latin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</a:rPr>
              <a:t>трябва</a:t>
            </a:r>
            <a:r>
              <a:rPr lang="ru-RU" sz="1800" dirty="0">
                <a:latin typeface="Arial" panose="020B0604020202020204" pitchFamily="34" charset="0"/>
              </a:rPr>
              <a:t> да </a:t>
            </a:r>
            <a:r>
              <a:rPr lang="ru-RU" sz="1800" dirty="0" err="1">
                <a:latin typeface="Arial" panose="020B0604020202020204" pitchFamily="34" charset="0"/>
              </a:rPr>
              <a:t>откриете</a:t>
            </a:r>
            <a:r>
              <a:rPr lang="ru-RU" sz="1800" dirty="0">
                <a:latin typeface="Arial" panose="020B0604020202020204" pitchFamily="34" charset="0"/>
              </a:rPr>
              <a:t> дали </a:t>
            </a:r>
            <a:r>
              <a:rPr lang="ru-RU" sz="1800" dirty="0" err="1">
                <a:latin typeface="Arial" panose="020B0604020202020204" pitchFamily="34" charset="0"/>
              </a:rPr>
              <a:t>вашата</a:t>
            </a:r>
            <a:r>
              <a:rPr lang="ru-RU" sz="1800" dirty="0">
                <a:latin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</a:rPr>
              <a:t>посока</a:t>
            </a:r>
            <a:r>
              <a:rPr lang="ru-RU" sz="1800" dirty="0">
                <a:latin typeface="Arial" panose="020B0604020202020204" pitchFamily="34" charset="0"/>
              </a:rPr>
              <a:t> е </a:t>
            </a:r>
            <a:r>
              <a:rPr lang="ru-RU" sz="1800" dirty="0" err="1">
                <a:latin typeface="Arial" panose="020B0604020202020204" pitchFamily="34" charset="0"/>
              </a:rPr>
              <a:t>правилна</a:t>
            </a:r>
            <a:r>
              <a:rPr lang="ru-RU" sz="1800" dirty="0">
                <a:latin typeface="Arial" panose="020B0604020202020204" pitchFamily="34" charset="0"/>
              </a:rPr>
              <a:t>, да </a:t>
            </a:r>
            <a:r>
              <a:rPr lang="ru-RU" sz="1800" dirty="0" err="1">
                <a:latin typeface="Arial" panose="020B0604020202020204" pitchFamily="34" charset="0"/>
              </a:rPr>
              <a:t>тествате</a:t>
            </a:r>
            <a:r>
              <a:rPr lang="ru-RU" sz="1800" dirty="0">
                <a:latin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</a:rPr>
              <a:t>основните</a:t>
            </a:r>
            <a:r>
              <a:rPr lang="ru-RU" sz="1800" dirty="0">
                <a:latin typeface="Arial" panose="020B0604020202020204" pitchFamily="34" charset="0"/>
              </a:rPr>
              <a:t> предположения, да получите прозрения и да </a:t>
            </a:r>
            <a:r>
              <a:rPr lang="ru-RU" sz="1800" dirty="0" err="1">
                <a:latin typeface="Arial" panose="020B0604020202020204" pitchFamily="34" charset="0"/>
              </a:rPr>
              <a:t>потвърдите</a:t>
            </a:r>
            <a:r>
              <a:rPr lang="ru-RU" sz="1800" dirty="0">
                <a:latin typeface="Arial" panose="020B0604020202020204" pitchFamily="34" charset="0"/>
              </a:rPr>
              <a:t> с </a:t>
            </a:r>
            <a:r>
              <a:rPr lang="ru-RU" sz="1800" dirty="0" err="1">
                <a:latin typeface="Arial" panose="020B0604020202020204" pitchFamily="34" charset="0"/>
              </a:rPr>
              <a:t>доказателства</a:t>
            </a:r>
            <a:r>
              <a:rPr lang="ru-RU" sz="1800" dirty="0">
                <a:latin typeface="Arial" panose="020B0604020202020204" pitchFamily="34" charset="0"/>
              </a:rPr>
              <a:t>, че </a:t>
            </a:r>
            <a:r>
              <a:rPr lang="ru-RU" sz="1800" dirty="0" err="1">
                <a:latin typeface="Arial" panose="020B0604020202020204" pitchFamily="34" charset="0"/>
              </a:rPr>
              <a:t>вашата</a:t>
            </a:r>
            <a:r>
              <a:rPr lang="ru-RU" sz="1800" dirty="0">
                <a:latin typeface="Arial" panose="020B0604020202020204" pitchFamily="34" charset="0"/>
              </a:rPr>
              <a:t> бизнес идея е вероятно да </a:t>
            </a:r>
            <a:r>
              <a:rPr lang="ru-RU" sz="1800" dirty="0" err="1">
                <a:latin typeface="Arial" panose="020B0604020202020204" pitchFamily="34" charset="0"/>
              </a:rPr>
              <a:t>сработи</a:t>
            </a:r>
            <a:r>
              <a:rPr lang="ru-RU" sz="1800" dirty="0">
                <a:latin typeface="Arial" panose="020B0604020202020204" pitchFamily="34" charset="0"/>
              </a:rPr>
              <a:t>.</a:t>
            </a:r>
            <a:endParaRPr lang="sk-SK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F4B6E85-26A2-4681-BDE1-D0A972EEF613}"/>
              </a:ext>
            </a:extLst>
          </p:cNvPr>
          <p:cNvSpPr txBox="1"/>
          <p:nvPr/>
        </p:nvSpPr>
        <p:spPr>
          <a:xfrm>
            <a:off x="2358983" y="6016648"/>
            <a:ext cx="7719428" cy="290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5000"/>
              </a:lnSpc>
              <a:spcAft>
                <a:spcPts val="1000"/>
              </a:spcAft>
            </a:pPr>
            <a:r>
              <a:rPr lang="en-GB" sz="12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Bland, D. J., Osterwalder, A., Smith, A., &amp; Papadakos, T. (2020). Testing business ideas.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Как да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валидирате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своята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идея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58983" y="4297679"/>
            <a:ext cx="7160937" cy="1765099"/>
            <a:chOff x="2358983" y="3524556"/>
            <a:chExt cx="7281926" cy="2538223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1A65B9F0-F080-4ED6-B9B2-944386457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17"/>
            <a:stretch/>
          </p:blipFill>
          <p:spPr>
            <a:xfrm>
              <a:off x="2358983" y="3524556"/>
              <a:ext cx="7192379" cy="2419473"/>
            </a:xfrm>
            <a:prstGeom prst="rect">
              <a:avLst/>
            </a:prstGeom>
          </p:spPr>
        </p:pic>
        <p:sp>
          <p:nvSpPr>
            <p:cNvPr id="9" name="Obdĺžnik 8">
              <a:extLst>
                <a:ext uri="{FF2B5EF4-FFF2-40B4-BE49-F238E27FC236}">
                  <a16:creationId xmlns:a16="http://schemas.microsoft.com/office/drawing/2014/main" id="{CEC69CF5-4D63-4D28-B2DD-7A69BB42DB2F}"/>
                </a:ext>
              </a:extLst>
            </p:cNvPr>
            <p:cNvSpPr/>
            <p:nvPr/>
          </p:nvSpPr>
          <p:spPr>
            <a:xfrm>
              <a:off x="2415545" y="5530083"/>
              <a:ext cx="622170" cy="300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>
                  <a:solidFill>
                    <a:sysClr val="windowText" lastClr="000000"/>
                  </a:solidFill>
                </a:rPr>
                <a:t>Idea</a:t>
              </a:r>
            </a:p>
          </p:txBody>
        </p:sp>
        <p:sp>
          <p:nvSpPr>
            <p:cNvPr id="16" name="Obdĺžnik 15">
              <a:extLst>
                <a:ext uri="{FF2B5EF4-FFF2-40B4-BE49-F238E27FC236}">
                  <a16:creationId xmlns:a16="http://schemas.microsoft.com/office/drawing/2014/main" id="{716A635F-A620-4142-A81A-6C449B50582B}"/>
                </a:ext>
              </a:extLst>
            </p:cNvPr>
            <p:cNvSpPr/>
            <p:nvPr/>
          </p:nvSpPr>
          <p:spPr>
            <a:xfrm>
              <a:off x="8634524" y="5530083"/>
              <a:ext cx="1006385" cy="300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>
                  <a:solidFill>
                    <a:sysClr val="windowText" lastClr="000000"/>
                  </a:solidFill>
                </a:rPr>
                <a:t>Business</a:t>
              </a:r>
            </a:p>
          </p:txBody>
        </p:sp>
        <p:sp>
          <p:nvSpPr>
            <p:cNvPr id="17" name="Obdĺžnik 16">
              <a:extLst>
                <a:ext uri="{FF2B5EF4-FFF2-40B4-BE49-F238E27FC236}">
                  <a16:creationId xmlns:a16="http://schemas.microsoft.com/office/drawing/2014/main" id="{FCC77ABE-3909-461C-9F71-8E3E92B4765E}"/>
                </a:ext>
              </a:extLst>
            </p:cNvPr>
            <p:cNvSpPr/>
            <p:nvPr/>
          </p:nvSpPr>
          <p:spPr>
            <a:xfrm>
              <a:off x="8036633" y="5051152"/>
              <a:ext cx="1006385" cy="661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k-SK" sz="1000" b="1" dirty="0" err="1">
                  <a:solidFill>
                    <a:srgbClr val="F15544"/>
                  </a:solidFill>
                </a:rPr>
                <a:t>Uncertainity</a:t>
              </a:r>
              <a:r>
                <a:rPr lang="sk-SK" sz="1000" b="1" dirty="0">
                  <a:solidFill>
                    <a:srgbClr val="F15544"/>
                  </a:solidFill>
                </a:rPr>
                <a:t> &amp; Risk</a:t>
              </a:r>
            </a:p>
          </p:txBody>
        </p:sp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40ACA870-64E1-4D38-9AB2-7B2D39C96F38}"/>
                </a:ext>
              </a:extLst>
            </p:cNvPr>
            <p:cNvSpPr/>
            <p:nvPr/>
          </p:nvSpPr>
          <p:spPr>
            <a:xfrm>
              <a:off x="4064444" y="5391371"/>
              <a:ext cx="1498466" cy="661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k-SK" sz="1000" b="1" dirty="0" err="1">
                  <a:solidFill>
                    <a:schemeClr val="bg1"/>
                  </a:solidFill>
                </a:rPr>
                <a:t>Search</a:t>
              </a:r>
              <a:r>
                <a:rPr lang="sk-SK" sz="1000" b="1" dirty="0">
                  <a:solidFill>
                    <a:schemeClr val="bg1"/>
                  </a:solidFill>
                </a:rPr>
                <a:t> &amp; </a:t>
              </a:r>
              <a:r>
                <a:rPr lang="sk-SK" sz="1000" b="1" dirty="0" err="1">
                  <a:solidFill>
                    <a:schemeClr val="bg1"/>
                  </a:solidFill>
                </a:rPr>
                <a:t>Testing</a:t>
              </a:r>
              <a:endParaRPr lang="sk-SK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0A4E08BF-0523-40DF-9AE9-C89AF122B45E}"/>
                </a:ext>
              </a:extLst>
            </p:cNvPr>
            <p:cNvSpPr/>
            <p:nvPr/>
          </p:nvSpPr>
          <p:spPr>
            <a:xfrm>
              <a:off x="6672007" y="5401194"/>
              <a:ext cx="1498466" cy="661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k-SK" sz="1000" b="1" dirty="0" err="1">
                  <a:solidFill>
                    <a:schemeClr val="bg1"/>
                  </a:solidFill>
                </a:rPr>
                <a:t>Execution</a:t>
              </a:r>
              <a:endParaRPr lang="sk-SK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21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31" y="625912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2746" y="1318844"/>
            <a:ext cx="6733934" cy="511243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Build-Measure-Learn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цикъл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обучение и обратна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връзка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установяване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ефективността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даден продукт, услуга или идея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възможно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най-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бързо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евтино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първата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фаза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„ИДЕИ“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занимавате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идеята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планирането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Измисляте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идеи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планирате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какъв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експеримент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или тест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проведете.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Във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фазата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„ИЗГРАЖДАНЕ“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трябва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превърнете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идеята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си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нещо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осезаемо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което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означава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че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създавате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MVP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Минимално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жизнеспособен продукт) – продукт 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характеристики, но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достатъчно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за да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привлече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вниманието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потребителите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Сега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имате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своя продукт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(”КОД”)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трябва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да се уверите, че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критичните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функции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завършени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планирате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как да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„ИЗМЕРИТЕ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“ успеха.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следващата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фаза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трябва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анализирате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„ДАНИТЕ“,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било то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качествени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количествени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Последната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фаза е много важна.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Трябва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да се УЧИТЕ ОТ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ситуацията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от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направените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проби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да решите дали да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промените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или да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запазите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посоката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да преминете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следващия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етап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2B6F4819-5B57-4DE2-9A53-8497C8CE79C8}"/>
              </a:ext>
            </a:extLst>
          </p:cNvPr>
          <p:cNvSpPr txBox="1"/>
          <p:nvPr/>
        </p:nvSpPr>
        <p:spPr>
          <a:xfrm>
            <a:off x="8107889" y="5190367"/>
            <a:ext cx="4010526" cy="71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5000"/>
              </a:lnSpc>
              <a:spcAft>
                <a:spcPts val="1000"/>
              </a:spcAft>
            </a:pPr>
            <a:r>
              <a:rPr lang="en-GB" sz="1200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Ries</a:t>
            </a:r>
            <a:r>
              <a:rPr lang="en-GB" sz="12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E. (2011). The lean </a:t>
            </a:r>
            <a:r>
              <a:rPr lang="en-GB" sz="1200" i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startup</a:t>
            </a:r>
            <a:r>
              <a:rPr lang="en-GB" sz="12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How today's entrepreneurs use continuous innovation to create radically successful businesses. Crown Business.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Как да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валидирате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своята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идея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58976" y="1416230"/>
            <a:ext cx="3879368" cy="3594304"/>
            <a:chOff x="8058976" y="1416230"/>
            <a:chExt cx="3879368" cy="3594304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99D0C6B5-DEB8-4DA0-85D9-58DAACBA9E5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18760597"/>
                </p:ext>
              </p:extLst>
            </p:nvPr>
          </p:nvGraphicFramePr>
          <p:xfrm>
            <a:off x="8503087" y="1416230"/>
            <a:ext cx="2884652" cy="25437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960A10BF-E0CE-4049-AAE9-E438EFCB8ADD}"/>
                </a:ext>
              </a:extLst>
            </p:cNvPr>
            <p:cNvSpPr/>
            <p:nvPr/>
          </p:nvSpPr>
          <p:spPr>
            <a:xfrm>
              <a:off x="10500597" y="1772922"/>
              <a:ext cx="1437747" cy="1093509"/>
            </a:xfrm>
            <a:prstGeom prst="ellipse">
              <a:avLst/>
            </a:prstGeom>
            <a:solidFill>
              <a:srgbClr val="FFCD0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1100" dirty="0"/>
                <a:t>ИЗГРАЖДАНЕ</a:t>
              </a:r>
              <a:endParaRPr lang="sk-SK" sz="1100" dirty="0"/>
            </a:p>
          </p:txBody>
        </p: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F83C113E-8F93-4C63-8CB7-4A7DF5CEE9E0}"/>
                </a:ext>
              </a:extLst>
            </p:cNvPr>
            <p:cNvSpPr/>
            <p:nvPr/>
          </p:nvSpPr>
          <p:spPr>
            <a:xfrm>
              <a:off x="9398658" y="3917025"/>
              <a:ext cx="1350622" cy="1093509"/>
            </a:xfrm>
            <a:prstGeom prst="ellipse">
              <a:avLst/>
            </a:prstGeom>
            <a:solidFill>
              <a:srgbClr val="E687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1100" dirty="0"/>
                <a:t>ИЗМЕРВАНЕ</a:t>
              </a:r>
              <a:endParaRPr lang="sk-SK" sz="1100" dirty="0"/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63439C8D-27D3-4A6A-AC4A-19C12AA7ABA3}"/>
                </a:ext>
              </a:extLst>
            </p:cNvPr>
            <p:cNvSpPr/>
            <p:nvPr/>
          </p:nvSpPr>
          <p:spPr>
            <a:xfrm>
              <a:off x="8058976" y="1762727"/>
              <a:ext cx="1318281" cy="1093509"/>
            </a:xfrm>
            <a:prstGeom prst="ellipse">
              <a:avLst/>
            </a:prstGeom>
            <a:solidFill>
              <a:srgbClr val="D92E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1100" dirty="0"/>
                <a:t>ОБУЧЕНИЕ</a:t>
              </a:r>
              <a:endParaRPr lang="sk-SK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48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144000" cy="446845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Нагласи</a:t>
            </a:r>
            <a:r>
              <a:rPr lang="ru-RU" altLang="es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alt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трябва</a:t>
            </a:r>
            <a:r>
              <a:rPr lang="ru-RU" altLang="es-ES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възприемете</a:t>
            </a:r>
            <a:r>
              <a:rPr lang="ru-RU" altLang="es-ES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време</a:t>
            </a:r>
            <a:r>
              <a:rPr lang="ru-RU" altLang="es-ES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процеса</a:t>
            </a:r>
            <a:r>
              <a:rPr lang="ru-RU" altLang="es-ES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валидиране</a:t>
            </a:r>
            <a:r>
              <a:rPr lang="ru-RU" altLang="es-E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defRPr/>
            </a:pPr>
            <a:endParaRPr lang="ru-RU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Предприемачески</a:t>
            </a:r>
            <a:r>
              <a:rPr lang="ru-RU" altLang="es-E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altLang="es-ES" dirty="0">
                <a:latin typeface="Arial" panose="020B0604020202020204" pitchFamily="34" charset="0"/>
                <a:cs typeface="Arial" panose="020B0604020202020204" pitchFamily="34" charset="0"/>
              </a:rPr>
              <a:t>С внимание </a:t>
            </a:r>
            <a:r>
              <a:rPr lang="ru-RU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altLang="es-ES" dirty="0">
                <a:latin typeface="Arial" panose="020B0604020202020204" pitchFamily="34" charset="0"/>
                <a:cs typeface="Arial" panose="020B0604020202020204" pitchFamily="34" charset="0"/>
              </a:rPr>
              <a:t> клиента;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altLang="es-ES" dirty="0">
                <a:latin typeface="Arial" panose="020B0604020202020204" pitchFamily="34" charset="0"/>
                <a:cs typeface="Arial" panose="020B0604020202020204" pitchFamily="34" charset="0"/>
              </a:rPr>
              <a:t>Итеративен подход;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Въпрос</a:t>
            </a:r>
            <a:r>
              <a:rPr lang="ru-RU" altLang="es-ES" dirty="0">
                <a:latin typeface="Arial" panose="020B0604020202020204" pitchFamily="34" charset="0"/>
                <a:cs typeface="Arial" panose="020B0604020202020204" pitchFamily="34" charset="0"/>
              </a:rPr>
              <a:t> на предположения;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Водени</a:t>
            </a:r>
            <a:r>
              <a:rPr lang="ru-RU" altLang="es-ES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експерименти</a:t>
            </a:r>
            <a:r>
              <a:rPr lang="ru-RU" altLang="es-E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Релевантни</a:t>
            </a:r>
            <a:r>
              <a:rPr lang="ru-RU" alt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данни</a:t>
            </a:r>
            <a:r>
              <a:rPr lang="ru-RU" alt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s-ES" sz="4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Как да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валидирате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своята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идея </a:t>
            </a:r>
          </a:p>
        </p:txBody>
      </p:sp>
      <p:pic>
        <p:nvPicPr>
          <p:cNvPr id="11" name="Imagen 20">
            <a:extLst>
              <a:ext uri="{FF2B5EF4-FFF2-40B4-BE49-F238E27FC236}">
                <a16:creationId xmlns:a16="http://schemas.microsoft.com/office/drawing/2014/main" id="{E358E297-28CA-4BB1-AB19-29BFBA151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2520000"/>
            <a:ext cx="4680000" cy="26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0" y="1731249"/>
            <a:ext cx="9550400" cy="414016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1.2.2 </a:t>
            </a:r>
            <a:r>
              <a:rPr lang="ru-RU" b="1" dirty="0" err="1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Тестване</a:t>
            </a:r>
            <a:r>
              <a:rPr lang="ru-RU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бизнес идея на практика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първо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място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трябва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да проследите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тези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твърдения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Вярвам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че 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проблем!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Вярвам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че 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НЯКОЙ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проблем!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Вярвам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че 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ТОВА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реши проблема!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Вярвам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че с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това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МОГА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да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проблема!</a:t>
            </a: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Как да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валидирате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своята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идея </a:t>
            </a:r>
          </a:p>
        </p:txBody>
      </p:sp>
      <p:pic>
        <p:nvPicPr>
          <p:cNvPr id="11" name="Imagen 24">
            <a:extLst>
              <a:ext uri="{FF2B5EF4-FFF2-40B4-BE49-F238E27FC236}">
                <a16:creationId xmlns:a16="http://schemas.microsoft.com/office/drawing/2014/main" id="{55E8210E-AFF2-4D47-8DD7-6F80C7568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14" y="2914185"/>
            <a:ext cx="4126626" cy="280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080" y="1731249"/>
            <a:ext cx="9519920" cy="414016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След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това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разработвате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валидиране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Предположения и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хипотези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Тествайте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които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използвате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Данни - как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събирате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Критерии –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какви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критериите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успех</a:t>
            </a:r>
            <a:r>
              <a:rPr lang="bg-BG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k-SK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GB" alt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Как да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валидирате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своята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идея </a:t>
            </a:r>
          </a:p>
        </p:txBody>
      </p:sp>
      <p:pic>
        <p:nvPicPr>
          <p:cNvPr id="11" name="Imagen 26">
            <a:extLst>
              <a:ext uri="{FF2B5EF4-FFF2-40B4-BE49-F238E27FC236}">
                <a16:creationId xmlns:a16="http://schemas.microsoft.com/office/drawing/2014/main" id="{953A74C1-D5F9-44F4-9ACF-488CA65C9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87" y="2595411"/>
            <a:ext cx="468000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731249"/>
            <a:ext cx="10460481" cy="4140162"/>
          </a:xfrm>
        </p:spPr>
        <p:txBody>
          <a:bodyPr>
            <a:normAutofit fontScale="92500" lnSpcReduction="10000"/>
          </a:bodyPr>
          <a:lstStyle/>
          <a:p>
            <a:pPr marL="90170" algn="just">
              <a:lnSpc>
                <a:spcPct val="115000"/>
              </a:lnSpc>
              <a:spcAft>
                <a:spcPts val="1000"/>
              </a:spcAft>
            </a:pPr>
            <a:r>
              <a:rPr lang="bg-B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Какво можете да потвърдите?</a:t>
            </a:r>
          </a:p>
          <a:p>
            <a:pPr marL="9017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Клиент/проблем –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наистина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ли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клиентите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имат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проблем,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който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смятате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че те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имат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кои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клиентите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проблема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струва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ли си да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бъде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решен, дали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биха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били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готови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да платят за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разрешаването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9017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Проблем/решение – дали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вашето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решение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да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помогне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клиентите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9017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Продукт/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пазарно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съвпадение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клиентите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биха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ли купили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вашия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продукт,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достатъчно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голям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ли е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броят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им, за да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поддържа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растежа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рентабилността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продуктите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компаниите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GB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1.2 Как да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валидирате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своята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идея </a:t>
            </a:r>
          </a:p>
        </p:txBody>
      </p:sp>
    </p:spTree>
    <p:extLst>
      <p:ext uri="{BB962C8B-B14F-4D97-AF65-F5344CB8AC3E}">
        <p14:creationId xmlns:p14="http://schemas.microsoft.com/office/powerpoint/2010/main" val="1538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10200640" cy="446845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Когато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проектирате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развивате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вашето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спортно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) предприятие,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трябва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да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имате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добро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разбиране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цялостната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му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концепция 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ключовите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му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компоненти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defRPr/>
            </a:pPr>
            <a:r>
              <a:rPr lang="bg-BG" sz="2000" dirty="0">
                <a:latin typeface="Arial" panose="020B0604020202020204" pitchFamily="34" charset="0"/>
                <a:ea typeface="Calibri" panose="020F0502020204030204" pitchFamily="34" charset="0"/>
              </a:rPr>
              <a:t>Силата на един бизнес модел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bg-BG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Определете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как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вашият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бизнес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трябва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да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създава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доставя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улавя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стойност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algn="just">
              <a:defRPr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т.е.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обяснете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как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ще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работи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вашият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бизнес;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Навигирайте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по много интуитивен начин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през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всички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важни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елементи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които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гарантират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доставката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вашата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услуга или продукт;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Определете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всички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ключови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аспекти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бъдещия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си бизнес по систематичен, последователен и логичен начин;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Общ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език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практикуващи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предприемачество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и полезен инструмент за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представяне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Как да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създадете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собствен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бизнес</a:t>
            </a:r>
          </a:p>
        </p:txBody>
      </p:sp>
    </p:spTree>
    <p:extLst>
      <p:ext uri="{BB962C8B-B14F-4D97-AF65-F5344CB8AC3E}">
        <p14:creationId xmlns:p14="http://schemas.microsoft.com/office/powerpoint/2010/main" val="33914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77802"/>
            <a:ext cx="10251440" cy="4468452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1500" b="1" dirty="0">
                <a:solidFill>
                  <a:srgbClr val="D92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1.3.1 </a:t>
            </a:r>
            <a:r>
              <a:rPr lang="bg-BG" sz="1500" b="1" dirty="0">
                <a:solidFill>
                  <a:srgbClr val="D92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Скица за бизнес модел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Инструмент,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използван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разработване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визуално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представяне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бизнес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модел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Кратък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план от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една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страница с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предварително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дефиниран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лесен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следване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формат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„Общ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език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използван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дефиниране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бизнес модели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Състои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се от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девет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градивни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блока,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покриващи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основните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области на бизнеса: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клиенти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оферта,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инфраструктура и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финансова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жизнеспособност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този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инструмент можете да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създадете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своя бизнес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модел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около 20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минути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Процесът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обучение е много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по-важен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неговия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резултат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пак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можете да видите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основната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логика 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работния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вашия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бизнес.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Как да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създадете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собствен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бизнес</a:t>
            </a:r>
          </a:p>
        </p:txBody>
      </p:sp>
    </p:spTree>
    <p:extLst>
      <p:ext uri="{BB962C8B-B14F-4D97-AF65-F5344CB8AC3E}">
        <p14:creationId xmlns:p14="http://schemas.microsoft.com/office/powerpoint/2010/main" val="3246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Как да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създадете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собствен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бизнес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56616" y="1387183"/>
            <a:ext cx="6929659" cy="4601217"/>
            <a:chOff x="2424345" y="1128391"/>
            <a:chExt cx="6929659" cy="4601217"/>
          </a:xfrm>
        </p:grpSpPr>
        <p:pic>
          <p:nvPicPr>
            <p:cNvPr id="3" name="Obrázok 2">
              <a:extLst>
                <a:ext uri="{FF2B5EF4-FFF2-40B4-BE49-F238E27FC236}">
                  <a16:creationId xmlns:a16="http://schemas.microsoft.com/office/drawing/2014/main" id="{D3C239F0-EE60-448E-97D2-F6E10296B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7995" y="1128391"/>
              <a:ext cx="6516009" cy="4601217"/>
            </a:xfrm>
            <a:prstGeom prst="rect">
              <a:avLst/>
            </a:prstGeom>
          </p:spPr>
        </p:pic>
        <p:sp>
          <p:nvSpPr>
            <p:cNvPr id="4" name="Obdĺžnik 3">
              <a:extLst>
                <a:ext uri="{FF2B5EF4-FFF2-40B4-BE49-F238E27FC236}">
                  <a16:creationId xmlns:a16="http://schemas.microsoft.com/office/drawing/2014/main" id="{A8D5D603-DE69-4F8B-89E6-86C24055DCE3}"/>
                </a:ext>
              </a:extLst>
            </p:cNvPr>
            <p:cNvSpPr/>
            <p:nvPr/>
          </p:nvSpPr>
          <p:spPr>
            <a:xfrm>
              <a:off x="2942120" y="1676123"/>
              <a:ext cx="886119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 err="1">
                  <a:solidFill>
                    <a:schemeClr val="tx1"/>
                  </a:solidFill>
                </a:rPr>
                <a:t>Key</a:t>
              </a:r>
              <a:r>
                <a:rPr lang="sk-SK" sz="800" b="1" dirty="0">
                  <a:solidFill>
                    <a:schemeClr val="tx1"/>
                  </a:solidFill>
                </a:rPr>
                <a:t> </a:t>
              </a:r>
              <a:r>
                <a:rPr lang="sk-SK" sz="800" b="1" dirty="0" err="1">
                  <a:solidFill>
                    <a:schemeClr val="tx1"/>
                  </a:solidFill>
                </a:rPr>
                <a:t>Partners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bdĺžnik 12">
              <a:extLst>
                <a:ext uri="{FF2B5EF4-FFF2-40B4-BE49-F238E27FC236}">
                  <a16:creationId xmlns:a16="http://schemas.microsoft.com/office/drawing/2014/main" id="{DD0007BE-F55E-497B-B6C7-1366B32690DA}"/>
                </a:ext>
              </a:extLst>
            </p:cNvPr>
            <p:cNvSpPr/>
            <p:nvPr/>
          </p:nvSpPr>
          <p:spPr>
            <a:xfrm>
              <a:off x="4192400" y="1676123"/>
              <a:ext cx="886119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 err="1">
                  <a:solidFill>
                    <a:schemeClr val="tx1"/>
                  </a:solidFill>
                </a:rPr>
                <a:t>Key</a:t>
              </a:r>
              <a:r>
                <a:rPr lang="sk-SK" sz="800" b="1" dirty="0">
                  <a:solidFill>
                    <a:schemeClr val="tx1"/>
                  </a:solidFill>
                </a:rPr>
                <a:t> </a:t>
              </a:r>
              <a:r>
                <a:rPr lang="sk-SK" sz="800" b="1" dirty="0" err="1">
                  <a:solidFill>
                    <a:schemeClr val="tx1"/>
                  </a:solidFill>
                </a:rPr>
                <a:t>Activities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bdĺžnik 13">
              <a:extLst>
                <a:ext uri="{FF2B5EF4-FFF2-40B4-BE49-F238E27FC236}">
                  <a16:creationId xmlns:a16="http://schemas.microsoft.com/office/drawing/2014/main" id="{4A93F569-33DE-4BB7-9FE4-1333FF9E2A27}"/>
                </a:ext>
              </a:extLst>
            </p:cNvPr>
            <p:cNvSpPr/>
            <p:nvPr/>
          </p:nvSpPr>
          <p:spPr>
            <a:xfrm>
              <a:off x="5371219" y="1676465"/>
              <a:ext cx="1108840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 err="1">
                  <a:solidFill>
                    <a:schemeClr val="tx1"/>
                  </a:solidFill>
                </a:rPr>
                <a:t>Value</a:t>
              </a:r>
              <a:r>
                <a:rPr lang="sk-SK" sz="800" b="1" dirty="0">
                  <a:solidFill>
                    <a:schemeClr val="tx1"/>
                  </a:solidFill>
                </a:rPr>
                <a:t> </a:t>
              </a:r>
              <a:r>
                <a:rPr lang="sk-SK" sz="800" b="1" dirty="0" err="1">
                  <a:solidFill>
                    <a:schemeClr val="tx1"/>
                  </a:solidFill>
                </a:rPr>
                <a:t>Proposition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bdĺžnik 15">
              <a:extLst>
                <a:ext uri="{FF2B5EF4-FFF2-40B4-BE49-F238E27FC236}">
                  <a16:creationId xmlns:a16="http://schemas.microsoft.com/office/drawing/2014/main" id="{8F1FA0FD-5F56-4EA1-AF9F-9ECFBB0E9C60}"/>
                </a:ext>
              </a:extLst>
            </p:cNvPr>
            <p:cNvSpPr/>
            <p:nvPr/>
          </p:nvSpPr>
          <p:spPr>
            <a:xfrm>
              <a:off x="6238943" y="1647498"/>
              <a:ext cx="1957545" cy="2068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 err="1">
                  <a:solidFill>
                    <a:schemeClr val="tx1"/>
                  </a:solidFill>
                </a:rPr>
                <a:t>Customer</a:t>
              </a:r>
              <a:r>
                <a:rPr lang="sk-SK" sz="800" b="1" dirty="0">
                  <a:solidFill>
                    <a:schemeClr val="tx1"/>
                  </a:solidFill>
                </a:rPr>
                <a:t> </a:t>
              </a:r>
              <a:r>
                <a:rPr lang="sk-SK" sz="800" b="1" dirty="0" err="1">
                  <a:solidFill>
                    <a:schemeClr val="tx1"/>
                  </a:solidFill>
                </a:rPr>
                <a:t>Relationships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bdĺžnik 16">
              <a:extLst>
                <a:ext uri="{FF2B5EF4-FFF2-40B4-BE49-F238E27FC236}">
                  <a16:creationId xmlns:a16="http://schemas.microsoft.com/office/drawing/2014/main" id="{26FD6FA8-CEDB-4E8A-9904-83278A030593}"/>
                </a:ext>
              </a:extLst>
            </p:cNvPr>
            <p:cNvSpPr/>
            <p:nvPr/>
          </p:nvSpPr>
          <p:spPr>
            <a:xfrm>
              <a:off x="7712901" y="1676123"/>
              <a:ext cx="1358230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 err="1">
                  <a:solidFill>
                    <a:schemeClr val="tx1"/>
                  </a:solidFill>
                </a:rPr>
                <a:t>Customers</a:t>
              </a:r>
              <a:r>
                <a:rPr lang="sk-SK" sz="800" b="1" dirty="0">
                  <a:solidFill>
                    <a:schemeClr val="tx1"/>
                  </a:solidFill>
                </a:rPr>
                <a:t> </a:t>
              </a:r>
              <a:r>
                <a:rPr lang="sk-SK" sz="800" b="1" dirty="0" err="1">
                  <a:solidFill>
                    <a:schemeClr val="tx1"/>
                  </a:solidFill>
                </a:rPr>
                <a:t>Segments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039A1DE9-66AF-4059-A93C-3D2D3A769029}"/>
                </a:ext>
              </a:extLst>
            </p:cNvPr>
            <p:cNvSpPr/>
            <p:nvPr/>
          </p:nvSpPr>
          <p:spPr>
            <a:xfrm>
              <a:off x="4178763" y="2950877"/>
              <a:ext cx="886119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 err="1">
                  <a:solidFill>
                    <a:schemeClr val="tx1"/>
                  </a:solidFill>
                </a:rPr>
                <a:t>Key</a:t>
              </a:r>
              <a:r>
                <a:rPr lang="sk-SK" sz="800" b="1" dirty="0">
                  <a:solidFill>
                    <a:schemeClr val="tx1"/>
                  </a:solidFill>
                </a:rPr>
                <a:t> </a:t>
              </a:r>
              <a:r>
                <a:rPr lang="sk-SK" sz="800" b="1" dirty="0" err="1">
                  <a:solidFill>
                    <a:schemeClr val="tx1"/>
                  </a:solidFill>
                </a:rPr>
                <a:t>Resources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29AB40AF-A9A2-498E-95E1-651CF9918D69}"/>
                </a:ext>
              </a:extLst>
            </p:cNvPr>
            <p:cNvSpPr/>
            <p:nvPr/>
          </p:nvSpPr>
          <p:spPr>
            <a:xfrm>
              <a:off x="6486269" y="2959758"/>
              <a:ext cx="886119" cy="168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 err="1">
                  <a:solidFill>
                    <a:schemeClr val="tx1"/>
                  </a:solidFill>
                </a:rPr>
                <a:t>Channels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9C2EF4D5-8C90-4D8A-8475-6CC97BF97222}"/>
                </a:ext>
              </a:extLst>
            </p:cNvPr>
            <p:cNvSpPr/>
            <p:nvPr/>
          </p:nvSpPr>
          <p:spPr>
            <a:xfrm>
              <a:off x="5559707" y="4237793"/>
              <a:ext cx="1957545" cy="2068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 err="1">
                  <a:solidFill>
                    <a:schemeClr val="tx1"/>
                  </a:solidFill>
                </a:rPr>
                <a:t>Revenue</a:t>
              </a:r>
              <a:r>
                <a:rPr lang="sk-SK" sz="800" b="1" dirty="0">
                  <a:solidFill>
                    <a:schemeClr val="tx1"/>
                  </a:solidFill>
                </a:rPr>
                <a:t> </a:t>
              </a:r>
              <a:r>
                <a:rPr lang="sk-SK" sz="800" b="1" dirty="0" err="1">
                  <a:solidFill>
                    <a:schemeClr val="tx1"/>
                  </a:solidFill>
                </a:rPr>
                <a:t>Streams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bdĺžnik 20">
              <a:extLst>
                <a:ext uri="{FF2B5EF4-FFF2-40B4-BE49-F238E27FC236}">
                  <a16:creationId xmlns:a16="http://schemas.microsoft.com/office/drawing/2014/main" id="{93702523-0B85-4770-9391-0908D9DBAD04}"/>
                </a:ext>
              </a:extLst>
            </p:cNvPr>
            <p:cNvSpPr/>
            <p:nvPr/>
          </p:nvSpPr>
          <p:spPr>
            <a:xfrm>
              <a:off x="2424345" y="4225631"/>
              <a:ext cx="1957545" cy="2068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b="1" dirty="0" err="1">
                  <a:solidFill>
                    <a:schemeClr val="tx1"/>
                  </a:solidFill>
                </a:rPr>
                <a:t>Cost</a:t>
              </a:r>
              <a:r>
                <a:rPr lang="sk-SK" sz="800" b="1" dirty="0">
                  <a:solidFill>
                    <a:schemeClr val="tx1"/>
                  </a:solidFill>
                </a:rPr>
                <a:t> </a:t>
              </a:r>
              <a:r>
                <a:rPr lang="sk-SK" sz="800" b="1" dirty="0" err="1">
                  <a:solidFill>
                    <a:schemeClr val="tx1"/>
                  </a:solidFill>
                </a:rPr>
                <a:t>Structure</a:t>
              </a:r>
              <a:endParaRPr lang="sk-SK" sz="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4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132" y="1196400"/>
            <a:ext cx="6026935" cy="4595327"/>
          </a:xfrm>
        </p:spPr>
        <p:txBody>
          <a:bodyPr/>
          <a:lstStyle/>
          <a:p>
            <a:pPr algn="l"/>
            <a:endParaRPr lang="es-ES" dirty="0">
              <a:solidFill>
                <a:srgbClr val="E47A24"/>
              </a:solidFill>
              <a:latin typeface="+mj-lt"/>
            </a:endParaRPr>
          </a:p>
          <a:p>
            <a:pPr algn="just"/>
            <a:r>
              <a:rPr lang="bg-BG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края на този модул ще научите</a:t>
            </a:r>
            <a:r>
              <a:rPr lang="en-GB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96" y="6312155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976" y="553541"/>
            <a:ext cx="3811683" cy="642859"/>
          </a:xfrm>
        </p:spPr>
        <p:txBody>
          <a:bodyPr>
            <a:normAutofit/>
          </a:bodyPr>
          <a:lstStyle/>
          <a:p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 </a:t>
            </a:r>
            <a:r>
              <a:rPr lang="bg-BG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Цели</a:t>
            </a:r>
            <a:r>
              <a:rPr lang="es-ES" sz="4000" b="1" spc="-85" dirty="0">
                <a:solidFill>
                  <a:srgbClr val="D92E2D"/>
                </a:solidFill>
                <a:cs typeface="Tahoma"/>
              </a:rPr>
              <a:t> 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2317483"/>
            <a:ext cx="317240" cy="4824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B7E19A7-1F68-40D8-B67E-BD6163E7B4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99020" y="4478856"/>
            <a:ext cx="317240" cy="48249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D1E64DD-D47E-458E-A38C-F604DB11DC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99020" y="5376229"/>
            <a:ext cx="317240" cy="48249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5C1FC63-CF05-4D85-9742-411CF5AE3D86}"/>
              </a:ext>
            </a:extLst>
          </p:cNvPr>
          <p:cNvSpPr txBox="1"/>
          <p:nvPr/>
        </p:nvSpPr>
        <p:spPr>
          <a:xfrm>
            <a:off x="1900224" y="2632758"/>
            <a:ext cx="10100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altLang="ko-KR" dirty="0" err="1">
                <a:latin typeface="+mj-lt"/>
                <a:cs typeface="Arial" pitchFamily="34" charset="0"/>
              </a:rPr>
              <a:t>Ще</a:t>
            </a:r>
            <a:r>
              <a:rPr lang="ru-RU" altLang="ko-KR" dirty="0">
                <a:latin typeface="+mj-lt"/>
                <a:cs typeface="Arial" pitchFamily="34" charset="0"/>
              </a:rPr>
              <a:t> разберете </a:t>
            </a:r>
            <a:r>
              <a:rPr lang="ru-RU" altLang="ko-KR" dirty="0" err="1">
                <a:latin typeface="+mj-lt"/>
                <a:cs typeface="Arial" pitchFamily="34" charset="0"/>
              </a:rPr>
              <a:t>взаимовръзките</a:t>
            </a:r>
            <a:r>
              <a:rPr lang="ru-RU" altLang="ko-KR" dirty="0">
                <a:latin typeface="+mj-lt"/>
                <a:cs typeface="Arial" pitchFamily="34" charset="0"/>
              </a:rPr>
              <a:t> между спорта и </a:t>
            </a:r>
            <a:r>
              <a:rPr lang="ru-RU" altLang="ko-KR" dirty="0" err="1">
                <a:latin typeface="+mj-lt"/>
                <a:cs typeface="Arial" pitchFamily="34" charset="0"/>
              </a:rPr>
              <a:t>предприемачеството</a:t>
            </a:r>
            <a:r>
              <a:rPr lang="ru-RU" altLang="ko-KR" dirty="0">
                <a:latin typeface="+mj-lt"/>
                <a:cs typeface="Arial" pitchFamily="34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altLang="ko-KR" dirty="0" err="1">
                <a:latin typeface="+mj-lt"/>
                <a:cs typeface="Arial" pitchFamily="34" charset="0"/>
              </a:rPr>
              <a:t>Ще</a:t>
            </a:r>
            <a:r>
              <a:rPr lang="ru-RU" altLang="ko-KR" dirty="0">
                <a:latin typeface="+mj-lt"/>
                <a:cs typeface="Arial" pitchFamily="34" charset="0"/>
              </a:rPr>
              <a:t> </a:t>
            </a:r>
            <a:r>
              <a:rPr lang="ru-RU" altLang="ko-KR" dirty="0" err="1">
                <a:latin typeface="+mj-lt"/>
                <a:cs typeface="Arial" pitchFamily="34" charset="0"/>
              </a:rPr>
              <a:t>осъзнаете</a:t>
            </a:r>
            <a:r>
              <a:rPr lang="ru-RU" altLang="ko-KR" dirty="0">
                <a:latin typeface="+mj-lt"/>
                <a:cs typeface="Arial" pitchFamily="34" charset="0"/>
              </a:rPr>
              <a:t> кои от </a:t>
            </a:r>
            <a:r>
              <a:rPr lang="ru-RU" altLang="ko-KR" dirty="0" err="1">
                <a:latin typeface="+mj-lt"/>
                <a:cs typeface="Arial" pitchFamily="34" charset="0"/>
              </a:rPr>
              <a:t>качествата</a:t>
            </a:r>
            <a:r>
              <a:rPr lang="ru-RU" altLang="ko-KR" dirty="0">
                <a:latin typeface="+mj-lt"/>
                <a:cs typeface="Arial" pitchFamily="34" charset="0"/>
              </a:rPr>
              <a:t>, </a:t>
            </a:r>
            <a:r>
              <a:rPr lang="ru-RU" altLang="ko-KR" dirty="0" err="1">
                <a:latin typeface="+mj-lt"/>
                <a:cs typeface="Arial" pitchFamily="34" charset="0"/>
              </a:rPr>
              <a:t>развити</a:t>
            </a:r>
            <a:r>
              <a:rPr lang="ru-RU" altLang="ko-KR" dirty="0">
                <a:latin typeface="+mj-lt"/>
                <a:cs typeface="Arial" pitchFamily="34" charset="0"/>
              </a:rPr>
              <a:t> чрез спорт, </a:t>
            </a:r>
            <a:r>
              <a:rPr lang="ru-RU" altLang="ko-KR" dirty="0" err="1">
                <a:latin typeface="+mj-lt"/>
                <a:cs typeface="Arial" pitchFamily="34" charset="0"/>
              </a:rPr>
              <a:t>са</a:t>
            </a:r>
            <a:r>
              <a:rPr lang="ru-RU" altLang="ko-KR" dirty="0">
                <a:latin typeface="+mj-lt"/>
                <a:cs typeface="Arial" pitchFamily="34" charset="0"/>
              </a:rPr>
              <a:t> </a:t>
            </a:r>
            <a:r>
              <a:rPr lang="ru-RU" altLang="ko-KR" dirty="0" err="1">
                <a:latin typeface="+mj-lt"/>
                <a:cs typeface="Arial" pitchFamily="34" charset="0"/>
              </a:rPr>
              <a:t>полезни</a:t>
            </a:r>
            <a:r>
              <a:rPr lang="ru-RU" altLang="ko-KR" dirty="0">
                <a:latin typeface="+mj-lt"/>
                <a:cs typeface="Arial" pitchFamily="34" charset="0"/>
              </a:rPr>
              <a:t> в </a:t>
            </a:r>
            <a:r>
              <a:rPr lang="ru-RU" altLang="ko-KR" dirty="0" err="1">
                <a:latin typeface="+mj-lt"/>
                <a:cs typeface="Arial" pitchFamily="34" charset="0"/>
              </a:rPr>
              <a:t>предприемачеството</a:t>
            </a:r>
            <a:r>
              <a:rPr lang="ru-RU" altLang="ko-KR" dirty="0">
                <a:latin typeface="+mj-lt"/>
                <a:cs typeface="Arial" pitchFamily="34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altLang="ko-KR" dirty="0" err="1">
                <a:latin typeface="+mj-lt"/>
                <a:cs typeface="Arial" pitchFamily="34" charset="0"/>
              </a:rPr>
              <a:t>Ще</a:t>
            </a:r>
            <a:r>
              <a:rPr lang="ru-RU" altLang="ko-KR" dirty="0">
                <a:latin typeface="+mj-lt"/>
                <a:cs typeface="Arial" pitchFamily="34" charset="0"/>
              </a:rPr>
              <a:t> </a:t>
            </a:r>
            <a:r>
              <a:rPr lang="bg-BG" altLang="ko-KR" dirty="0">
                <a:latin typeface="+mj-lt"/>
                <a:cs typeface="Arial" pitchFamily="34" charset="0"/>
              </a:rPr>
              <a:t>р</a:t>
            </a:r>
            <a:r>
              <a:rPr lang="ru-RU" altLang="ko-KR" dirty="0" err="1">
                <a:latin typeface="+mj-lt"/>
                <a:cs typeface="Arial" pitchFamily="34" charset="0"/>
              </a:rPr>
              <a:t>азберете</a:t>
            </a:r>
            <a:r>
              <a:rPr lang="ru-RU" altLang="ko-KR" dirty="0">
                <a:latin typeface="+mj-lt"/>
                <a:cs typeface="Arial" pitchFamily="34" charset="0"/>
              </a:rPr>
              <a:t> </a:t>
            </a:r>
            <a:r>
              <a:rPr lang="ru-RU" altLang="ko-KR" dirty="0" err="1">
                <a:latin typeface="+mj-lt"/>
                <a:cs typeface="Arial" pitchFamily="34" charset="0"/>
              </a:rPr>
              <a:t>същността</a:t>
            </a:r>
            <a:r>
              <a:rPr lang="ru-RU" altLang="ko-KR" dirty="0">
                <a:latin typeface="+mj-lt"/>
                <a:cs typeface="Arial" pitchFamily="34" charset="0"/>
              </a:rPr>
              <a:t> на бизнес </a:t>
            </a:r>
            <a:r>
              <a:rPr lang="ru-RU" altLang="ko-KR" dirty="0" err="1">
                <a:latin typeface="+mj-lt"/>
                <a:cs typeface="Arial" pitchFamily="34" charset="0"/>
              </a:rPr>
              <a:t>идеите</a:t>
            </a:r>
            <a:r>
              <a:rPr lang="ru-RU" altLang="ko-KR" dirty="0">
                <a:latin typeface="+mj-lt"/>
                <a:cs typeface="Arial" pitchFamily="34" charset="0"/>
              </a:rPr>
              <a:t>, </a:t>
            </a:r>
            <a:r>
              <a:rPr lang="ru-RU" altLang="ko-KR" dirty="0" err="1">
                <a:latin typeface="+mj-lt"/>
                <a:cs typeface="Arial" pitchFamily="34" charset="0"/>
              </a:rPr>
              <a:t>техните</a:t>
            </a:r>
            <a:r>
              <a:rPr lang="ru-RU" altLang="ko-KR" dirty="0">
                <a:latin typeface="+mj-lt"/>
                <a:cs typeface="Arial" pitchFamily="34" charset="0"/>
              </a:rPr>
              <a:t> </a:t>
            </a:r>
            <a:r>
              <a:rPr lang="ru-RU" altLang="ko-KR" dirty="0" err="1">
                <a:latin typeface="+mj-lt"/>
                <a:cs typeface="Arial" pitchFamily="34" charset="0"/>
              </a:rPr>
              <a:t>източници</a:t>
            </a:r>
            <a:r>
              <a:rPr lang="ru-RU" altLang="ko-KR" dirty="0">
                <a:latin typeface="+mj-lt"/>
                <a:cs typeface="Arial" pitchFamily="34" charset="0"/>
              </a:rPr>
              <a:t> и начини за </a:t>
            </a:r>
            <a:r>
              <a:rPr lang="ru-RU" altLang="ko-KR" dirty="0" err="1">
                <a:latin typeface="+mj-lt"/>
                <a:cs typeface="Arial" pitchFamily="34" charset="0"/>
              </a:rPr>
              <a:t>подобряване</a:t>
            </a:r>
            <a:r>
              <a:rPr lang="ru-RU" altLang="ko-KR" dirty="0">
                <a:latin typeface="+mj-lt"/>
                <a:cs typeface="Arial" pitchFamily="34" charset="0"/>
              </a:rPr>
              <a:t> на </a:t>
            </a:r>
            <a:r>
              <a:rPr lang="ru-RU" altLang="ko-KR" dirty="0" err="1">
                <a:latin typeface="+mj-lt"/>
                <a:cs typeface="Arial" pitchFamily="34" charset="0"/>
              </a:rPr>
              <a:t>тяхното</a:t>
            </a:r>
            <a:r>
              <a:rPr lang="ru-RU" altLang="ko-KR" dirty="0">
                <a:latin typeface="+mj-lt"/>
                <a:cs typeface="Arial" pitchFamily="34" charset="0"/>
              </a:rPr>
              <a:t> </a:t>
            </a:r>
            <a:r>
              <a:rPr lang="ru-RU" altLang="ko-KR" dirty="0" err="1">
                <a:latin typeface="+mj-lt"/>
                <a:cs typeface="Arial" pitchFamily="34" charset="0"/>
              </a:rPr>
              <a:t>генериране</a:t>
            </a:r>
            <a:r>
              <a:rPr lang="en-US" altLang="ko-KR" dirty="0">
                <a:latin typeface="+mj-lt"/>
                <a:cs typeface="Arial" pitchFamily="34" charset="0"/>
              </a:rPr>
              <a:t>.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06589D8-892A-4191-BF65-8E3960D7DC65}"/>
              </a:ext>
            </a:extLst>
          </p:cNvPr>
          <p:cNvSpPr txBox="1"/>
          <p:nvPr/>
        </p:nvSpPr>
        <p:spPr>
          <a:xfrm>
            <a:off x="1900224" y="2239437"/>
            <a:ext cx="512492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bg-BG" altLang="ko-KR" b="1" dirty="0">
                <a:latin typeface="+mj-lt"/>
                <a:cs typeface="Arial" pitchFamily="34" charset="0"/>
              </a:rPr>
              <a:t>Как да се подготвите за собствен бизнес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D2699A28-3E26-4FD4-8143-27494C6E64F0}"/>
              </a:ext>
            </a:extLst>
          </p:cNvPr>
          <p:cNvSpPr txBox="1"/>
          <p:nvPr/>
        </p:nvSpPr>
        <p:spPr>
          <a:xfrm>
            <a:off x="1940113" y="4532199"/>
            <a:ext cx="838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ru-RU" altLang="ko-KR" dirty="0" err="1">
                <a:latin typeface="+mj-lt"/>
                <a:cs typeface="Arial" pitchFamily="34" charset="0"/>
              </a:rPr>
              <a:t>Ще</a:t>
            </a:r>
            <a:r>
              <a:rPr lang="ru-RU" altLang="ko-KR" dirty="0">
                <a:latin typeface="+mj-lt"/>
                <a:cs typeface="Arial" pitchFamily="34" charset="0"/>
              </a:rPr>
              <a:t> разберете </a:t>
            </a:r>
            <a:r>
              <a:rPr lang="ru-RU" altLang="ko-KR" dirty="0" err="1">
                <a:latin typeface="+mj-lt"/>
                <a:cs typeface="Arial" pitchFamily="34" charset="0"/>
              </a:rPr>
              <a:t>важността</a:t>
            </a:r>
            <a:r>
              <a:rPr lang="ru-RU" altLang="ko-KR" dirty="0">
                <a:latin typeface="+mj-lt"/>
                <a:cs typeface="Arial" pitchFamily="34" charset="0"/>
              </a:rPr>
              <a:t> и </a:t>
            </a:r>
            <a:r>
              <a:rPr lang="ru-RU" altLang="ko-KR" dirty="0" err="1">
                <a:latin typeface="+mj-lt"/>
                <a:cs typeface="Arial" pitchFamily="34" charset="0"/>
              </a:rPr>
              <a:t>потенциалните</a:t>
            </a:r>
            <a:r>
              <a:rPr lang="ru-RU" altLang="ko-KR" dirty="0">
                <a:latin typeface="+mj-lt"/>
                <a:cs typeface="Arial" pitchFamily="34" charset="0"/>
              </a:rPr>
              <a:t> средства за </a:t>
            </a:r>
            <a:r>
              <a:rPr lang="ru-RU" altLang="ko-KR" dirty="0" err="1">
                <a:latin typeface="+mj-lt"/>
                <a:cs typeface="Arial" pitchFamily="34" charset="0"/>
              </a:rPr>
              <a:t>тестване</a:t>
            </a:r>
            <a:r>
              <a:rPr lang="ru-RU" altLang="ko-KR" dirty="0">
                <a:latin typeface="+mj-lt"/>
                <a:cs typeface="Arial" pitchFamily="34" charset="0"/>
              </a:rPr>
              <a:t> на бизнес идеи.</a:t>
            </a:r>
            <a:endParaRPr lang="en-US" altLang="ko-KR" dirty="0">
              <a:latin typeface="+mj-lt"/>
              <a:cs typeface="Arial" pitchFamily="34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A554AB94-BBE5-4DF1-B75D-FE12DF2146A2}"/>
              </a:ext>
            </a:extLst>
          </p:cNvPr>
          <p:cNvSpPr txBox="1"/>
          <p:nvPr/>
        </p:nvSpPr>
        <p:spPr>
          <a:xfrm>
            <a:off x="1940113" y="4189317"/>
            <a:ext cx="512492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bg-BG" altLang="ko-KR" b="1" dirty="0">
                <a:latin typeface="+mj-lt"/>
                <a:cs typeface="Arial" pitchFamily="34" charset="0"/>
              </a:rPr>
              <a:t>Как да валидирате своята идея 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2DE19CFF-303F-491E-99BB-D2AB3183AEDD}"/>
              </a:ext>
            </a:extLst>
          </p:cNvPr>
          <p:cNvSpPr txBox="1"/>
          <p:nvPr/>
        </p:nvSpPr>
        <p:spPr>
          <a:xfrm>
            <a:off x="1900224" y="5543949"/>
            <a:ext cx="838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ru-RU" altLang="ko-KR" dirty="0" err="1">
                <a:latin typeface="+mj-lt"/>
                <a:cs typeface="Arial" pitchFamily="34" charset="0"/>
              </a:rPr>
              <a:t>Ще</a:t>
            </a:r>
            <a:r>
              <a:rPr lang="ru-RU" altLang="ko-KR" dirty="0">
                <a:latin typeface="+mj-lt"/>
                <a:cs typeface="Arial" pitchFamily="34" charset="0"/>
              </a:rPr>
              <a:t> научите как да </a:t>
            </a:r>
            <a:r>
              <a:rPr lang="ru-RU" altLang="ko-KR" dirty="0" err="1">
                <a:latin typeface="+mj-lt"/>
                <a:cs typeface="Arial" pitchFamily="34" charset="0"/>
              </a:rPr>
              <a:t>проектирате</a:t>
            </a:r>
            <a:r>
              <a:rPr lang="ru-RU" altLang="ko-KR" dirty="0">
                <a:latin typeface="+mj-lt"/>
                <a:cs typeface="Arial" pitchFamily="34" charset="0"/>
              </a:rPr>
              <a:t> </a:t>
            </a:r>
            <a:r>
              <a:rPr lang="ru-RU" altLang="ko-KR" dirty="0" err="1">
                <a:latin typeface="+mj-lt"/>
                <a:cs typeface="Arial" pitchFamily="34" charset="0"/>
              </a:rPr>
              <a:t>вашия</a:t>
            </a:r>
            <a:r>
              <a:rPr lang="ru-RU" altLang="ko-KR" dirty="0">
                <a:latin typeface="+mj-lt"/>
                <a:cs typeface="Arial" pitchFamily="34" charset="0"/>
              </a:rPr>
              <a:t> бизнес и как да </a:t>
            </a:r>
            <a:r>
              <a:rPr lang="ru-RU" altLang="ko-KR" dirty="0" err="1">
                <a:latin typeface="+mj-lt"/>
                <a:cs typeface="Arial" pitchFamily="34" charset="0"/>
              </a:rPr>
              <a:t>създадете</a:t>
            </a:r>
            <a:r>
              <a:rPr lang="ru-RU" altLang="ko-KR" dirty="0">
                <a:latin typeface="+mj-lt"/>
                <a:cs typeface="Arial" pitchFamily="34" charset="0"/>
              </a:rPr>
              <a:t> бизнес </a:t>
            </a:r>
            <a:r>
              <a:rPr lang="ru-RU" altLang="ko-KR" dirty="0" err="1">
                <a:latin typeface="+mj-lt"/>
                <a:cs typeface="Arial" pitchFamily="34" charset="0"/>
              </a:rPr>
              <a:t>модел</a:t>
            </a:r>
            <a:r>
              <a:rPr lang="ru-RU" altLang="ko-KR" dirty="0">
                <a:latin typeface="+mj-lt"/>
                <a:cs typeface="Arial" pitchFamily="34" charset="0"/>
              </a:rPr>
              <a:t>.</a:t>
            </a:r>
            <a:endParaRPr lang="en-US" altLang="ko-KR" dirty="0">
              <a:latin typeface="+mj-lt"/>
              <a:cs typeface="Arial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AC73C74C-0A3C-43BB-B07A-42699E1AB031}"/>
              </a:ext>
            </a:extLst>
          </p:cNvPr>
          <p:cNvSpPr txBox="1"/>
          <p:nvPr/>
        </p:nvSpPr>
        <p:spPr>
          <a:xfrm>
            <a:off x="1940113" y="5222740"/>
            <a:ext cx="512492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bg-BG" altLang="ko-KR" b="1" dirty="0">
                <a:latin typeface="+mj-lt"/>
                <a:cs typeface="Arial" pitchFamily="34" charset="0"/>
              </a:rPr>
              <a:t>Как да създадете собствен бизнес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10261600" cy="446845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СТЪПКА 1: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Започнете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с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дефиниране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групите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хора или организации,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към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които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се стремите да достигнете и обслужите –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вашите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клиентски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сегменти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. Бизнес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моделът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трябва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да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бъде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изграден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около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силното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разбиране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техните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специфични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нужди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СТЪПКА 2: След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това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дефинирайте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своето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ценностно предложение –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стойността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която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вашият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 продукт или услуга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създава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 за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вашите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клиенти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(например чрез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решаване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на проблем или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задоволяване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на нужда).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СТЪПКА 3: За да достигнете до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клиентите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си,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трябва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да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помислите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за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подходящите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 канали за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комуникация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продажби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 и дистрибуция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Помислете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тези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които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са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подходящи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вашия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бизнес.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Как да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създадете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собствен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бизнес</a:t>
            </a:r>
          </a:p>
        </p:txBody>
      </p:sp>
    </p:spTree>
    <p:extLst>
      <p:ext uri="{BB962C8B-B14F-4D97-AF65-F5344CB8AC3E}">
        <p14:creationId xmlns:p14="http://schemas.microsoft.com/office/powerpoint/2010/main" val="401013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10180320" cy="446845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СТЪПКА 4: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Помислете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за вида взаимоотношения,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които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ще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установите с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клиентите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си.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СТЪПКА 5: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Помислете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потенциалните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си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потоци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от приходи. Те определят начините, по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които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ще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генерирате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приходи от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клиентите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си. Те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трябва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да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съответстват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стойността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, за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която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те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са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готови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да платят.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СТЪПКА 6: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Обобщете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вашите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ключови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активи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– най-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важните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активи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необходими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за управление на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вашия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бизнес.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Как да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създадете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собствен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бизнес</a:t>
            </a:r>
          </a:p>
        </p:txBody>
      </p:sp>
    </p:spTree>
    <p:extLst>
      <p:ext uri="{BB962C8B-B14F-4D97-AF65-F5344CB8AC3E}">
        <p14:creationId xmlns:p14="http://schemas.microsoft.com/office/powerpoint/2010/main" val="39436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10346660" cy="446845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СТЪПКА 7: По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същия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начин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подчертайте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ключовите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дейности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които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трябва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да направите, за да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заработи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вашия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бизнес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модел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СТЪПКА 8: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Помислете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всички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ключови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партньорства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необходими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управлението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вашия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бизнес. Те се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отнасят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до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доставчици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партньори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, напр.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осигуряване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достъп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до важни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активи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дейности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позволяващи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спестявания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и оптимизация или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намаляване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на риска 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несигурността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СТЪПКА 9: 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накрая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, след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като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знаете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другите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градивни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елементи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, можете да обобщите най-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важните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разходи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необходими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функционирането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вашия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бизнес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модел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1.3 Как да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създадете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собствен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бизнес</a:t>
            </a:r>
          </a:p>
        </p:txBody>
      </p:sp>
    </p:spTree>
    <p:extLst>
      <p:ext uri="{BB962C8B-B14F-4D97-AF65-F5344CB8AC3E}">
        <p14:creationId xmlns:p14="http://schemas.microsoft.com/office/powerpoint/2010/main" val="23177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id="{806EFDD2-B016-428A-BA84-A2E5E9B57D88}"/>
              </a:ext>
            </a:extLst>
          </p:cNvPr>
          <p:cNvSpPr/>
          <p:nvPr/>
        </p:nvSpPr>
        <p:spPr>
          <a:xfrm>
            <a:off x="4284412" y="1818012"/>
            <a:ext cx="2942298" cy="2963006"/>
          </a:xfrm>
          <a:prstGeom prst="ellipse">
            <a:avLst/>
          </a:prstGeom>
          <a:solidFill>
            <a:schemeClr val="bg1"/>
          </a:solidFill>
          <a:ln>
            <a:solidFill>
              <a:srgbClr val="D92E2D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46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8" y="111354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825" y="488131"/>
            <a:ext cx="3091969" cy="671109"/>
          </a:xfrm>
        </p:spPr>
        <p:txBody>
          <a:bodyPr>
            <a:normAutofit/>
          </a:bodyPr>
          <a:lstStyle/>
          <a:p>
            <a:pPr algn="l"/>
            <a:r>
              <a:rPr lang="bg-BG" sz="4000" b="1" dirty="0">
                <a:solidFill>
                  <a:srgbClr val="D92E2D"/>
                </a:solidFill>
              </a:rPr>
              <a:t>ЗАКЛЮЧЕНИЕ</a:t>
            </a:r>
            <a:endParaRPr lang="es-ES" sz="4000" b="1" dirty="0">
              <a:solidFill>
                <a:srgbClr val="D92E2D"/>
              </a:solidFill>
            </a:endParaRPr>
          </a:p>
        </p:txBody>
      </p:sp>
      <p:sp>
        <p:nvSpPr>
          <p:cNvPr id="22" name="Círculo parcial 4">
            <a:extLst>
              <a:ext uri="{FF2B5EF4-FFF2-40B4-BE49-F238E27FC236}">
                <a16:creationId xmlns:a16="http://schemas.microsoft.com/office/drawing/2014/main" id="{4A619EC6-B788-43B7-B1D9-E7EB54C9EEB9}"/>
              </a:ext>
            </a:extLst>
          </p:cNvPr>
          <p:cNvSpPr txBox="1"/>
          <p:nvPr/>
        </p:nvSpPr>
        <p:spPr>
          <a:xfrm>
            <a:off x="8546075" y="1439926"/>
            <a:ext cx="3432719" cy="25935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b="1" dirty="0" err="1">
                <a:solidFill>
                  <a:srgbClr val="FF0000"/>
                </a:solidFill>
                <a:cs typeface="Arial" pitchFamily="34" charset="0"/>
              </a:rPr>
              <a:t>Спортни</a:t>
            </a:r>
            <a:r>
              <a:rPr lang="ru-RU" b="1" dirty="0">
                <a:solidFill>
                  <a:srgbClr val="FF0000"/>
                </a:solidFill>
                <a:cs typeface="Arial" pitchFamily="34" charset="0"/>
              </a:rPr>
              <a:t> характеристики, </a:t>
            </a:r>
            <a:r>
              <a:rPr lang="ru-RU" b="1" dirty="0" err="1">
                <a:solidFill>
                  <a:srgbClr val="FF0000"/>
                </a:solidFill>
                <a:cs typeface="Arial" pitchFamily="34" charset="0"/>
              </a:rPr>
              <a:t>ценни</a:t>
            </a:r>
            <a:r>
              <a:rPr lang="ru-RU" b="1" dirty="0">
                <a:solidFill>
                  <a:srgbClr val="FF0000"/>
                </a:solidFill>
                <a:cs typeface="Arial" pitchFamily="34" charset="0"/>
              </a:rPr>
              <a:t> за </a:t>
            </a:r>
            <a:r>
              <a:rPr lang="ru-RU" b="1" dirty="0" err="1">
                <a:solidFill>
                  <a:srgbClr val="FF0000"/>
                </a:solidFill>
                <a:cs typeface="Arial" pitchFamily="34" charset="0"/>
              </a:rPr>
              <a:t>предприемачеството</a:t>
            </a:r>
            <a:r>
              <a:rPr lang="ru-RU" b="1" dirty="0">
                <a:solidFill>
                  <a:srgbClr val="FF0000"/>
                </a:solidFill>
                <a:cs typeface="Arial" pitchFamily="34" charset="0"/>
              </a:rPr>
              <a:t>:</a:t>
            </a:r>
            <a:endParaRPr lang="bg-BG" sz="1400" b="1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Постоянство;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Самоконтрол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Проактивност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Контрол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над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ситуацията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Необходимост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от постижения;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Устойчивост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стрес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Лична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устойчивост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bg-BG" sz="14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A156D70-A195-436E-9A17-8D54E37EDF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116174" y="2289614"/>
            <a:ext cx="317240" cy="482490"/>
          </a:xfrm>
          <a:prstGeom prst="rect">
            <a:avLst/>
          </a:prstGeom>
        </p:spPr>
      </p:pic>
      <p:sp>
        <p:nvSpPr>
          <p:cNvPr id="26" name="Círculo parcial 4">
            <a:extLst>
              <a:ext uri="{FF2B5EF4-FFF2-40B4-BE49-F238E27FC236}">
                <a16:creationId xmlns:a16="http://schemas.microsoft.com/office/drawing/2014/main" id="{C270780F-1E50-4F97-9304-1AA371985DE5}"/>
              </a:ext>
            </a:extLst>
          </p:cNvPr>
          <p:cNvSpPr txBox="1"/>
          <p:nvPr/>
        </p:nvSpPr>
        <p:spPr>
          <a:xfrm>
            <a:off x="948867" y="4278792"/>
            <a:ext cx="3029355" cy="18273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solidFill>
                  <a:srgbClr val="FF0000"/>
                </a:solidFill>
                <a:cs typeface="Arial" pitchFamily="34" charset="0"/>
              </a:rPr>
              <a:t>Валидирането е</a:t>
            </a:r>
            <a:r>
              <a:rPr lang="sk-SK" b="1" dirty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Процес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намаляване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несигурността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от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преследване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на идеи,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които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изглеждат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страхотно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на теория, но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няма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да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работят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в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действителност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sk-SK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41E436B-121B-48E1-A2DE-F4AEA918ED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3707362" y="4046534"/>
            <a:ext cx="317240" cy="48249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4927C93-6B6D-4139-9E79-D01250405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5061215" y="2034274"/>
            <a:ext cx="1422332" cy="216322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CC6F2AC-3075-415B-BB96-4AB8DF08DE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 r="20863"/>
          <a:stretch/>
        </p:blipFill>
        <p:spPr>
          <a:xfrm>
            <a:off x="5153974" y="4138162"/>
            <a:ext cx="1236813" cy="299234"/>
          </a:xfrm>
          <a:prstGeom prst="rect">
            <a:avLst/>
          </a:prstGeom>
        </p:spPr>
      </p:pic>
      <p:sp>
        <p:nvSpPr>
          <p:cNvPr id="33" name="Círculo parcial 4">
            <a:extLst>
              <a:ext uri="{FF2B5EF4-FFF2-40B4-BE49-F238E27FC236}">
                <a16:creationId xmlns:a16="http://schemas.microsoft.com/office/drawing/2014/main" id="{10F9AC94-70F5-44D1-8B0D-45D14E205E1B}"/>
              </a:ext>
            </a:extLst>
          </p:cNvPr>
          <p:cNvSpPr txBox="1"/>
          <p:nvPr/>
        </p:nvSpPr>
        <p:spPr>
          <a:xfrm>
            <a:off x="8703126" y="4850698"/>
            <a:ext cx="2861353" cy="12554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bg-BG" b="1" dirty="0">
                <a:solidFill>
                  <a:srgbClr val="FF0000"/>
                </a:solidFill>
                <a:cs typeface="Arial" pitchFamily="34" charset="0"/>
              </a:rPr>
              <a:t>Бизнес идея – ключови компоненти</a:t>
            </a:r>
            <a:r>
              <a:rPr lang="sk-SK" b="1" dirty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1"/>
                </a:solidFill>
                <a:latin typeface="Arial" panose="020B0604020202020204" pitchFamily="34" charset="0"/>
              </a:rPr>
              <a:t>Проблем;</a:t>
            </a:r>
            <a:endParaRPr lang="sk-SK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1"/>
                </a:solidFill>
                <a:latin typeface="Arial" panose="020B0604020202020204" pitchFamily="34" charset="0"/>
              </a:rPr>
              <a:t>Решение;</a:t>
            </a:r>
            <a:endParaRPr lang="sk-SK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bg-BG" sz="1400" dirty="0">
                <a:solidFill>
                  <a:schemeClr val="tx1"/>
                </a:solidFill>
                <a:latin typeface="Arial" panose="020B0604020202020204" pitchFamily="34" charset="0"/>
              </a:rPr>
              <a:t>Ползи.</a:t>
            </a:r>
            <a:endParaRPr lang="es-ES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5467D9E1-D2E1-4EE5-BF47-DCF5F3EDD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096272" y="4799857"/>
            <a:ext cx="317240" cy="48249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8DD031E-D63A-4184-AC33-C61D1F9E79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3707362" y="1881580"/>
            <a:ext cx="317240" cy="482490"/>
          </a:xfrm>
          <a:prstGeom prst="rect">
            <a:avLst/>
          </a:prstGeom>
        </p:spPr>
      </p:pic>
      <p:sp>
        <p:nvSpPr>
          <p:cNvPr id="40" name="Círculo parcial 4">
            <a:extLst>
              <a:ext uri="{FF2B5EF4-FFF2-40B4-BE49-F238E27FC236}">
                <a16:creationId xmlns:a16="http://schemas.microsoft.com/office/drawing/2014/main" id="{8AFA0886-CA72-433E-9692-290F226937BD}"/>
              </a:ext>
            </a:extLst>
          </p:cNvPr>
          <p:cNvSpPr txBox="1"/>
          <p:nvPr/>
        </p:nvSpPr>
        <p:spPr>
          <a:xfrm>
            <a:off x="1113401" y="1625600"/>
            <a:ext cx="2977481" cy="26531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g-BG" b="1" dirty="0">
                <a:solidFill>
                  <a:srgbClr val="FF0000"/>
                </a:solidFill>
                <a:cs typeface="Arial" pitchFamily="34" charset="0"/>
              </a:rPr>
              <a:t>Спортистите са</a:t>
            </a:r>
            <a:r>
              <a:rPr lang="sk-SK" b="1" dirty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Склонни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към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предприемачество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по-висока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предприемаческа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ориентация;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Снабдени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с качества,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ценни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в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областта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предприемачеството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sk-SK" sz="1400" b="1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sk-SK" sz="2000" b="1" dirty="0">
              <a:solidFill>
                <a:srgbClr val="FF0000"/>
              </a:solidFill>
              <a:cs typeface="Arial" pitchFamily="34" charset="0"/>
            </a:endParaRPr>
          </a:p>
          <a:p>
            <a:pPr marL="285750" indent="-2857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6CFFDE0F-79B9-4B5C-83BF-0B8BA17475A9}"/>
              </a:ext>
            </a:extLst>
          </p:cNvPr>
          <p:cNvCxnSpPr>
            <a:cxnSpLocks/>
          </p:cNvCxnSpPr>
          <p:nvPr/>
        </p:nvCxnSpPr>
        <p:spPr>
          <a:xfrm flipH="1" flipV="1">
            <a:off x="3387306" y="2467155"/>
            <a:ext cx="943116" cy="328852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66626A40-9125-4E84-AF20-CE418688D9AC}"/>
              </a:ext>
            </a:extLst>
          </p:cNvPr>
          <p:cNvCxnSpPr>
            <a:cxnSpLocks/>
          </p:cNvCxnSpPr>
          <p:nvPr/>
        </p:nvCxnSpPr>
        <p:spPr>
          <a:xfrm flipH="1">
            <a:off x="3681299" y="4351680"/>
            <a:ext cx="1030109" cy="429338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5981CFC-69D6-4D4C-BACB-7FD12B493921}"/>
              </a:ext>
            </a:extLst>
          </p:cNvPr>
          <p:cNvCxnSpPr>
            <a:cxnSpLocks/>
          </p:cNvCxnSpPr>
          <p:nvPr/>
        </p:nvCxnSpPr>
        <p:spPr>
          <a:xfrm>
            <a:off x="6833542" y="4346529"/>
            <a:ext cx="1141916" cy="434489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974103A-2414-4B1B-8808-F01C8A021B8A}"/>
              </a:ext>
            </a:extLst>
          </p:cNvPr>
          <p:cNvCxnSpPr>
            <a:cxnSpLocks/>
          </p:cNvCxnSpPr>
          <p:nvPr/>
        </p:nvCxnSpPr>
        <p:spPr>
          <a:xfrm flipV="1">
            <a:off x="7151569" y="2467155"/>
            <a:ext cx="805934" cy="328853"/>
          </a:xfrm>
          <a:prstGeom prst="straightConnector1">
            <a:avLst/>
          </a:prstGeom>
          <a:ln w="19050">
            <a:solidFill>
              <a:srgbClr val="FFD1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írculo parcial 4">
            <a:extLst>
              <a:ext uri="{FF2B5EF4-FFF2-40B4-BE49-F238E27FC236}">
                <a16:creationId xmlns:a16="http://schemas.microsoft.com/office/drawing/2014/main" id="{10F9AC94-70F5-44D1-8B0D-45D14E205E1B}"/>
              </a:ext>
            </a:extLst>
          </p:cNvPr>
          <p:cNvSpPr txBox="1"/>
          <p:nvPr/>
        </p:nvSpPr>
        <p:spPr>
          <a:xfrm>
            <a:off x="4460242" y="5203204"/>
            <a:ext cx="3615356" cy="10146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bg-BG" b="1" dirty="0">
                <a:solidFill>
                  <a:srgbClr val="FF0000"/>
                </a:solidFill>
                <a:cs typeface="Arial" pitchFamily="34" charset="0"/>
              </a:rPr>
              <a:t>Бизнес модел</a:t>
            </a:r>
            <a:r>
              <a:rPr lang="sk-SK" b="1" dirty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marL="171450" lvl="0" indent="-1714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Определя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как един бизнес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създава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доставя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улавя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стойност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; т.е.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обяснява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как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работи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 един бизнес.</a:t>
            </a:r>
            <a:endParaRPr lang="sk-SK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Imagen 33">
            <a:extLst>
              <a:ext uri="{FF2B5EF4-FFF2-40B4-BE49-F238E27FC236}">
                <a16:creationId xmlns:a16="http://schemas.microsoft.com/office/drawing/2014/main" id="{5467D9E1-D2E1-4EE5-BF47-DCF5F3EDD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5122905" y="4922551"/>
            <a:ext cx="317240" cy="482490"/>
          </a:xfrm>
          <a:prstGeom prst="rect">
            <a:avLst/>
          </a:prstGeom>
        </p:spPr>
      </p:pic>
      <p:cxnSp>
        <p:nvCxnSpPr>
          <p:cNvPr id="36" name="Conector recto de flecha 49">
            <a:extLst>
              <a:ext uri="{FF2B5EF4-FFF2-40B4-BE49-F238E27FC236}">
                <a16:creationId xmlns:a16="http://schemas.microsoft.com/office/drawing/2014/main" id="{B5981CFC-69D6-4D4C-BACB-7FD12B493921}"/>
              </a:ext>
            </a:extLst>
          </p:cNvPr>
          <p:cNvCxnSpPr>
            <a:cxnSpLocks/>
          </p:cNvCxnSpPr>
          <p:nvPr/>
        </p:nvCxnSpPr>
        <p:spPr>
          <a:xfrm flipH="1">
            <a:off x="5772380" y="4781018"/>
            <a:ext cx="0" cy="370198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9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102" y="488131"/>
            <a:ext cx="4327693" cy="671109"/>
          </a:xfrm>
        </p:spPr>
        <p:txBody>
          <a:bodyPr>
            <a:noAutofit/>
          </a:bodyPr>
          <a:lstStyle/>
          <a:p>
            <a:r>
              <a:rPr lang="bg-BG" sz="3600" b="1" dirty="0">
                <a:solidFill>
                  <a:srgbClr val="C00000"/>
                </a:solidFill>
              </a:rPr>
              <a:t>Тест за самооценка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CEE6CFB-652F-401E-AD86-77644B3FAE51}"/>
              </a:ext>
            </a:extLst>
          </p:cNvPr>
          <p:cNvSpPr txBox="1">
            <a:spLocks/>
          </p:cNvSpPr>
          <p:nvPr/>
        </p:nvSpPr>
        <p:spPr>
          <a:xfrm>
            <a:off x="2371280" y="2232412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Въпрос 1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365CED5-57C9-49FD-8E46-4E4C1B0B4374}"/>
              </a:ext>
            </a:extLst>
          </p:cNvPr>
          <p:cNvSpPr txBox="1">
            <a:spLocks/>
          </p:cNvSpPr>
          <p:nvPr/>
        </p:nvSpPr>
        <p:spPr>
          <a:xfrm>
            <a:off x="2358068" y="2299224"/>
            <a:ext cx="2196000" cy="588747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Какъв</a:t>
            </a:r>
            <a:r>
              <a:rPr lang="ru-RU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 </a:t>
            </a:r>
            <a:r>
              <a:rPr lang="ru-RU" sz="16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смисълът</a:t>
            </a:r>
            <a:r>
              <a:rPr lang="ru-RU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проблема на </a:t>
            </a:r>
            <a:r>
              <a:rPr lang="ru-RU" sz="16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клиентите</a:t>
            </a:r>
            <a:r>
              <a:rPr lang="ru-RU" sz="16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ABA6387-F2E0-4F54-A8C6-C1448A54B76F}"/>
              </a:ext>
            </a:extLst>
          </p:cNvPr>
          <p:cNvGrpSpPr/>
          <p:nvPr/>
        </p:nvGrpSpPr>
        <p:grpSpPr>
          <a:xfrm>
            <a:off x="8330291" y="2275106"/>
            <a:ext cx="1061896" cy="965383"/>
            <a:chOff x="1647104" y="1683715"/>
            <a:chExt cx="724176" cy="586547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A1E00100-DE37-4138-ADCC-C4752FCEB8FD}"/>
                </a:ext>
              </a:extLst>
            </p:cNvPr>
            <p:cNvSpPr/>
            <p:nvPr/>
          </p:nvSpPr>
          <p:spPr>
            <a:xfrm>
              <a:off x="1647104" y="1683715"/>
              <a:ext cx="724176" cy="586547"/>
            </a:xfrm>
            <a:prstGeom prst="rect">
              <a:avLst/>
            </a:prstGeom>
            <a:solidFill>
              <a:srgbClr val="FFC400"/>
            </a:solidFill>
            <a:ln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278C3459-CABC-4D17-B45C-C4DDA3D55D77}"/>
                </a:ext>
              </a:extLst>
            </p:cNvPr>
            <p:cNvSpPr/>
            <p:nvPr/>
          </p:nvSpPr>
          <p:spPr>
            <a:xfrm>
              <a:off x="1793124" y="1807904"/>
              <a:ext cx="432135" cy="284005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C4DC21D7-03C9-4E6D-81DF-052482C04255}"/>
              </a:ext>
            </a:extLst>
          </p:cNvPr>
          <p:cNvGrpSpPr/>
          <p:nvPr/>
        </p:nvGrpSpPr>
        <p:grpSpPr>
          <a:xfrm>
            <a:off x="1276760" y="2278581"/>
            <a:ext cx="1061896" cy="965383"/>
            <a:chOff x="5146962" y="2232411"/>
            <a:chExt cx="1061896" cy="965383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0D34F12-CA7C-425C-889A-FA960573DC9D}"/>
                </a:ext>
              </a:extLst>
            </p:cNvPr>
            <p:cNvSpPr/>
            <p:nvPr/>
          </p:nvSpPr>
          <p:spPr>
            <a:xfrm>
              <a:off x="5146962" y="2232411"/>
              <a:ext cx="1061896" cy="965383"/>
            </a:xfrm>
            <a:prstGeom prst="rect">
              <a:avLst/>
            </a:prstGeom>
            <a:solidFill>
              <a:srgbClr val="D92E2D"/>
            </a:solidFill>
            <a:ln>
              <a:solidFill>
                <a:srgbClr val="D92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angle 36">
              <a:extLst>
                <a:ext uri="{FF2B5EF4-FFF2-40B4-BE49-F238E27FC236}">
                  <a16:creationId xmlns:a16="http://schemas.microsoft.com/office/drawing/2014/main" id="{ABA4606A-6E66-41DA-B489-E8F965CD99EE}"/>
                </a:ext>
              </a:extLst>
            </p:cNvPr>
            <p:cNvSpPr/>
            <p:nvPr/>
          </p:nvSpPr>
          <p:spPr>
            <a:xfrm>
              <a:off x="5407868" y="2436812"/>
              <a:ext cx="554394" cy="46743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</p:grp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F9D470A-BF01-4D7C-864E-03F03E038D13}"/>
              </a:ext>
            </a:extLst>
          </p:cNvPr>
          <p:cNvSpPr txBox="1">
            <a:spLocks/>
          </p:cNvSpPr>
          <p:nvPr/>
        </p:nvSpPr>
        <p:spPr>
          <a:xfrm>
            <a:off x="5961534" y="2202306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Въпрос 2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C8D88BE-7943-4B45-971A-B6E4EFEA82C8}"/>
              </a:ext>
            </a:extLst>
          </p:cNvPr>
          <p:cNvSpPr txBox="1">
            <a:spLocks/>
          </p:cNvSpPr>
          <p:nvPr/>
        </p:nvSpPr>
        <p:spPr>
          <a:xfrm>
            <a:off x="5961534" y="2509612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Защо</a:t>
            </a:r>
            <a:r>
              <a:rPr lang="ru-RU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 важно да </a:t>
            </a:r>
            <a:r>
              <a:rPr lang="ru-RU" sz="16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валидирате</a:t>
            </a:r>
            <a:r>
              <a:rPr lang="ru-RU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вашата</a:t>
            </a:r>
            <a:r>
              <a:rPr lang="ru-RU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бизнес идея</a:t>
            </a:r>
            <a:r>
              <a:rPr lang="en-GB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437ABDA-AED3-4F33-AE14-55ECEF96F665}"/>
              </a:ext>
            </a:extLst>
          </p:cNvPr>
          <p:cNvSpPr txBox="1">
            <a:spLocks/>
          </p:cNvSpPr>
          <p:nvPr/>
        </p:nvSpPr>
        <p:spPr>
          <a:xfrm>
            <a:off x="9494341" y="2244491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Въпрос 3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20CD748-A25E-4A63-BD61-B6BA5E2A3466}"/>
              </a:ext>
            </a:extLst>
          </p:cNvPr>
          <p:cNvSpPr txBox="1">
            <a:spLocks/>
          </p:cNvSpPr>
          <p:nvPr/>
        </p:nvSpPr>
        <p:spPr>
          <a:xfrm>
            <a:off x="9494341" y="2551970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Кое е най-</a:t>
            </a:r>
            <a:r>
              <a:rPr lang="ru-RU" sz="16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важното</a:t>
            </a:r>
            <a:r>
              <a:rPr lang="ru-RU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</a:t>
            </a:r>
            <a:r>
              <a:rPr lang="ru-RU" sz="16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валидиране</a:t>
            </a:r>
            <a:r>
              <a:rPr lang="ru-RU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вашата</a:t>
            </a:r>
            <a:r>
              <a:rPr lang="ru-RU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бизнес идея?</a:t>
            </a:r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DADA11D-773C-41AA-98A8-4A921B31191E}"/>
              </a:ext>
            </a:extLst>
          </p:cNvPr>
          <p:cNvGrpSpPr/>
          <p:nvPr/>
        </p:nvGrpSpPr>
        <p:grpSpPr>
          <a:xfrm>
            <a:off x="4862975" y="2278580"/>
            <a:ext cx="1061896" cy="965383"/>
            <a:chOff x="4523418" y="3490010"/>
            <a:chExt cx="1061896" cy="965383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9D836CD2-502D-4B8F-AE6C-6C607D277D97}"/>
                </a:ext>
              </a:extLst>
            </p:cNvPr>
            <p:cNvSpPr/>
            <p:nvPr/>
          </p:nvSpPr>
          <p:spPr>
            <a:xfrm>
              <a:off x="4523418" y="3490010"/>
              <a:ext cx="1061896" cy="965383"/>
            </a:xfrm>
            <a:prstGeom prst="rect">
              <a:avLst/>
            </a:prstGeom>
            <a:solidFill>
              <a:srgbClr val="E6872D"/>
            </a:solidFill>
            <a:ln>
              <a:solidFill>
                <a:srgbClr val="E68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Donut 39">
              <a:extLst>
                <a:ext uri="{FF2B5EF4-FFF2-40B4-BE49-F238E27FC236}">
                  <a16:creationId xmlns:a16="http://schemas.microsoft.com/office/drawing/2014/main" id="{1334B0C0-290D-4995-B6C4-A157746FF673}"/>
                </a:ext>
              </a:extLst>
            </p:cNvPr>
            <p:cNvSpPr/>
            <p:nvPr/>
          </p:nvSpPr>
          <p:spPr>
            <a:xfrm flipV="1">
              <a:off x="4832324" y="3760491"/>
              <a:ext cx="444083" cy="41747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6AF3D80-07B6-4861-AFD2-D114D66325BC}"/>
              </a:ext>
            </a:extLst>
          </p:cNvPr>
          <p:cNvSpPr txBox="1">
            <a:spLocks/>
          </p:cNvSpPr>
          <p:nvPr/>
        </p:nvSpPr>
        <p:spPr>
          <a:xfrm>
            <a:off x="2371280" y="3970029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Въпрос 4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CDCB232-E9E6-43BF-B205-DF4BE1023D04}"/>
              </a:ext>
            </a:extLst>
          </p:cNvPr>
          <p:cNvSpPr txBox="1">
            <a:spLocks/>
          </p:cNvSpPr>
          <p:nvPr/>
        </p:nvSpPr>
        <p:spPr>
          <a:xfrm>
            <a:off x="2352966" y="3997367"/>
            <a:ext cx="2196000" cy="1331919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ru-RU" sz="1600" b="1" dirty="0"/>
            </a:br>
            <a:r>
              <a:rPr lang="ru-RU" sz="16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Каква</a:t>
            </a:r>
            <a:r>
              <a:rPr lang="ru-RU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е </a:t>
            </a:r>
            <a:r>
              <a:rPr lang="ru-RU" sz="16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основната</a:t>
            </a:r>
            <a:r>
              <a:rPr lang="ru-RU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полза</a:t>
            </a:r>
            <a:r>
              <a:rPr lang="ru-RU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от </a:t>
            </a:r>
            <a:r>
              <a:rPr lang="ru-RU" sz="16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изготвянето</a:t>
            </a:r>
            <a:r>
              <a:rPr lang="ru-RU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на бизнес </a:t>
            </a:r>
            <a:r>
              <a:rPr lang="ru-RU" sz="16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модел</a:t>
            </a:r>
            <a:r>
              <a:rPr lang="ru-RU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?</a:t>
            </a:r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9477452-4E36-4AE6-9961-382FF033C8FE}"/>
              </a:ext>
            </a:extLst>
          </p:cNvPr>
          <p:cNvGrpSpPr/>
          <p:nvPr/>
        </p:nvGrpSpPr>
        <p:grpSpPr>
          <a:xfrm>
            <a:off x="1276760" y="4016198"/>
            <a:ext cx="1061896" cy="965383"/>
            <a:chOff x="5146962" y="2232411"/>
            <a:chExt cx="1061896" cy="965383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CAE64E8-A90A-4C86-A35F-CE5EB41ECD02}"/>
                </a:ext>
              </a:extLst>
            </p:cNvPr>
            <p:cNvSpPr/>
            <p:nvPr/>
          </p:nvSpPr>
          <p:spPr>
            <a:xfrm>
              <a:off x="5146962" y="2232411"/>
              <a:ext cx="1061896" cy="965383"/>
            </a:xfrm>
            <a:prstGeom prst="rect">
              <a:avLst/>
            </a:prstGeom>
            <a:solidFill>
              <a:srgbClr val="D92E2D"/>
            </a:solidFill>
            <a:ln>
              <a:solidFill>
                <a:srgbClr val="D92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1D72B47C-0E9C-438E-A88A-38A1071127DC}"/>
                </a:ext>
              </a:extLst>
            </p:cNvPr>
            <p:cNvSpPr/>
            <p:nvPr/>
          </p:nvSpPr>
          <p:spPr>
            <a:xfrm>
              <a:off x="5407868" y="2436812"/>
              <a:ext cx="554394" cy="46743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</p:grp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66FD3A1E-A57E-4C83-A668-0354E0D79189}"/>
              </a:ext>
            </a:extLst>
          </p:cNvPr>
          <p:cNvSpPr txBox="1">
            <a:spLocks/>
          </p:cNvSpPr>
          <p:nvPr/>
        </p:nvSpPr>
        <p:spPr>
          <a:xfrm>
            <a:off x="5961534" y="3939750"/>
            <a:ext cx="2196000" cy="2772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Въпрос 5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8B57C654-1CB6-4596-9FFD-8CEFA6EF9320}"/>
              </a:ext>
            </a:extLst>
          </p:cNvPr>
          <p:cNvSpPr txBox="1">
            <a:spLocks/>
          </p:cNvSpPr>
          <p:nvPr/>
        </p:nvSpPr>
        <p:spPr>
          <a:xfrm>
            <a:off x="5961534" y="4247229"/>
            <a:ext cx="2582874" cy="1167504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Коя е най-</a:t>
            </a:r>
            <a:r>
              <a:rPr lang="ru-RU" sz="16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добрата</a:t>
            </a:r>
            <a:r>
              <a:rPr lang="ru-RU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отправна</a:t>
            </a:r>
            <a:r>
              <a:rPr lang="ru-RU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точка за </a:t>
            </a:r>
            <a:r>
              <a:rPr lang="ru-RU" sz="16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изготвяне</a:t>
            </a:r>
            <a:r>
              <a:rPr lang="ru-RU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скица</a:t>
            </a:r>
            <a:r>
              <a:rPr lang="ru-RU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</a:t>
            </a:r>
            <a:r>
              <a:rPr lang="ru-RU" sz="16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вашия</a:t>
            </a:r>
            <a:r>
              <a:rPr lang="ru-RU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бизнес </a:t>
            </a:r>
            <a:r>
              <a:rPr lang="ru-RU" sz="16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модел</a:t>
            </a:r>
            <a:r>
              <a:rPr lang="ru-RU" sz="16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E08D0167-7F5A-4885-8852-61C2174E62E4}"/>
              </a:ext>
            </a:extLst>
          </p:cNvPr>
          <p:cNvGrpSpPr/>
          <p:nvPr/>
        </p:nvGrpSpPr>
        <p:grpSpPr>
          <a:xfrm>
            <a:off x="4862975" y="4016197"/>
            <a:ext cx="1061896" cy="965383"/>
            <a:chOff x="4523418" y="3490010"/>
            <a:chExt cx="1061896" cy="965383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05AD4410-11B2-443C-AE32-90B520A14AB7}"/>
                </a:ext>
              </a:extLst>
            </p:cNvPr>
            <p:cNvSpPr/>
            <p:nvPr/>
          </p:nvSpPr>
          <p:spPr>
            <a:xfrm>
              <a:off x="4523418" y="3490010"/>
              <a:ext cx="1061896" cy="965383"/>
            </a:xfrm>
            <a:prstGeom prst="rect">
              <a:avLst/>
            </a:prstGeom>
            <a:solidFill>
              <a:srgbClr val="E6872D"/>
            </a:solidFill>
            <a:ln>
              <a:solidFill>
                <a:srgbClr val="E68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Donut 39">
              <a:extLst>
                <a:ext uri="{FF2B5EF4-FFF2-40B4-BE49-F238E27FC236}">
                  <a16:creationId xmlns:a16="http://schemas.microsoft.com/office/drawing/2014/main" id="{47B65D10-ED4E-477A-B5F0-6981EE105C2A}"/>
                </a:ext>
              </a:extLst>
            </p:cNvPr>
            <p:cNvSpPr/>
            <p:nvPr/>
          </p:nvSpPr>
          <p:spPr>
            <a:xfrm flipV="1">
              <a:off x="4832324" y="3760491"/>
              <a:ext cx="444083" cy="41747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5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AEDCF4D-E318-41BA-B105-9369AC1C05A7}"/>
              </a:ext>
            </a:extLst>
          </p:cNvPr>
          <p:cNvSpPr/>
          <p:nvPr/>
        </p:nvSpPr>
        <p:spPr>
          <a:xfrm>
            <a:off x="1335279" y="2371658"/>
            <a:ext cx="8548033" cy="214423"/>
          </a:xfrm>
          <a:prstGeom prst="rect">
            <a:avLst/>
          </a:prstGeom>
          <a:solidFill>
            <a:srgbClr val="FFD13C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2130435" y="1811714"/>
            <a:ext cx="317240" cy="48249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5C1FC63-CF05-4D85-9742-411CF5AE3D86}"/>
              </a:ext>
            </a:extLst>
          </p:cNvPr>
          <p:cNvSpPr txBox="1"/>
          <p:nvPr/>
        </p:nvSpPr>
        <p:spPr>
          <a:xfrm>
            <a:off x="1460983" y="2684471"/>
            <a:ext cx="2531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2400" dirty="0">
                <a:cs typeface="Arial" pitchFamily="34" charset="0"/>
              </a:rPr>
              <a:t>От </a:t>
            </a:r>
            <a:r>
              <a:rPr lang="ru-RU" altLang="ko-KR" sz="2400" dirty="0" err="1">
                <a:cs typeface="Arial" pitchFamily="34" charset="0"/>
              </a:rPr>
              <a:t>спортист</a:t>
            </a:r>
            <a:r>
              <a:rPr lang="ru-RU" altLang="ko-KR" sz="2400" dirty="0">
                <a:cs typeface="Arial" pitchFamily="34" charset="0"/>
              </a:rPr>
              <a:t> до </a:t>
            </a:r>
            <a:r>
              <a:rPr lang="ru-RU" altLang="ko-KR" sz="2400" dirty="0" err="1">
                <a:cs typeface="Arial" pitchFamily="34" charset="0"/>
              </a:rPr>
              <a:t>предприемач</a:t>
            </a:r>
            <a:r>
              <a:rPr lang="ru-RU" altLang="ko-KR" sz="2400" dirty="0">
                <a:cs typeface="Arial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2400" dirty="0">
                <a:cs typeface="Arial" pitchFamily="34" charset="0"/>
              </a:rPr>
              <a:t>Идеи и </a:t>
            </a:r>
            <a:r>
              <a:rPr lang="ru-RU" altLang="ko-KR" sz="2400" dirty="0" err="1">
                <a:cs typeface="Arial" pitchFamily="34" charset="0"/>
              </a:rPr>
              <a:t>възможности</a:t>
            </a:r>
            <a:r>
              <a:rPr lang="ru-RU" altLang="ko-KR" sz="2400" dirty="0">
                <a:cs typeface="Arial" pitchFamily="34" charset="0"/>
              </a:rPr>
              <a:t>.</a:t>
            </a:r>
            <a:endParaRPr lang="en-US" altLang="ko-KR" sz="2400" dirty="0">
              <a:cs typeface="Arial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06589D8-892A-4191-BF65-8E3960D7DC65}"/>
              </a:ext>
            </a:extLst>
          </p:cNvPr>
          <p:cNvSpPr txBox="1"/>
          <p:nvPr/>
        </p:nvSpPr>
        <p:spPr>
          <a:xfrm>
            <a:off x="1457776" y="2294204"/>
            <a:ext cx="183880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bg-BG" altLang="ko-KR" b="1" dirty="0">
                <a:latin typeface="+mj-lt"/>
                <a:cs typeface="Arial" pitchFamily="34" charset="0"/>
              </a:rPr>
              <a:t>Част 1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CA66825-C19B-4FC4-97F1-DF2455EE2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5386877" y="1811714"/>
            <a:ext cx="317240" cy="482490"/>
          </a:xfrm>
          <a:prstGeom prst="rect">
            <a:avLst/>
          </a:prstGeom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56366EB9-2D22-4CD6-B844-8967B389876D}"/>
              </a:ext>
            </a:extLst>
          </p:cNvPr>
          <p:cNvSpPr txBox="1"/>
          <p:nvPr/>
        </p:nvSpPr>
        <p:spPr>
          <a:xfrm>
            <a:off x="4204330" y="2407471"/>
            <a:ext cx="3131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ko-KR" sz="1200" dirty="0"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2400" dirty="0" err="1">
                <a:cs typeface="Arial" pitchFamily="34" charset="0"/>
              </a:rPr>
              <a:t>Нагласа</a:t>
            </a:r>
            <a:r>
              <a:rPr lang="ru-RU" altLang="ko-KR" sz="2400" dirty="0">
                <a:cs typeface="Arial" pitchFamily="34" charset="0"/>
              </a:rPr>
              <a:t> за </a:t>
            </a:r>
            <a:r>
              <a:rPr lang="ru-RU" altLang="ko-KR" sz="2400" dirty="0" err="1">
                <a:cs typeface="Arial" pitchFamily="34" charset="0"/>
              </a:rPr>
              <a:t>тестване</a:t>
            </a:r>
            <a:r>
              <a:rPr lang="ru-RU" altLang="ko-KR" sz="2400" dirty="0">
                <a:cs typeface="Arial" pitchFamily="34" charset="0"/>
              </a:rPr>
              <a:t> и </a:t>
            </a:r>
            <a:r>
              <a:rPr lang="ru-RU" altLang="ko-KR" sz="2400" dirty="0" err="1">
                <a:cs typeface="Arial" pitchFamily="34" charset="0"/>
              </a:rPr>
              <a:t>валидиране</a:t>
            </a:r>
            <a:r>
              <a:rPr lang="ru-RU" altLang="ko-KR" sz="2400" dirty="0">
                <a:cs typeface="Arial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2400" dirty="0" err="1">
                <a:cs typeface="Arial" pitchFamily="34" charset="0"/>
              </a:rPr>
              <a:t>Тестване</a:t>
            </a:r>
            <a:r>
              <a:rPr lang="ru-RU" altLang="ko-KR" sz="2400" dirty="0">
                <a:cs typeface="Arial" pitchFamily="34" charset="0"/>
              </a:rPr>
              <a:t> на бизнес идеи на практика.</a:t>
            </a:r>
            <a:endParaRPr lang="en-US" altLang="ko-KR" sz="2400" dirty="0">
              <a:cs typeface="Arial" pitchFamily="34" charset="0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AA1CCC6C-69EA-4A83-96E5-7CCC41658666}"/>
              </a:ext>
            </a:extLst>
          </p:cNvPr>
          <p:cNvSpPr txBox="1"/>
          <p:nvPr/>
        </p:nvSpPr>
        <p:spPr>
          <a:xfrm>
            <a:off x="4242268" y="2294204"/>
            <a:ext cx="268233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bg-BG" altLang="ko-KR" b="1" dirty="0">
                <a:latin typeface="+mj-lt"/>
                <a:cs typeface="Arial" pitchFamily="34" charset="0"/>
              </a:rPr>
              <a:t>Част 2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78411E0-3CA6-4CED-B4B0-574165B4DD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711472" y="1802998"/>
            <a:ext cx="317240" cy="482490"/>
          </a:xfrm>
          <a:prstGeom prst="rect">
            <a:avLst/>
          </a:prstGeom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id="{1D02D23A-1EC6-4DDE-8238-C7BD8FE6BCAA}"/>
              </a:ext>
            </a:extLst>
          </p:cNvPr>
          <p:cNvSpPr txBox="1"/>
          <p:nvPr/>
        </p:nvSpPr>
        <p:spPr>
          <a:xfrm>
            <a:off x="7861828" y="2684471"/>
            <a:ext cx="219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altLang="ko-KR" sz="2400" dirty="0">
                <a:cs typeface="Arial" pitchFamily="34" charset="0"/>
              </a:rPr>
              <a:t>Скица за бизнес модел.</a:t>
            </a:r>
            <a:endParaRPr lang="en-US" altLang="ko-KR" sz="2400" dirty="0">
              <a:latin typeface="+mj-lt"/>
              <a:cs typeface="Arial" pitchFamily="34" charset="0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349A0A3B-C66E-42A6-92D4-1720842ED1EC}"/>
              </a:ext>
            </a:extLst>
          </p:cNvPr>
          <p:cNvSpPr txBox="1"/>
          <p:nvPr/>
        </p:nvSpPr>
        <p:spPr>
          <a:xfrm>
            <a:off x="7861828" y="2285488"/>
            <a:ext cx="1990314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bg-BG" altLang="ko-KR" b="1" dirty="0">
                <a:latin typeface="+mj-lt"/>
                <a:cs typeface="Arial" pitchFamily="34" charset="0"/>
              </a:rPr>
              <a:t>Част 3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9530080" cy="446845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Всяко предприятие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започва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от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взаимодействието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на два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основни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компонента: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Индивидуалното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лице;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(бизнес) идея.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ru-RU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>
              <a:defRPr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Спортуващите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имат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отлични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предпоставки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l">
              <a:defRPr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да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станат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</a:rPr>
              <a:t>предприемачи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Как да се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подготвите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за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собствен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бизнес</a:t>
            </a:r>
          </a:p>
        </p:txBody>
      </p:sp>
      <p:pic>
        <p:nvPicPr>
          <p:cNvPr id="9" name="Imagen 28">
            <a:extLst>
              <a:ext uri="{FF2B5EF4-FFF2-40B4-BE49-F238E27FC236}">
                <a16:creationId xmlns:a16="http://schemas.microsoft.com/office/drawing/2014/main" id="{C1CB5A3F-E1FE-4E5D-9C5B-6CB0FD918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03" y="4087395"/>
            <a:ext cx="3059477" cy="20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7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366745"/>
            <a:ext cx="10634976" cy="4756981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1.1.1 </a:t>
            </a:r>
            <a:r>
              <a:rPr lang="bg-BG" sz="26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спортист към предприемач</a:t>
            </a:r>
            <a:endParaRPr lang="en-US" sz="26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Спортът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предприемачеството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развиват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култивират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сходни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индивидуални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характеристики.</a:t>
            </a:r>
          </a:p>
          <a:p>
            <a:pPr algn="l">
              <a:defRPr/>
            </a:pPr>
            <a:endParaRPr lang="en-US" sz="2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>
              <a:defRPr/>
            </a:pP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Ето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защо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спортистите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са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склонни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към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предприемачество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проявяват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по-висока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предприемаческа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ориентация и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обикновено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са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оборудвани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с качества,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ценни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в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областта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на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предприемачеството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>
              <a:defRPr/>
            </a:pP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Спортната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кариера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развива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други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аспекти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свързани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с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предприемачеството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лични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средства;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социални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връзки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и мрежи;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социални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емоционални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</a:rPr>
              <a:t>лидерски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</a:rPr>
              <a:t> способности.</a:t>
            </a:r>
            <a:endParaRPr lang="en-GB" sz="2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Как да се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подготвите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за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собствен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бизнес</a:t>
            </a:r>
          </a:p>
        </p:txBody>
      </p:sp>
      <p:pic>
        <p:nvPicPr>
          <p:cNvPr id="9" name="Imagen 22">
            <a:extLst>
              <a:ext uri="{FF2B5EF4-FFF2-40B4-BE49-F238E27FC236}">
                <a16:creationId xmlns:a16="http://schemas.microsoft.com/office/drawing/2014/main" id="{F246837A-5A3F-4292-A474-12EFAB24E3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545" y="4846770"/>
            <a:ext cx="2559331" cy="14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7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796" y="1731249"/>
            <a:ext cx="10395324" cy="4468452"/>
          </a:xfrm>
        </p:spPr>
        <p:txBody>
          <a:bodyPr>
            <a:normAutofit fontScale="92500"/>
          </a:bodyPr>
          <a:lstStyle/>
          <a:p>
            <a:pPr algn="l">
              <a:defRPr/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Кои </a:t>
            </a: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са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спортните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характеристики, </a:t>
            </a: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ценни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за </a:t>
            </a: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предприемачеството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Дисциплина;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Постоянство;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Самоконтрол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Проактивност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Контрол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над </a:t>
            </a: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ситуацията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Необходимост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от постижения;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Устойчивост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на </a:t>
            </a: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стрес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Лична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устойчивост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Как да се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подготвите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за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собствен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бизнес</a:t>
            </a:r>
          </a:p>
        </p:txBody>
      </p:sp>
    </p:spTree>
    <p:extLst>
      <p:ext uri="{BB962C8B-B14F-4D97-AF65-F5344CB8AC3E}">
        <p14:creationId xmlns:p14="http://schemas.microsoft.com/office/powerpoint/2010/main" val="315664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10346660" cy="4374583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1.1.2 </a:t>
            </a:r>
            <a:r>
              <a:rPr lang="bg-BG" sz="2000" b="1" dirty="0">
                <a:solidFill>
                  <a:srgbClr val="D9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Идеи и възможности</a:t>
            </a:r>
            <a:endParaRPr lang="en-GB" sz="20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bg-BG" sz="1500" b="1" dirty="0">
                <a:latin typeface="Arial" panose="020B0604020202020204" pitchFamily="34" charset="0"/>
                <a:ea typeface="Calibri" panose="020F0502020204030204" pitchFamily="34" charset="0"/>
              </a:rPr>
              <a:t>Предприемачество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 =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процес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, при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който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възможността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се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идентифицира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оценява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използва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defRPr/>
            </a:pP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Способността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да се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идентифицират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или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създават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използват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възможности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е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съществена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част от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предприемаческото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поведение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defRPr/>
            </a:pP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Източниците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на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потенциални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бизнес идеи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са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навсякъде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около и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във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вас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ru-RU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вашия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личен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професионален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опит</a:t>
            </a:r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ru-RU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вашите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социални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мрежи</a:t>
            </a:r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ru-RU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места,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които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сте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посетили и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неща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които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сте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видели</a:t>
            </a:r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ru-RU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bg-BG" sz="1500" dirty="0">
                <a:latin typeface="Arial" panose="020B0604020202020204" pitchFamily="34" charset="0"/>
                <a:ea typeface="Calibri" panose="020F0502020204030204" pitchFamily="34" charset="0"/>
              </a:rPr>
              <a:t>вашите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хобита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ru-RU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образование или опит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  <a:endParaRPr lang="fr-FR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defRPr/>
            </a:pP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Ето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защо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вашият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спортен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опит служи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като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ценен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</a:rPr>
              <a:t>източник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</a:rPr>
              <a:t> на бизнес идеи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Как да се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подготвите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за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собствен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бизнес</a:t>
            </a:r>
          </a:p>
        </p:txBody>
      </p:sp>
      <p:pic>
        <p:nvPicPr>
          <p:cNvPr id="9" name="Imagen 16">
            <a:extLst>
              <a:ext uri="{FF2B5EF4-FFF2-40B4-BE49-F238E27FC236}">
                <a16:creationId xmlns:a16="http://schemas.microsoft.com/office/drawing/2014/main" id="{45D9CE40-A77E-48C9-B78F-C3DF83C2C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977" y="3801926"/>
            <a:ext cx="3339683" cy="17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9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731249"/>
            <a:ext cx="10100683" cy="4468452"/>
          </a:xfrm>
        </p:spPr>
        <p:txBody>
          <a:bodyPr>
            <a:normAutofit lnSpcReduction="10000"/>
          </a:bodyPr>
          <a:lstStyle/>
          <a:p>
            <a:pPr algn="l">
              <a:defRPr/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defRPr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Всяка бизнес идея се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състои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от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следните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ключови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компоненти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algn="just">
              <a:defRPr/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Проблем (на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вашия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клиентски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сегмент) - най-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значимите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предизвикателства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, пред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които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са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изправени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клиентите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ви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във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връзка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с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вашата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бизнес идея;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Решение 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решението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което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предоставяте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с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вашия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продукт или услуга;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Ползи -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стойността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предимствата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които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вашето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решение носи на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клиентите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Как да се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подготвите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за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собствен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бизнес</a:t>
            </a:r>
          </a:p>
        </p:txBody>
      </p:sp>
    </p:spTree>
    <p:extLst>
      <p:ext uri="{BB962C8B-B14F-4D97-AF65-F5344CB8AC3E}">
        <p14:creationId xmlns:p14="http://schemas.microsoft.com/office/powerpoint/2010/main" val="15341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249"/>
            <a:ext cx="10241280" cy="446845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Способността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за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генериране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на бизнес идеи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да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бъде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научена. </a:t>
            </a:r>
          </a:p>
          <a:p>
            <a:pPr algn="just">
              <a:defRPr/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Ето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някои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съвети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Не спирайте да се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образовате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Бъдете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любопитни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съпричастни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Продължавайте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да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наблюдавате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какво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се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случва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около вас;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Поддържайте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и развивайте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мрежата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си;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Практикувайте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нови начини на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мислене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Използвайте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</a:rPr>
              <a:t>специални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техники за идеи.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611432" y="553541"/>
            <a:ext cx="6259228" cy="642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1.1 Как да се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подготвите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за </a:t>
            </a:r>
            <a:r>
              <a:rPr lang="ru-RU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собствен</a:t>
            </a:r>
            <a:r>
              <a:rPr lang="ru-RU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бизнес</a:t>
            </a:r>
          </a:p>
        </p:txBody>
      </p:sp>
    </p:spTree>
    <p:extLst>
      <p:ext uri="{BB962C8B-B14F-4D97-AF65-F5344CB8AC3E}">
        <p14:creationId xmlns:p14="http://schemas.microsoft.com/office/powerpoint/2010/main" val="4640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D6D781023E647836D653A8CDC7605" ma:contentTypeVersion="14" ma:contentTypeDescription="Umožňuje vytvoriť nový dokument." ma:contentTypeScope="" ma:versionID="540d060a9b698dcbefc619338fdce28c">
  <xsd:schema xmlns:xsd="http://www.w3.org/2001/XMLSchema" xmlns:xs="http://www.w3.org/2001/XMLSchema" xmlns:p="http://schemas.microsoft.com/office/2006/metadata/properties" xmlns:ns3="d4132698-efcf-4421-bf31-6b81d1623da4" xmlns:ns4="f9647583-738d-48e6-8986-a68e5780fd24" targetNamespace="http://schemas.microsoft.com/office/2006/metadata/properties" ma:root="true" ma:fieldsID="d94a628efa1b51f03258a5ad3bbd986b" ns3:_="" ns4:_="">
    <xsd:import namespace="d4132698-efcf-4421-bf31-6b81d1623da4"/>
    <xsd:import namespace="f9647583-738d-48e6-8986-a68e5780fd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32698-efcf-4421-bf31-6b81d1623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47583-738d-48e6-8986-a68e5780f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F971B6-88C3-42FC-A840-2CF45B233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132698-efcf-4421-bf31-6b81d1623da4"/>
    <ds:schemaRef ds:uri="f9647583-738d-48e6-8986-a68e5780f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84D6E5-903B-4730-9D4F-58019C258EEF}">
  <ds:schemaRefs>
    <ds:schemaRef ds:uri="http://schemas.microsoft.com/office/2006/metadata/properties"/>
    <ds:schemaRef ds:uri="http://purl.org/dc/elements/1.1/"/>
    <ds:schemaRef ds:uri="http://www.w3.org/XML/1998/namespace"/>
    <ds:schemaRef ds:uri="d4132698-efcf-4421-bf31-6b81d1623da4"/>
    <ds:schemaRef ds:uri="http://schemas.microsoft.com/office/2006/documentManagement/types"/>
    <ds:schemaRef ds:uri="f9647583-738d-48e6-8986-a68e5780fd2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0E7D4BE-1E1C-4657-9A12-41F6295747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1813</Words>
  <Application>Microsoft Office PowerPoint</Application>
  <PresentationFormat>Широк екран</PresentationFormat>
  <Paragraphs>209</Paragraphs>
  <Slides>24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24</vt:i4>
      </vt:variant>
    </vt:vector>
  </HeadingPairs>
  <TitlesOfParts>
    <vt:vector size="30" baseType="lpstr">
      <vt:lpstr>Arial</vt:lpstr>
      <vt:lpstr>Arial</vt:lpstr>
      <vt:lpstr>Arial Rounded MT Bold</vt:lpstr>
      <vt:lpstr>Calibri</vt:lpstr>
      <vt:lpstr>Calibri Light</vt:lpstr>
      <vt:lpstr>Tema de Office</vt:lpstr>
      <vt:lpstr>Стартиране на бизнес</vt:lpstr>
      <vt:lpstr>1. Цели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ЗАКЛЮЧЕНИЕ</vt:lpstr>
      <vt:lpstr>Тест за самооценка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Cristina</dc:creator>
  <cp:lastModifiedBy>ivo zdravkov</cp:lastModifiedBy>
  <cp:revision>68</cp:revision>
  <dcterms:created xsi:type="dcterms:W3CDTF">2020-11-24T11:59:30Z</dcterms:created>
  <dcterms:modified xsi:type="dcterms:W3CDTF">2022-03-11T14:41:05Z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0x0101003A0D6D781023E647836D653A8CDC7605</vt:lpwstr>
  </property>
</Properties>
</file>