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81" r:id="rId9"/>
    <p:sldId id="263" r:id="rId10"/>
    <p:sldId id="285" r:id="rId11"/>
    <p:sldId id="264" r:id="rId12"/>
    <p:sldId id="287" r:id="rId13"/>
    <p:sldId id="288" r:id="rId14"/>
    <p:sldId id="265" r:id="rId15"/>
    <p:sldId id="291" r:id="rId16"/>
    <p:sldId id="289" r:id="rId17"/>
    <p:sldId id="292" r:id="rId18"/>
    <p:sldId id="266" r:id="rId19"/>
    <p:sldId id="293" r:id="rId20"/>
    <p:sldId id="294" r:id="rId21"/>
    <p:sldId id="282" r:id="rId22"/>
    <p:sldId id="268" r:id="rId23"/>
    <p:sldId id="295" r:id="rId24"/>
    <p:sldId id="270" r:id="rId25"/>
    <p:sldId id="272" r:id="rId26"/>
    <p:sldId id="279" r:id="rId27"/>
    <p:sldId id="283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iRNNw8ZqWAHOeuGBkC6bRRONy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93857" autoAdjust="0"/>
  </p:normalViewPr>
  <p:slideViewPr>
    <p:cSldViewPr snapToGrid="0">
      <p:cViewPr>
        <p:scale>
          <a:sx n="80" d="100"/>
          <a:sy n="80" d="100"/>
        </p:scale>
        <p:origin x="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9ff28dbe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f9ff28dbe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4736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9ff28dbe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f9ff28dbe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9ff28dbe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f9ff28dbe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30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9ff28dbe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f9ff28dbe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211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9ff28dbe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f9ff28dbe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3485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9ff28dbe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f9ff28dbe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9ff28dbe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f9ff28dbe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147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9ff28dbe4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f9ff28dbe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029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9ff28dbe4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f9ff28dbe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5741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9ff28dbe4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f9ff28dbe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9ff28dbe4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f9ff28dbe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9211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9ff28dbe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f9ff28dbe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5147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9ff28dbe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f9ff28dbe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41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9ff28dbe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f9ff28dbe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743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9ff28dbe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f9ff28dbe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9ff28dbe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f9ff28dbe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366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9ff28dbe4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f9ff28dbe4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9ff28dbe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f9ff28dbe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38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brandingjournal.com/2015/10/what-is-branding-definition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dropbox.com/sh/a4l9k9mlzbr3pnd/AADozsSvc8cQ5xfpCnDbgTz1a?dl=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cca.org.uk/blog/education/history-of-branding/" TargetMode="External"/><Relationship Id="rId5" Type="http://schemas.openxmlformats.org/officeDocument/2006/relationships/hyperlink" Target="https://www.levosphere.sk/faq/co-je-branding/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brandingjournal.com/2015/10/what-is-branding-definition/" TargetMode="External"/><Relationship Id="rId13" Type="http://schemas.openxmlformats.org/officeDocument/2006/relationships/hyperlink" Target="https://millo.co/tips-on-presenting-logos-to-a-clien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n.99designs.pt/blog/design-history-movements/history-of-branding/" TargetMode="External"/><Relationship Id="rId12" Type="http://schemas.openxmlformats.org/officeDocument/2006/relationships/hyperlink" Target="https://www.shopify.com/blog/how-to-build-a-bran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cca.org.uk/blog/education/history-of-branding/" TargetMode="External"/><Relationship Id="rId11" Type="http://schemas.openxmlformats.org/officeDocument/2006/relationships/hyperlink" Target="https://www.managementstudyguide.com/what-is-brand.htm" TargetMode="External"/><Relationship Id="rId5" Type="http://schemas.openxmlformats.org/officeDocument/2006/relationships/hyperlink" Target="https://www.levosphere.sk/faq/co-je-branding/" TargetMode="External"/><Relationship Id="rId15" Type="http://schemas.openxmlformats.org/officeDocument/2006/relationships/hyperlink" Target="https://www.columnfivemedia.com/how-to-create-a-brand-style-guide/" TargetMode="External"/><Relationship Id="rId10" Type="http://schemas.openxmlformats.org/officeDocument/2006/relationships/hyperlink" Target="https://www.ziflow.com/blog/brand-brief#What_is_a_Brand_Brief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udemy.com/course/branding-strategy-for-entrepreneurs-and-small-businesses/" TargetMode="External"/><Relationship Id="rId14" Type="http://schemas.openxmlformats.org/officeDocument/2006/relationships/hyperlink" Target="https://www.systematixinfotech.com/6-things-look-finalizing-brand-log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307700" y="2417459"/>
            <a:ext cx="5576595" cy="112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4000"/>
              <a:buFont typeface="Calibri"/>
              <a:buNone/>
            </a:pPr>
            <a:r>
              <a:rPr lang="bg-BG" b="1" dirty="0" err="1">
                <a:solidFill>
                  <a:srgbClr val="D92E2D"/>
                </a:solidFill>
              </a:rPr>
              <a:t>Брандиране</a:t>
            </a:r>
            <a:endParaRPr b="1" dirty="0">
              <a:solidFill>
                <a:srgbClr val="D92E2D"/>
              </a:solidFill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010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2059" y="357115"/>
            <a:ext cx="6959400" cy="2046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f9ff28dbe4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f9ff28dbe4_0_102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f9ff28dbe4_0_102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f9ff28dbe4_0_102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f9ff28dbe4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f9ff28dbe4_0_102"/>
          <p:cNvSpPr txBox="1">
            <a:spLocks noGrp="1"/>
          </p:cNvSpPr>
          <p:nvPr>
            <p:ph type="subTitle" idx="1"/>
          </p:nvPr>
        </p:nvSpPr>
        <p:spPr>
          <a:xfrm>
            <a:off x="1524000" y="1196440"/>
            <a:ext cx="10116000" cy="500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endParaRPr lang="bg-BG" sz="1600" b="1" i="1" dirty="0"/>
          </a:p>
          <a:p>
            <a:pPr algn="just"/>
            <a:endParaRPr lang="bg-BG" sz="1600" b="1" i="1" dirty="0"/>
          </a:p>
          <a:p>
            <a:pPr algn="just"/>
            <a:r>
              <a:rPr lang="sk-SK" sz="1600" b="1" i="1" dirty="0"/>
              <a:t>2</a:t>
            </a:r>
            <a:r>
              <a:rPr lang="ru-RU" sz="2000" b="1" i="1" dirty="0" err="1"/>
              <a:t>Какви</a:t>
            </a:r>
            <a:r>
              <a:rPr lang="ru-RU" sz="2000" b="1" i="1" dirty="0"/>
              <a:t> </a:t>
            </a:r>
            <a:r>
              <a:rPr lang="ru-RU" sz="2000" b="1" i="1" dirty="0" err="1"/>
              <a:t>думи</a:t>
            </a:r>
            <a:r>
              <a:rPr lang="ru-RU" sz="2000" b="1" i="1" dirty="0"/>
              <a:t> </a:t>
            </a:r>
            <a:r>
              <a:rPr lang="ru-RU" sz="2000" b="1" i="1" dirty="0" err="1"/>
              <a:t>бихте</a:t>
            </a:r>
            <a:r>
              <a:rPr lang="ru-RU" sz="2000" b="1" i="1" dirty="0"/>
              <a:t> </a:t>
            </a:r>
            <a:r>
              <a:rPr lang="ru-RU" sz="2000" b="1" i="1" dirty="0" err="1"/>
              <a:t>свързали</a:t>
            </a:r>
            <a:r>
              <a:rPr lang="ru-RU" sz="2000" b="1" i="1" dirty="0"/>
              <a:t> с </a:t>
            </a:r>
            <a:r>
              <a:rPr lang="ru-RU" sz="2000" b="1" i="1" dirty="0" err="1"/>
              <a:t>вашата</a:t>
            </a:r>
            <a:r>
              <a:rPr lang="ru-RU" sz="2000" b="1" i="1" dirty="0"/>
              <a:t> марка? </a:t>
            </a:r>
            <a:r>
              <a:rPr lang="ru-RU" sz="2000" dirty="0" err="1"/>
              <a:t>представете</a:t>
            </a:r>
            <a:r>
              <a:rPr lang="ru-RU" sz="2000" dirty="0"/>
              <a:t> си </a:t>
            </a:r>
            <a:r>
              <a:rPr lang="ru-RU" sz="2000" dirty="0" err="1"/>
              <a:t>марката</a:t>
            </a:r>
            <a:r>
              <a:rPr lang="ru-RU" sz="2000" dirty="0"/>
              <a:t> си </a:t>
            </a:r>
            <a:r>
              <a:rPr lang="ru-RU" sz="2000" dirty="0" err="1"/>
              <a:t>като</a:t>
            </a:r>
            <a:r>
              <a:rPr lang="ru-RU" sz="2000" dirty="0"/>
              <a:t> </a:t>
            </a:r>
            <a:r>
              <a:rPr lang="ru-RU" sz="2000" dirty="0" err="1"/>
              <a:t>човек</a:t>
            </a:r>
            <a:r>
              <a:rPr lang="ru-RU" sz="2000" dirty="0"/>
              <a:t>. </a:t>
            </a:r>
            <a:r>
              <a:rPr lang="ru-RU" sz="2000" dirty="0" err="1"/>
              <a:t>Какъв</a:t>
            </a:r>
            <a:r>
              <a:rPr lang="ru-RU" sz="2000" dirty="0"/>
              <a:t> би бил той или </a:t>
            </a:r>
            <a:r>
              <a:rPr lang="ru-RU" sz="2000" dirty="0" err="1"/>
              <a:t>тя</a:t>
            </a:r>
            <a:r>
              <a:rPr lang="ru-RU" sz="2000" dirty="0"/>
              <a:t>? Например как да </a:t>
            </a:r>
            <a:r>
              <a:rPr lang="ru-RU" sz="2000" dirty="0" err="1"/>
              <a:t>създадете</a:t>
            </a:r>
            <a:r>
              <a:rPr lang="ru-RU" sz="2000" dirty="0"/>
              <a:t> нова марка е да поставите три до пет </a:t>
            </a:r>
            <a:r>
              <a:rPr lang="ru-RU" sz="2000" dirty="0" err="1"/>
              <a:t>прилагателни</a:t>
            </a:r>
            <a:r>
              <a:rPr lang="ru-RU" sz="2000" dirty="0"/>
              <a:t>, </a:t>
            </a:r>
            <a:r>
              <a:rPr lang="ru-RU" sz="2000" dirty="0" err="1"/>
              <a:t>които</a:t>
            </a:r>
            <a:r>
              <a:rPr lang="ru-RU" sz="2000" dirty="0"/>
              <a:t> </a:t>
            </a:r>
            <a:r>
              <a:rPr lang="ru-RU" sz="2000" dirty="0" err="1"/>
              <a:t>описват</a:t>
            </a:r>
            <a:r>
              <a:rPr lang="ru-RU" sz="2000" dirty="0"/>
              <a:t> типа марка, </a:t>
            </a:r>
            <a:r>
              <a:rPr lang="ru-RU" sz="2000" dirty="0" err="1"/>
              <a:t>която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да </a:t>
            </a:r>
            <a:r>
              <a:rPr lang="ru-RU" sz="2000" dirty="0" err="1"/>
              <a:t>резонира</a:t>
            </a:r>
            <a:r>
              <a:rPr lang="ru-RU" sz="2000" dirty="0"/>
              <a:t> с </a:t>
            </a:r>
            <a:r>
              <a:rPr lang="ru-RU" sz="2000" dirty="0" err="1"/>
              <a:t>вашата</a:t>
            </a:r>
            <a:r>
              <a:rPr lang="ru-RU" sz="2000" dirty="0"/>
              <a:t> аудитория.</a:t>
            </a:r>
          </a:p>
          <a:p>
            <a:pPr algn="just"/>
            <a:r>
              <a:rPr lang="bg-BG" sz="2000" b="1" i="1" dirty="0"/>
              <a:t>Какви метафори описват вашата марка? </a:t>
            </a:r>
            <a:r>
              <a:rPr lang="ru-RU" sz="2000" dirty="0" err="1"/>
              <a:t>Какви</a:t>
            </a:r>
            <a:r>
              <a:rPr lang="ru-RU" sz="2000" dirty="0"/>
              <a:t> </a:t>
            </a:r>
            <a:r>
              <a:rPr lang="ru-RU" sz="2000" dirty="0" err="1"/>
              <a:t>метафори</a:t>
            </a:r>
            <a:r>
              <a:rPr lang="ru-RU" sz="2000" dirty="0"/>
              <a:t> или концепции </a:t>
            </a:r>
            <a:r>
              <a:rPr lang="ru-RU" sz="2000" dirty="0" err="1"/>
              <a:t>описват</a:t>
            </a:r>
            <a:r>
              <a:rPr lang="ru-RU" sz="2000" dirty="0"/>
              <a:t> </a:t>
            </a:r>
            <a:r>
              <a:rPr lang="ru-RU" sz="2000" dirty="0" err="1"/>
              <a:t>вашата</a:t>
            </a:r>
            <a:r>
              <a:rPr lang="ru-RU" sz="2000" dirty="0"/>
              <a:t> марка? </a:t>
            </a:r>
            <a:r>
              <a:rPr lang="ru-RU" sz="2000" dirty="0" err="1"/>
              <a:t>Това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да </a:t>
            </a:r>
            <a:r>
              <a:rPr lang="ru-RU" sz="2000" dirty="0" err="1"/>
              <a:t>бъде</a:t>
            </a:r>
            <a:r>
              <a:rPr lang="ru-RU" sz="2000" dirty="0"/>
              <a:t> </a:t>
            </a:r>
            <a:r>
              <a:rPr lang="ru-RU" sz="2000" dirty="0" err="1"/>
              <a:t>превозно</a:t>
            </a:r>
            <a:r>
              <a:rPr lang="ru-RU" sz="2000" dirty="0"/>
              <a:t> средство, </a:t>
            </a:r>
            <a:r>
              <a:rPr lang="ru-RU" sz="2000" dirty="0" err="1"/>
              <a:t>животно</a:t>
            </a:r>
            <a:r>
              <a:rPr lang="ru-RU" sz="2000" dirty="0"/>
              <a:t>, </a:t>
            </a:r>
            <a:r>
              <a:rPr lang="ru-RU" sz="2000" dirty="0" err="1"/>
              <a:t>знаменитост</a:t>
            </a:r>
            <a:r>
              <a:rPr lang="ru-RU" sz="2000" dirty="0"/>
              <a:t>, </a:t>
            </a:r>
            <a:r>
              <a:rPr lang="ru-RU" sz="2000" dirty="0" err="1"/>
              <a:t>спортен</a:t>
            </a:r>
            <a:r>
              <a:rPr lang="ru-RU" sz="2000" dirty="0"/>
              <a:t> отбор, </a:t>
            </a:r>
            <a:r>
              <a:rPr lang="ru-RU" sz="2000" dirty="0" err="1"/>
              <a:t>каквото</a:t>
            </a:r>
            <a:r>
              <a:rPr lang="ru-RU" sz="2000" dirty="0"/>
              <a:t> и да е – </a:t>
            </a:r>
            <a:r>
              <a:rPr lang="ru-RU" sz="2000" dirty="0" err="1"/>
              <a:t>стига</a:t>
            </a:r>
            <a:r>
              <a:rPr lang="ru-RU" sz="2000" dirty="0"/>
              <a:t> да </a:t>
            </a:r>
            <a:r>
              <a:rPr lang="ru-RU" sz="2000" dirty="0" err="1"/>
              <a:t>има</a:t>
            </a:r>
            <a:r>
              <a:rPr lang="ru-RU" sz="2000" dirty="0"/>
              <a:t> известна репутация в </a:t>
            </a:r>
            <a:r>
              <a:rPr lang="ru-RU" sz="2000" dirty="0" err="1"/>
              <a:t>съзнанието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, </a:t>
            </a:r>
            <a:r>
              <a:rPr lang="ru-RU" sz="2000" dirty="0" err="1"/>
              <a:t>която</a:t>
            </a:r>
            <a:r>
              <a:rPr lang="ru-RU" sz="2000" dirty="0"/>
              <a:t> </a:t>
            </a:r>
            <a:r>
              <a:rPr lang="ru-RU" sz="2000" dirty="0" err="1"/>
              <a:t>предизвиква</a:t>
            </a:r>
            <a:r>
              <a:rPr lang="ru-RU" sz="2000" dirty="0"/>
              <a:t> </a:t>
            </a:r>
            <a:r>
              <a:rPr lang="ru-RU" sz="2000" dirty="0" err="1"/>
              <a:t>атмосферата</a:t>
            </a:r>
            <a:r>
              <a:rPr lang="ru-RU" sz="2000" dirty="0"/>
              <a:t>, </a:t>
            </a:r>
            <a:r>
              <a:rPr lang="ru-RU" sz="2000" dirty="0" err="1"/>
              <a:t>която</a:t>
            </a:r>
            <a:r>
              <a:rPr lang="ru-RU" sz="2000" dirty="0"/>
              <a:t> </a:t>
            </a:r>
            <a:r>
              <a:rPr lang="ru-RU" sz="2000" dirty="0" err="1"/>
              <a:t>искате</a:t>
            </a:r>
            <a:r>
              <a:rPr lang="ru-RU" sz="2000" dirty="0"/>
              <a:t> да </a:t>
            </a:r>
            <a:r>
              <a:rPr lang="ru-RU" sz="2000" dirty="0" err="1"/>
              <a:t>излъчва</a:t>
            </a:r>
            <a:r>
              <a:rPr lang="ru-RU" sz="2000" dirty="0"/>
              <a:t> </a:t>
            </a:r>
            <a:r>
              <a:rPr lang="ru-RU" sz="2000" dirty="0" err="1"/>
              <a:t>вашата</a:t>
            </a:r>
            <a:r>
              <a:rPr lang="ru-RU" sz="2000" dirty="0"/>
              <a:t> марка. </a:t>
            </a:r>
            <a:endParaRPr lang="en-US" sz="3200" dirty="0"/>
          </a:p>
        </p:txBody>
      </p:sp>
      <p:pic>
        <p:nvPicPr>
          <p:cNvPr id="9" name="Google Shape;39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2404" y="4896082"/>
            <a:ext cx="1438372" cy="120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3;gf9ff28dbe4_0_102"/>
          <p:cNvSpPr txBox="1"/>
          <p:nvPr/>
        </p:nvSpPr>
        <p:spPr>
          <a:xfrm>
            <a:off x="7957286" y="506375"/>
            <a:ext cx="38118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r>
              <a:rPr lang="bg-BG" sz="2800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Част 4: Създаване на Лого </a:t>
            </a:r>
            <a:endParaRPr sz="2800" b="1" dirty="0">
              <a:solidFill>
                <a:srgbClr val="D9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3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f9ff28dbe4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f9ff28dbe4_0_102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f9ff28dbe4_0_102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f9ff28dbe4_0_102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f9ff28dbe4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f9ff28dbe4_0_102"/>
          <p:cNvSpPr txBox="1">
            <a:spLocks noGrp="1"/>
          </p:cNvSpPr>
          <p:nvPr>
            <p:ph type="subTitle" idx="1"/>
          </p:nvPr>
        </p:nvSpPr>
        <p:spPr>
          <a:xfrm>
            <a:off x="1443038" y="1196441"/>
            <a:ext cx="9144000" cy="490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indent="-457200" algn="just">
              <a:buFont typeface="Wingdings" panose="05000000000000000000" pitchFamily="2" charset="2"/>
              <a:buChar char="Ø"/>
            </a:pPr>
            <a:r>
              <a:rPr lang="ru-RU" sz="1600" b="1" dirty="0"/>
              <a:t>Изберете </a:t>
            </a:r>
            <a:r>
              <a:rPr lang="ru-RU" sz="1600" b="1" dirty="0" err="1"/>
              <a:t>името</a:t>
            </a:r>
            <a:r>
              <a:rPr lang="ru-RU" sz="1600" b="1" dirty="0"/>
              <a:t> на </a:t>
            </a:r>
            <a:r>
              <a:rPr lang="ru-RU" sz="1600" b="1" dirty="0" err="1"/>
              <a:t>фирмата</a:t>
            </a:r>
            <a:r>
              <a:rPr lang="ru-RU" sz="1600" b="1" dirty="0"/>
              <a:t> си </a:t>
            </a:r>
            <a:r>
              <a:rPr lang="sk-SK" sz="1600" dirty="0"/>
              <a:t>- </a:t>
            </a:r>
            <a:r>
              <a:rPr lang="en-US" sz="1600" i="1" dirty="0"/>
              <a:t>“</a:t>
            </a:r>
            <a:r>
              <a:rPr lang="ru-RU" sz="1600" i="1" dirty="0"/>
              <a:t>Роза с </a:t>
            </a:r>
            <a:r>
              <a:rPr lang="ru-RU" sz="1600" i="1" dirty="0" err="1"/>
              <a:t>друго</a:t>
            </a:r>
            <a:r>
              <a:rPr lang="ru-RU" sz="1600" i="1" dirty="0"/>
              <a:t> </a:t>
            </a:r>
            <a:r>
              <a:rPr lang="ru-RU" sz="1600" i="1" dirty="0" err="1"/>
              <a:t>име</a:t>
            </a:r>
            <a:r>
              <a:rPr lang="ru-RU" sz="1600" i="1" dirty="0"/>
              <a:t> </a:t>
            </a:r>
            <a:r>
              <a:rPr lang="ru-RU" sz="1600" i="1" dirty="0" err="1"/>
              <a:t>щеше</a:t>
            </a:r>
            <a:r>
              <a:rPr lang="ru-RU" sz="1600" i="1" dirty="0"/>
              <a:t> да </a:t>
            </a:r>
            <a:r>
              <a:rPr lang="ru-RU" sz="1600" i="1" dirty="0" err="1"/>
              <a:t>ухае</a:t>
            </a:r>
            <a:r>
              <a:rPr lang="ru-RU" sz="1600" i="1" dirty="0"/>
              <a:t> все </a:t>
            </a:r>
            <a:r>
              <a:rPr lang="ru-RU" sz="1600" i="1" dirty="0" err="1"/>
              <a:t>така</a:t>
            </a:r>
            <a:r>
              <a:rPr lang="ru-RU" sz="1600" i="1" dirty="0"/>
              <a:t> приятно, но Nike с </a:t>
            </a:r>
            <a:r>
              <a:rPr lang="ru-RU" sz="1600" i="1" dirty="0" err="1"/>
              <a:t>друго</a:t>
            </a:r>
            <a:r>
              <a:rPr lang="ru-RU" sz="1600" i="1" dirty="0"/>
              <a:t> </a:t>
            </a:r>
            <a:r>
              <a:rPr lang="ru-RU" sz="1600" i="1" dirty="0" err="1"/>
              <a:t>име</a:t>
            </a:r>
            <a:r>
              <a:rPr lang="ru-RU" sz="1600" i="1" dirty="0"/>
              <a:t> </a:t>
            </a:r>
            <a:r>
              <a:rPr lang="ru-RU" sz="1600" i="1" dirty="0" err="1"/>
              <a:t>щеше</a:t>
            </a:r>
            <a:r>
              <a:rPr lang="ru-RU" sz="1600" i="1" dirty="0"/>
              <a:t> да се носи от </a:t>
            </a:r>
            <a:r>
              <a:rPr lang="ru-RU" sz="1600" i="1" dirty="0" err="1"/>
              <a:t>по-малко</a:t>
            </a:r>
            <a:r>
              <a:rPr lang="ru-RU" sz="1600" i="1" dirty="0"/>
              <a:t> хора</a:t>
            </a:r>
            <a:r>
              <a:rPr lang="en-US" sz="1600" i="1" dirty="0"/>
              <a:t>.”</a:t>
            </a:r>
            <a:r>
              <a:rPr lang="sk-SK" sz="1600" i="1" dirty="0"/>
              <a:t> </a:t>
            </a:r>
            <a:r>
              <a:rPr lang="bg-BG" sz="1600" i="1" dirty="0"/>
              <a:t>Шекспир</a:t>
            </a:r>
            <a:r>
              <a:rPr lang="en-US" sz="1600" i="1" dirty="0"/>
              <a:t> (</a:t>
            </a:r>
            <a:r>
              <a:rPr lang="bg-BG" sz="1600" i="1" dirty="0"/>
              <a:t>нещо подобно</a:t>
            </a:r>
            <a:r>
              <a:rPr lang="en-US" sz="1600" i="1" dirty="0"/>
              <a:t>) </a:t>
            </a:r>
            <a:endParaRPr lang="sk-SK" sz="1600" i="1" dirty="0"/>
          </a:p>
          <a:p>
            <a:pPr marL="457200" lvl="1" algn="just">
              <a:spcBef>
                <a:spcPts val="0"/>
              </a:spcBef>
            </a:pPr>
            <a:r>
              <a:rPr lang="sk-SK" sz="1600" dirty="0"/>
              <a:t>	</a:t>
            </a:r>
            <a:r>
              <a:rPr lang="ru-RU" sz="1600" dirty="0" err="1"/>
              <a:t>Личността</a:t>
            </a:r>
            <a:r>
              <a:rPr lang="ru-RU" sz="1600" dirty="0"/>
              <a:t>, </a:t>
            </a:r>
            <a:r>
              <a:rPr lang="ru-RU" sz="1600" dirty="0" err="1"/>
              <a:t>действията</a:t>
            </a:r>
            <a:r>
              <a:rPr lang="ru-RU" sz="1600" dirty="0"/>
              <a:t> и </a:t>
            </a:r>
            <a:r>
              <a:rPr lang="ru-RU" sz="1600" dirty="0" err="1"/>
              <a:t>репутацията</a:t>
            </a:r>
            <a:r>
              <a:rPr lang="ru-RU" sz="1600" dirty="0"/>
              <a:t> на </a:t>
            </a:r>
            <a:r>
              <a:rPr lang="ru-RU" sz="1600" dirty="0" err="1"/>
              <a:t>вашата</a:t>
            </a:r>
            <a:r>
              <a:rPr lang="ru-RU" sz="1600" dirty="0"/>
              <a:t> марка </a:t>
            </a:r>
            <a:r>
              <a:rPr lang="ru-RU" sz="1600" dirty="0" err="1"/>
              <a:t>наистина</a:t>
            </a:r>
            <a:r>
              <a:rPr lang="ru-RU" sz="1600" dirty="0"/>
              <a:t> </a:t>
            </a:r>
            <a:r>
              <a:rPr lang="ru-RU" sz="1600" dirty="0" err="1"/>
              <a:t>имат</a:t>
            </a:r>
            <a:r>
              <a:rPr lang="ru-RU" sz="1600" dirty="0"/>
              <a:t> значение на </a:t>
            </a:r>
            <a:r>
              <a:rPr lang="ru-RU" sz="1600" dirty="0" err="1"/>
              <a:t>пазара</a:t>
            </a:r>
            <a:r>
              <a:rPr lang="ru-RU" sz="1600" dirty="0"/>
              <a:t>. </a:t>
            </a:r>
            <a:r>
              <a:rPr lang="ru-RU" sz="1600" dirty="0" err="1"/>
              <a:t>Така</a:t>
            </a:r>
            <a:r>
              <a:rPr lang="ru-RU" sz="1600" dirty="0"/>
              <a:t> че, </a:t>
            </a:r>
            <a:r>
              <a:rPr lang="ru-RU" sz="1600" dirty="0" err="1"/>
              <a:t>името</a:t>
            </a:r>
            <a:r>
              <a:rPr lang="ru-RU" sz="1600" dirty="0"/>
              <a:t> на </a:t>
            </a:r>
            <a:r>
              <a:rPr lang="ru-RU" sz="1600" dirty="0" err="1"/>
              <a:t>вашата</a:t>
            </a:r>
            <a:r>
              <a:rPr lang="ru-RU" sz="1600" dirty="0"/>
              <a:t> компания вероятно е </a:t>
            </a:r>
            <a:r>
              <a:rPr lang="ru-RU" sz="1600" dirty="0" err="1"/>
              <a:t>една</a:t>
            </a:r>
            <a:r>
              <a:rPr lang="ru-RU" sz="1600" dirty="0"/>
              <a:t> от </a:t>
            </a:r>
            <a:r>
              <a:rPr lang="ru-RU" sz="1600" dirty="0" err="1"/>
              <a:t>първите</a:t>
            </a:r>
            <a:r>
              <a:rPr lang="ru-RU" sz="1600" dirty="0"/>
              <a:t> </a:t>
            </a:r>
            <a:r>
              <a:rPr lang="ru-RU" sz="1600" dirty="0" err="1"/>
              <a:t>големи</a:t>
            </a:r>
            <a:r>
              <a:rPr lang="ru-RU" sz="1600" dirty="0"/>
              <a:t> задачи,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трябва</a:t>
            </a:r>
            <a:r>
              <a:rPr lang="ru-RU" sz="1600" dirty="0"/>
              <a:t> да </a:t>
            </a:r>
            <a:r>
              <a:rPr lang="ru-RU" sz="1600" dirty="0" err="1"/>
              <a:t>изпълните</a:t>
            </a:r>
            <a:r>
              <a:rPr lang="ru-RU" sz="1600" dirty="0"/>
              <a:t>. В </a:t>
            </a:r>
            <a:r>
              <a:rPr lang="ru-RU" sz="1600" dirty="0" err="1"/>
              <a:t>идеалния</a:t>
            </a:r>
            <a:r>
              <a:rPr lang="ru-RU" sz="1600" dirty="0"/>
              <a:t> случай </a:t>
            </a:r>
            <a:r>
              <a:rPr lang="ru-RU" sz="1600" dirty="0" err="1"/>
              <a:t>искате</a:t>
            </a:r>
            <a:r>
              <a:rPr lang="ru-RU" sz="1600" dirty="0"/>
              <a:t> </a:t>
            </a:r>
            <a:r>
              <a:rPr lang="ru-RU" sz="1600" dirty="0" err="1"/>
              <a:t>име</a:t>
            </a:r>
            <a:r>
              <a:rPr lang="ru-RU" sz="1600" dirty="0"/>
              <a:t>, </a:t>
            </a:r>
            <a:r>
              <a:rPr lang="ru-RU" sz="1600" dirty="0" err="1"/>
              <a:t>което</a:t>
            </a:r>
            <a:r>
              <a:rPr lang="ru-RU" sz="1600" dirty="0"/>
              <a:t> е трудно да се </a:t>
            </a:r>
            <a:r>
              <a:rPr lang="ru-RU" sz="1600" dirty="0" err="1"/>
              <a:t>имитира</a:t>
            </a:r>
            <a:r>
              <a:rPr lang="ru-RU" sz="1600" dirty="0"/>
              <a:t> и </a:t>
            </a:r>
            <a:r>
              <a:rPr lang="ru-RU" sz="1600" dirty="0" err="1"/>
              <a:t>още</a:t>
            </a:r>
            <a:r>
              <a:rPr lang="ru-RU" sz="1600" dirty="0"/>
              <a:t> </a:t>
            </a:r>
            <a:r>
              <a:rPr lang="ru-RU" sz="1600" dirty="0" err="1"/>
              <a:t>по-трудно</a:t>
            </a:r>
            <a:r>
              <a:rPr lang="ru-RU" sz="1600" dirty="0"/>
              <a:t> да се </a:t>
            </a:r>
            <a:r>
              <a:rPr lang="ru-RU" sz="1600" dirty="0" err="1"/>
              <a:t>обърка</a:t>
            </a:r>
            <a:r>
              <a:rPr lang="ru-RU" sz="1600" dirty="0"/>
              <a:t> </a:t>
            </a:r>
            <a:r>
              <a:rPr lang="ru-RU" sz="1600" dirty="0" err="1"/>
              <a:t>със</a:t>
            </a:r>
            <a:r>
              <a:rPr lang="ru-RU" sz="1600" dirty="0"/>
              <a:t> </a:t>
            </a:r>
            <a:r>
              <a:rPr lang="ru-RU" sz="1600" dirty="0" err="1"/>
              <a:t>съществуващите</a:t>
            </a:r>
            <a:r>
              <a:rPr lang="ru-RU" sz="1600" dirty="0"/>
              <a:t> </a:t>
            </a:r>
            <a:r>
              <a:rPr lang="ru-RU" sz="1600" dirty="0" err="1"/>
              <a:t>играчи</a:t>
            </a:r>
            <a:r>
              <a:rPr lang="ru-RU" sz="1600" dirty="0"/>
              <a:t> на </a:t>
            </a:r>
            <a:r>
              <a:rPr lang="ru-RU" sz="1600" dirty="0" err="1"/>
              <a:t>пазара</a:t>
            </a:r>
            <a:r>
              <a:rPr lang="ru-RU" sz="1600" dirty="0"/>
              <a:t>. </a:t>
            </a:r>
          </a:p>
          <a:p>
            <a:pPr marL="457200" lvl="1" algn="just">
              <a:spcBef>
                <a:spcPts val="0"/>
              </a:spcBef>
            </a:pPr>
            <a:r>
              <a:rPr lang="en-US" sz="1600" dirty="0"/>
              <a:t>         </a:t>
            </a:r>
            <a:r>
              <a:rPr lang="ru-RU" sz="1600" dirty="0"/>
              <a:t>Напишете своя слоган – </a:t>
            </a:r>
            <a:r>
              <a:rPr lang="ru-RU" sz="1600" dirty="0" err="1"/>
              <a:t>колкото</a:t>
            </a:r>
            <a:r>
              <a:rPr lang="ru-RU" sz="1600" dirty="0"/>
              <a:t> по </a:t>
            </a:r>
            <a:r>
              <a:rPr lang="ru-RU" sz="1600" dirty="0" err="1"/>
              <a:t>закачлив</a:t>
            </a:r>
            <a:r>
              <a:rPr lang="ru-RU" sz="1600" dirty="0"/>
              <a:t>, толкова </a:t>
            </a:r>
            <a:r>
              <a:rPr lang="ru-RU" sz="1600" dirty="0" err="1"/>
              <a:t>по-добре</a:t>
            </a:r>
            <a:r>
              <a:rPr lang="ru-RU" sz="1600" dirty="0"/>
              <a:t> – </a:t>
            </a:r>
            <a:r>
              <a:rPr lang="ru-RU" sz="1600" dirty="0" err="1"/>
              <a:t>нещо</a:t>
            </a:r>
            <a:r>
              <a:rPr lang="ru-RU" sz="1600" dirty="0"/>
              <a:t> кратко и </a:t>
            </a:r>
            <a:r>
              <a:rPr lang="ru-RU" sz="1600" dirty="0" err="1"/>
              <a:t>описателно</a:t>
            </a:r>
            <a:r>
              <a:rPr lang="ru-RU" sz="1600" dirty="0"/>
              <a:t>.</a:t>
            </a:r>
          </a:p>
          <a:p>
            <a:pPr marL="457200" lvl="1" algn="just">
              <a:spcBef>
                <a:spcPts val="0"/>
              </a:spcBef>
            </a:pPr>
            <a:r>
              <a:rPr lang="en-US" sz="1600" dirty="0"/>
              <a:t>         </a:t>
            </a:r>
            <a:r>
              <a:rPr lang="ru-RU" sz="1600" dirty="0" err="1"/>
              <a:t>Имайте</a:t>
            </a:r>
            <a:r>
              <a:rPr lang="ru-RU" sz="1600" dirty="0"/>
              <a:t> </a:t>
            </a:r>
            <a:r>
              <a:rPr lang="ru-RU" sz="1600" dirty="0" err="1"/>
              <a:t>предвид</a:t>
            </a:r>
            <a:r>
              <a:rPr lang="ru-RU" sz="1600" dirty="0"/>
              <a:t>, че </a:t>
            </a:r>
            <a:r>
              <a:rPr lang="ru-RU" sz="1600" dirty="0" err="1"/>
              <a:t>винаги</a:t>
            </a:r>
            <a:r>
              <a:rPr lang="ru-RU" sz="1600" dirty="0"/>
              <a:t> можете да </a:t>
            </a:r>
            <a:r>
              <a:rPr lang="ru-RU" sz="1600" dirty="0" err="1"/>
              <a:t>промените</a:t>
            </a:r>
            <a:r>
              <a:rPr lang="ru-RU" sz="1600" dirty="0"/>
              <a:t> слогана си. Pepsi </a:t>
            </a:r>
            <a:r>
              <a:rPr lang="ru-RU" sz="1600" dirty="0" err="1"/>
              <a:t>премина</a:t>
            </a:r>
            <a:r>
              <a:rPr lang="ru-RU" sz="1600" dirty="0"/>
              <a:t> </a:t>
            </a:r>
            <a:r>
              <a:rPr lang="ru-RU" sz="1600" dirty="0" err="1"/>
              <a:t>през</a:t>
            </a:r>
            <a:r>
              <a:rPr lang="ru-RU" sz="1600" dirty="0"/>
              <a:t> над 30 лозунга </a:t>
            </a:r>
            <a:r>
              <a:rPr lang="ru-RU" sz="1600" dirty="0" err="1"/>
              <a:t>през</a:t>
            </a:r>
            <a:r>
              <a:rPr lang="ru-RU" sz="1600" dirty="0"/>
              <a:t> </a:t>
            </a:r>
            <a:r>
              <a:rPr lang="ru-RU" sz="1600" dirty="0" err="1"/>
              <a:t>последните</a:t>
            </a:r>
            <a:r>
              <a:rPr lang="ru-RU" sz="1600" dirty="0"/>
              <a:t> </a:t>
            </a:r>
            <a:r>
              <a:rPr lang="ru-RU" sz="1600" dirty="0" err="1"/>
              <a:t>няколко</a:t>
            </a:r>
            <a:r>
              <a:rPr lang="ru-RU" sz="1600" dirty="0"/>
              <a:t> </a:t>
            </a:r>
            <a:r>
              <a:rPr lang="ru-RU" sz="1600" dirty="0" err="1"/>
              <a:t>десетилетия</a:t>
            </a:r>
            <a:r>
              <a:rPr lang="ru-RU" sz="1600" dirty="0"/>
              <a:t>. </a:t>
            </a:r>
            <a:r>
              <a:rPr lang="ru-RU" sz="1600" dirty="0" err="1"/>
              <a:t>Добрият</a:t>
            </a:r>
            <a:r>
              <a:rPr lang="ru-RU" sz="1600" dirty="0"/>
              <a:t> слоган е </a:t>
            </a:r>
            <a:r>
              <a:rPr lang="ru-RU" sz="1600" dirty="0" err="1"/>
              <a:t>кратък</a:t>
            </a:r>
            <a:r>
              <a:rPr lang="ru-RU" sz="1600" dirty="0"/>
              <a:t> и  </a:t>
            </a:r>
            <a:r>
              <a:rPr lang="ru-RU" sz="1600" dirty="0" err="1"/>
              <a:t>закачлив</a:t>
            </a:r>
            <a:r>
              <a:rPr lang="ru-RU" sz="1600" dirty="0"/>
              <a:t>. </a:t>
            </a:r>
            <a:r>
              <a:rPr lang="ru-RU" sz="1600" dirty="0" err="1"/>
              <a:t>Примери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Red Bull, </a:t>
            </a:r>
            <a:r>
              <a:rPr lang="ru-RU" sz="1600" dirty="0" err="1"/>
              <a:t>Cards</a:t>
            </a:r>
            <a:r>
              <a:rPr lang="ru-RU" sz="1600" dirty="0"/>
              <a:t> </a:t>
            </a:r>
            <a:r>
              <a:rPr lang="ru-RU" sz="1600" dirty="0" err="1"/>
              <a:t>against</a:t>
            </a:r>
            <a:r>
              <a:rPr lang="ru-RU" sz="1600" dirty="0"/>
              <a:t> </a:t>
            </a:r>
            <a:r>
              <a:rPr lang="ru-RU" sz="1600" dirty="0" err="1"/>
              <a:t>Humanity</a:t>
            </a:r>
            <a:r>
              <a:rPr lang="ru-RU" sz="1600" dirty="0"/>
              <a:t>, </a:t>
            </a:r>
            <a:r>
              <a:rPr lang="ru-RU" sz="1600" dirty="0" err="1"/>
              <a:t>Death</a:t>
            </a:r>
            <a:r>
              <a:rPr lang="ru-RU" sz="1600" dirty="0"/>
              <a:t> </a:t>
            </a:r>
            <a:r>
              <a:rPr lang="ru-RU" sz="1600" dirty="0" err="1"/>
              <a:t>Wish</a:t>
            </a:r>
            <a:r>
              <a:rPr lang="ru-RU" sz="1600" dirty="0"/>
              <a:t> Coffee.</a:t>
            </a:r>
          </a:p>
          <a:p>
            <a:pPr marL="457200" lvl="1" algn="just">
              <a:spcBef>
                <a:spcPts val="0"/>
              </a:spcBef>
            </a:pPr>
            <a:endParaRPr lang="en-US" sz="1600" dirty="0"/>
          </a:p>
          <a:p>
            <a:pPr marL="457200" lvl="1" algn="just">
              <a:spcBef>
                <a:spcPts val="0"/>
              </a:spcBef>
            </a:pPr>
            <a:r>
              <a:rPr lang="sk-SK" sz="1600" b="1" dirty="0"/>
              <a:t>	</a:t>
            </a:r>
            <a:r>
              <a:rPr lang="bg-BG" sz="1600" b="1" dirty="0"/>
              <a:t>Измислете си дума</a:t>
            </a:r>
            <a:r>
              <a:rPr lang="en-US" sz="1600" dirty="0"/>
              <a:t>, </a:t>
            </a:r>
            <a:r>
              <a:rPr lang="bg-BG" sz="1600" dirty="0"/>
              <a:t>като</a:t>
            </a:r>
            <a:r>
              <a:rPr lang="en-US" sz="1600" dirty="0"/>
              <a:t> Pepsi.</a:t>
            </a:r>
          </a:p>
          <a:p>
            <a:pPr marL="457200" lvl="1" algn="just">
              <a:spcBef>
                <a:spcPts val="0"/>
              </a:spcBef>
            </a:pPr>
            <a:r>
              <a:rPr lang="sk-SK" sz="1600" b="1" dirty="0"/>
              <a:t>	</a:t>
            </a:r>
            <a:r>
              <a:rPr lang="bg-BG" sz="1600" b="1" dirty="0"/>
              <a:t>Преформулирайте несвързана дума</a:t>
            </a:r>
            <a:r>
              <a:rPr lang="en-US" sz="1600" dirty="0"/>
              <a:t>,</a:t>
            </a:r>
            <a:r>
              <a:rPr lang="sk-SK" sz="1600" dirty="0"/>
              <a:t> </a:t>
            </a:r>
            <a:r>
              <a:rPr lang="bg-BG" sz="1600" dirty="0"/>
              <a:t>като</a:t>
            </a:r>
            <a:r>
              <a:rPr lang="sk-SK" sz="1600" dirty="0"/>
              <a:t> </a:t>
            </a:r>
            <a:r>
              <a:rPr lang="en-US" sz="1600" dirty="0"/>
              <a:t>Apple </a:t>
            </a:r>
            <a:r>
              <a:rPr lang="bg-BG" sz="1600" dirty="0"/>
              <a:t>за компютри.</a:t>
            </a:r>
            <a:endParaRPr lang="en-US" sz="1600" dirty="0"/>
          </a:p>
          <a:p>
            <a:pPr marL="457200" lvl="1" algn="just">
              <a:spcBef>
                <a:spcPts val="0"/>
              </a:spcBef>
            </a:pPr>
            <a:r>
              <a:rPr lang="sk-SK" sz="1600" b="1" dirty="0"/>
              <a:t>	</a:t>
            </a:r>
            <a:r>
              <a:rPr lang="ru-RU" sz="1600" b="1" dirty="0" err="1"/>
              <a:t>Използвайте</a:t>
            </a:r>
            <a:r>
              <a:rPr lang="ru-RU" sz="1600" b="1" dirty="0"/>
              <a:t> </a:t>
            </a:r>
            <a:r>
              <a:rPr lang="ru-RU" sz="1600" b="1" dirty="0" err="1"/>
              <a:t>внушаваща</a:t>
            </a:r>
            <a:r>
              <a:rPr lang="ru-RU" sz="1600" b="1" dirty="0"/>
              <a:t> дума или метафора</a:t>
            </a:r>
            <a:r>
              <a:rPr lang="en-US" sz="1600" dirty="0"/>
              <a:t>, </a:t>
            </a:r>
            <a:r>
              <a:rPr lang="bg-BG" sz="1600" dirty="0"/>
              <a:t>като</a:t>
            </a:r>
            <a:r>
              <a:rPr lang="sk-SK" sz="1600" dirty="0"/>
              <a:t> </a:t>
            </a:r>
            <a:r>
              <a:rPr lang="en-US" sz="1600" dirty="0"/>
              <a:t>Buffer.</a:t>
            </a:r>
          </a:p>
          <a:p>
            <a:pPr marL="457200" lvl="1" algn="just">
              <a:spcBef>
                <a:spcPts val="0"/>
              </a:spcBef>
            </a:pPr>
            <a:r>
              <a:rPr lang="ru-RU" sz="1600" b="1" dirty="0"/>
              <a:t>        Опишете го </a:t>
            </a:r>
            <a:r>
              <a:rPr lang="ru-RU" sz="1600" b="1" dirty="0" err="1"/>
              <a:t>буквално</a:t>
            </a:r>
            <a:r>
              <a:rPr lang="ru-RU" sz="1600" b="1" dirty="0"/>
              <a:t> (внимание: </a:t>
            </a:r>
            <a:r>
              <a:rPr lang="ru-RU" sz="1600" b="1" dirty="0" err="1"/>
              <a:t>лесно</a:t>
            </a:r>
            <a:r>
              <a:rPr lang="ru-RU" sz="1600" b="1" dirty="0"/>
              <a:t> се </a:t>
            </a:r>
            <a:r>
              <a:rPr lang="ru-RU" sz="1600" b="1" dirty="0" err="1"/>
              <a:t>имитира</a:t>
            </a:r>
            <a:r>
              <a:rPr lang="ru-RU" sz="1600" b="1" dirty="0"/>
              <a:t>), </a:t>
            </a:r>
            <a:r>
              <a:rPr lang="bg-BG" sz="1600" dirty="0"/>
              <a:t>като</a:t>
            </a:r>
            <a:r>
              <a:rPr lang="en-US" sz="1600" dirty="0"/>
              <a:t> The Shoe Company.</a:t>
            </a:r>
          </a:p>
          <a:p>
            <a:pPr marL="457200" lvl="1" algn="just">
              <a:spcBef>
                <a:spcPts val="0"/>
              </a:spcBef>
            </a:pPr>
            <a:r>
              <a:rPr lang="sk-SK" sz="1600" b="1" dirty="0"/>
              <a:t>	</a:t>
            </a:r>
            <a:r>
              <a:rPr lang="ru-RU" sz="1600" b="1" dirty="0" err="1"/>
              <a:t>Променете</a:t>
            </a:r>
            <a:r>
              <a:rPr lang="ru-RU" sz="1600" b="1" dirty="0"/>
              <a:t> дума, </a:t>
            </a:r>
            <a:r>
              <a:rPr lang="ru-RU" sz="1600" b="1" dirty="0" err="1"/>
              <a:t>като</a:t>
            </a:r>
            <a:r>
              <a:rPr lang="ru-RU" sz="1600" b="1" dirty="0"/>
              <a:t> </a:t>
            </a:r>
            <a:r>
              <a:rPr lang="ru-RU" sz="1600" b="1" dirty="0" err="1"/>
              <a:t>премахнете</a:t>
            </a:r>
            <a:r>
              <a:rPr lang="ru-RU" sz="1600" b="1" dirty="0"/>
              <a:t> </a:t>
            </a:r>
            <a:r>
              <a:rPr lang="ru-RU" sz="1600" b="1" dirty="0" err="1"/>
              <a:t>букви</a:t>
            </a:r>
            <a:r>
              <a:rPr lang="ru-RU" sz="1600" b="1" dirty="0"/>
              <a:t>, добавите </a:t>
            </a:r>
            <a:r>
              <a:rPr lang="ru-RU" sz="1600" b="1" dirty="0" err="1"/>
              <a:t>букви</a:t>
            </a:r>
            <a:r>
              <a:rPr lang="ru-RU" sz="1600" b="1" dirty="0"/>
              <a:t> или </a:t>
            </a:r>
            <a:r>
              <a:rPr lang="ru-RU" sz="1600" b="1" dirty="0" err="1"/>
              <a:t>използвате</a:t>
            </a:r>
            <a:r>
              <a:rPr lang="ru-RU" sz="1600" b="1" dirty="0"/>
              <a:t> окончания на </a:t>
            </a:r>
            <a:r>
              <a:rPr lang="ru-RU" sz="1600" b="1" dirty="0" err="1"/>
              <a:t>латински</a:t>
            </a:r>
            <a:r>
              <a:rPr lang="en-US" sz="1600" dirty="0"/>
              <a:t>, </a:t>
            </a:r>
            <a:r>
              <a:rPr lang="bg-BG" sz="1600" dirty="0"/>
              <a:t>като </a:t>
            </a:r>
            <a:r>
              <a:rPr lang="en-US" sz="1600" dirty="0"/>
              <a:t>Tumblr (Tumbler) or </a:t>
            </a:r>
            <a:r>
              <a:rPr lang="en-US" sz="1600" dirty="0" err="1"/>
              <a:t>Activi</a:t>
            </a:r>
            <a:r>
              <a:rPr lang="bg-BG" sz="1600" dirty="0"/>
              <a:t>а</a:t>
            </a:r>
            <a:r>
              <a:rPr lang="en-US" sz="1600" dirty="0"/>
              <a:t>.</a:t>
            </a:r>
          </a:p>
          <a:p>
            <a:pPr marL="457200" lvl="1" algn="just">
              <a:spcBef>
                <a:spcPts val="0"/>
              </a:spcBef>
            </a:pPr>
            <a:r>
              <a:rPr lang="ru-RU" sz="1600" b="1" dirty="0"/>
              <a:t>        </a:t>
            </a:r>
            <a:r>
              <a:rPr lang="ru-RU" sz="1600" b="1" dirty="0" err="1"/>
              <a:t>Създайте</a:t>
            </a:r>
            <a:r>
              <a:rPr lang="ru-RU" sz="1600" b="1" dirty="0"/>
              <a:t> акроним от </a:t>
            </a:r>
            <a:r>
              <a:rPr lang="ru-RU" sz="1600" b="1" dirty="0" err="1"/>
              <a:t>по-дълго</a:t>
            </a:r>
            <a:r>
              <a:rPr lang="ru-RU" sz="1600" b="1" dirty="0"/>
              <a:t> </a:t>
            </a:r>
            <a:r>
              <a:rPr lang="ru-RU" sz="1600" b="1" dirty="0" err="1"/>
              <a:t>име</a:t>
            </a:r>
            <a:r>
              <a:rPr lang="en-US" sz="1600" dirty="0"/>
              <a:t>,</a:t>
            </a:r>
            <a:r>
              <a:rPr lang="bg-BG" sz="1600" dirty="0"/>
              <a:t> като</a:t>
            </a:r>
            <a:r>
              <a:rPr lang="en-US" sz="1600" dirty="0"/>
              <a:t> HBO (Home Box Office).</a:t>
            </a:r>
          </a:p>
          <a:p>
            <a:pPr marL="457200" lvl="1" algn="just">
              <a:spcBef>
                <a:spcPts val="0"/>
              </a:spcBef>
            </a:pPr>
            <a:r>
              <a:rPr lang="sk-SK" sz="1600" b="1" dirty="0"/>
              <a:t>	</a:t>
            </a:r>
            <a:r>
              <a:rPr lang="bg-BG" sz="1600" b="1" dirty="0"/>
              <a:t>Комбинирайте две думи</a:t>
            </a:r>
            <a:r>
              <a:rPr lang="en-US" sz="1600" b="1" dirty="0"/>
              <a:t>: </a:t>
            </a:r>
            <a:r>
              <a:rPr lang="en-US" sz="1600" dirty="0"/>
              <a:t>Pinterest (pin + interest) </a:t>
            </a:r>
            <a:r>
              <a:rPr lang="bg-BG" sz="1600" dirty="0"/>
              <a:t>или</a:t>
            </a:r>
            <a:r>
              <a:rPr lang="en-US" sz="1600" dirty="0"/>
              <a:t> Snapple (snappy + apple)</a:t>
            </a:r>
          </a:p>
          <a:p>
            <a:pPr algn="just">
              <a:spcBef>
                <a:spcPts val="0"/>
              </a:spcBef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9" name="Google Shape;223;gf9ff28dbe4_0_102"/>
          <p:cNvSpPr txBox="1"/>
          <p:nvPr/>
        </p:nvSpPr>
        <p:spPr>
          <a:xfrm>
            <a:off x="7315200" y="758256"/>
            <a:ext cx="4569908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r>
              <a:rPr lang="bg-BG" sz="3900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Част 4 – Създаване на Лого</a:t>
            </a:r>
            <a:endParaRPr lang="sk-SK" sz="3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4000"/>
              <a:buFont typeface="Calibri"/>
              <a:buNone/>
            </a:pPr>
            <a:endParaRPr sz="4000" b="1" dirty="0">
              <a:solidFill>
                <a:srgbClr val="D9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f9ff28dbe4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f9ff28dbe4_0_102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f9ff28dbe4_0_102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f9ff28dbe4_0_102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f9ff28dbe4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f9ff28dbe4_0_102"/>
          <p:cNvSpPr txBox="1">
            <a:spLocks noGrp="1"/>
          </p:cNvSpPr>
          <p:nvPr>
            <p:ph type="subTitle" idx="1"/>
          </p:nvPr>
        </p:nvSpPr>
        <p:spPr>
          <a:xfrm>
            <a:off x="1443037" y="1290770"/>
            <a:ext cx="10118341" cy="500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algn="l">
              <a:spcBef>
                <a:spcPts val="0"/>
              </a:spcBef>
            </a:pPr>
            <a:endParaRPr lang="sk-SK" sz="1600" dirty="0"/>
          </a:p>
          <a:p>
            <a:pPr indent="-4572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bg-BG" sz="1600" b="1" dirty="0"/>
              <a:t>Напишете своя слоган</a:t>
            </a:r>
            <a:r>
              <a:rPr lang="sk-SK" sz="1600" b="1" dirty="0"/>
              <a:t> </a:t>
            </a:r>
            <a:r>
              <a:rPr lang="sk-SK" sz="1600" dirty="0"/>
              <a:t>- </a:t>
            </a:r>
            <a:r>
              <a:rPr lang="ru-RU" sz="1600" dirty="0" err="1"/>
              <a:t>Закачливият</a:t>
            </a:r>
            <a:r>
              <a:rPr lang="ru-RU" sz="1600" dirty="0"/>
              <a:t> слоган е приятен за </a:t>
            </a:r>
            <a:r>
              <a:rPr lang="ru-RU" sz="1600" dirty="0" err="1"/>
              <a:t>ползване</a:t>
            </a:r>
            <a:r>
              <a:rPr lang="ru-RU" sz="1600" dirty="0"/>
              <a:t> – </a:t>
            </a:r>
            <a:r>
              <a:rPr lang="ru-RU" sz="1600" dirty="0" err="1"/>
              <a:t>нещо</a:t>
            </a:r>
            <a:r>
              <a:rPr lang="ru-RU" sz="1600" dirty="0"/>
              <a:t> кратко и </a:t>
            </a:r>
            <a:r>
              <a:rPr lang="ru-RU" sz="1600" dirty="0" err="1"/>
              <a:t>описателно</a:t>
            </a:r>
            <a:r>
              <a:rPr lang="ru-RU" sz="1600" dirty="0"/>
              <a:t>, </a:t>
            </a:r>
            <a:r>
              <a:rPr lang="ru-RU" sz="1600" dirty="0" err="1"/>
              <a:t>което</a:t>
            </a:r>
            <a:r>
              <a:rPr lang="ru-RU" sz="1600" dirty="0"/>
              <a:t> можете да </a:t>
            </a:r>
            <a:r>
              <a:rPr lang="ru-RU" sz="1600" dirty="0" err="1"/>
              <a:t>използвате</a:t>
            </a:r>
            <a:r>
              <a:rPr lang="ru-RU" sz="1600" dirty="0"/>
              <a:t> </a:t>
            </a:r>
            <a:r>
              <a:rPr lang="ru-RU" sz="1600" dirty="0" err="1"/>
              <a:t>като</a:t>
            </a:r>
            <a:r>
              <a:rPr lang="ru-RU" sz="1600" dirty="0"/>
              <a:t> лозунг в </a:t>
            </a:r>
            <a:r>
              <a:rPr lang="ru-RU" sz="1600" dirty="0" err="1"/>
              <a:t>биографията</a:t>
            </a:r>
            <a:r>
              <a:rPr lang="ru-RU" sz="1600" dirty="0"/>
              <a:t> си в </a:t>
            </a:r>
            <a:r>
              <a:rPr lang="ru-RU" sz="1600" dirty="0" err="1"/>
              <a:t>социалните</a:t>
            </a:r>
            <a:r>
              <a:rPr lang="ru-RU" sz="1600" dirty="0"/>
              <a:t> </a:t>
            </a:r>
            <a:r>
              <a:rPr lang="ru-RU" sz="1600" dirty="0" err="1"/>
              <a:t>медии</a:t>
            </a:r>
            <a:r>
              <a:rPr lang="ru-RU" sz="1600" dirty="0"/>
              <a:t>, </a:t>
            </a:r>
            <a:r>
              <a:rPr lang="ru-RU" sz="1600" dirty="0" err="1"/>
              <a:t>заглав</a:t>
            </a:r>
            <a:r>
              <a:rPr lang="bg-BG" sz="1600" dirty="0" err="1"/>
              <a:t>ието</a:t>
            </a:r>
            <a:r>
              <a:rPr lang="ru-RU" sz="1600" dirty="0"/>
              <a:t> на </a:t>
            </a:r>
            <a:r>
              <a:rPr lang="ru-RU" sz="1600" dirty="0" err="1"/>
              <a:t>уебсайта</a:t>
            </a:r>
            <a:r>
              <a:rPr lang="ru-RU" sz="1600" dirty="0"/>
              <a:t>, </a:t>
            </a:r>
            <a:r>
              <a:rPr lang="ru-RU" sz="1600" dirty="0" err="1"/>
              <a:t>персонализираните</a:t>
            </a:r>
            <a:r>
              <a:rPr lang="ru-RU" sz="1600" dirty="0"/>
              <a:t> </a:t>
            </a:r>
            <a:r>
              <a:rPr lang="ru-RU" sz="1600" dirty="0" err="1"/>
              <a:t>визитни</a:t>
            </a:r>
            <a:r>
              <a:rPr lang="ru-RU" sz="1600" dirty="0"/>
              <a:t> </a:t>
            </a:r>
            <a:r>
              <a:rPr lang="ru-RU" sz="1600" dirty="0" err="1"/>
              <a:t>картички</a:t>
            </a:r>
            <a:r>
              <a:rPr lang="ru-RU" sz="1600" dirty="0"/>
              <a:t> и </a:t>
            </a:r>
            <a:r>
              <a:rPr lang="ru-RU" sz="1600" dirty="0" err="1"/>
              <a:t>навсякъде</a:t>
            </a:r>
            <a:r>
              <a:rPr lang="ru-RU" sz="1600" dirty="0"/>
              <a:t> </a:t>
            </a:r>
            <a:r>
              <a:rPr lang="ru-RU" sz="1600" dirty="0" err="1"/>
              <a:t>другаде</a:t>
            </a:r>
            <a:r>
              <a:rPr lang="ru-RU" sz="1600" dirty="0"/>
              <a:t>, </a:t>
            </a:r>
            <a:r>
              <a:rPr lang="ru-RU" sz="1600" dirty="0" err="1"/>
              <a:t>където</a:t>
            </a:r>
            <a:r>
              <a:rPr lang="ru-RU" sz="1600" dirty="0"/>
              <a:t> </a:t>
            </a:r>
            <a:r>
              <a:rPr lang="ru-RU" sz="1600" dirty="0" err="1"/>
              <a:t>имате</a:t>
            </a:r>
            <a:r>
              <a:rPr lang="ru-RU" sz="1600" dirty="0"/>
              <a:t> много </a:t>
            </a:r>
            <a:r>
              <a:rPr lang="ru-RU" sz="1600" dirty="0" err="1"/>
              <a:t>малко</a:t>
            </a:r>
            <a:r>
              <a:rPr lang="ru-RU" sz="1600" dirty="0"/>
              <a:t> </a:t>
            </a:r>
            <a:r>
              <a:rPr lang="ru-RU" sz="1600" dirty="0" err="1"/>
              <a:t>думи</a:t>
            </a:r>
            <a:r>
              <a:rPr lang="ru-RU" sz="1600" dirty="0"/>
              <a:t>, за да направите </a:t>
            </a:r>
            <a:r>
              <a:rPr lang="ru-RU" sz="1600" dirty="0" err="1"/>
              <a:t>голямо</a:t>
            </a:r>
            <a:r>
              <a:rPr lang="ru-RU" sz="1600" dirty="0"/>
              <a:t> </a:t>
            </a:r>
            <a:r>
              <a:rPr lang="ru-RU" sz="1600" dirty="0" err="1"/>
              <a:t>въздействие</a:t>
            </a:r>
            <a:r>
              <a:rPr lang="ru-RU" sz="1600" dirty="0"/>
              <a:t>.</a:t>
            </a:r>
          </a:p>
          <a:p>
            <a:pPr algn="l">
              <a:spcBef>
                <a:spcPts val="0"/>
              </a:spcBef>
            </a:pPr>
            <a:endParaRPr lang="en-US" sz="1600" dirty="0"/>
          </a:p>
          <a:p>
            <a:pPr algn="l">
              <a:spcBef>
                <a:spcPts val="0"/>
              </a:spcBef>
            </a:pPr>
            <a:r>
              <a:rPr lang="sk-SK" sz="1600" dirty="0"/>
              <a:t>	</a:t>
            </a:r>
            <a:r>
              <a:rPr lang="ru-RU" sz="1600" dirty="0" err="1"/>
              <a:t>Добрият</a:t>
            </a:r>
            <a:r>
              <a:rPr lang="ru-RU" sz="1600" dirty="0"/>
              <a:t> слоган е </a:t>
            </a:r>
            <a:r>
              <a:rPr lang="ru-RU" sz="1600" dirty="0" err="1"/>
              <a:t>кратък</a:t>
            </a:r>
            <a:r>
              <a:rPr lang="ru-RU" sz="1600" dirty="0"/>
              <a:t>, </a:t>
            </a:r>
            <a:r>
              <a:rPr lang="ru-RU" sz="1600" dirty="0" err="1"/>
              <a:t>закачлив</a:t>
            </a:r>
            <a:r>
              <a:rPr lang="ru-RU" sz="1600" dirty="0"/>
              <a:t> и </a:t>
            </a:r>
            <a:r>
              <a:rPr lang="ru-RU" sz="1600" dirty="0" err="1"/>
              <a:t>прави</a:t>
            </a:r>
            <a:r>
              <a:rPr lang="ru-RU" sz="1600" dirty="0"/>
              <a:t> </a:t>
            </a:r>
            <a:r>
              <a:rPr lang="ru-RU" sz="1600" dirty="0" err="1"/>
              <a:t>силно</a:t>
            </a:r>
            <a:r>
              <a:rPr lang="ru-RU" sz="1600" dirty="0"/>
              <a:t> впечатление за </a:t>
            </a:r>
            <a:r>
              <a:rPr lang="ru-RU" sz="1600" dirty="0" err="1"/>
              <a:t>повишаване</a:t>
            </a:r>
            <a:r>
              <a:rPr lang="ru-RU" sz="1600" dirty="0"/>
              <a:t> на </a:t>
            </a:r>
            <a:r>
              <a:rPr lang="ru-RU" sz="1600" dirty="0" err="1"/>
              <a:t>информираността</a:t>
            </a:r>
            <a:r>
              <a:rPr lang="ru-RU" sz="1600" dirty="0"/>
              <a:t> за </a:t>
            </a:r>
            <a:r>
              <a:rPr lang="ru-RU" sz="1600" dirty="0" err="1"/>
              <a:t>марката</a:t>
            </a:r>
            <a:r>
              <a:rPr lang="ru-RU" sz="1600" dirty="0"/>
              <a:t>. </a:t>
            </a:r>
            <a:r>
              <a:rPr lang="ru-RU" sz="1600" dirty="0" err="1"/>
              <a:t>Ето</a:t>
            </a:r>
            <a:r>
              <a:rPr lang="ru-RU" sz="1600" dirty="0"/>
              <a:t> </a:t>
            </a:r>
            <a:r>
              <a:rPr lang="ru-RU" sz="1600" dirty="0" err="1"/>
              <a:t>няколко</a:t>
            </a:r>
            <a:r>
              <a:rPr lang="ru-RU" sz="1600" dirty="0"/>
              <a:t> начина да подходите </a:t>
            </a:r>
            <a:r>
              <a:rPr lang="ru-RU" sz="1600" dirty="0" err="1"/>
              <a:t>към</a:t>
            </a:r>
            <a:r>
              <a:rPr lang="ru-RU" sz="1600" dirty="0"/>
              <a:t> </a:t>
            </a:r>
            <a:r>
              <a:rPr lang="ru-RU" sz="1600" dirty="0" err="1"/>
              <a:t>писането</a:t>
            </a:r>
            <a:r>
              <a:rPr lang="ru-RU" sz="1600" dirty="0"/>
              <a:t> на </a:t>
            </a:r>
            <a:r>
              <a:rPr lang="ru-RU" sz="1600" dirty="0" err="1"/>
              <a:t>собствен</a:t>
            </a:r>
            <a:r>
              <a:rPr lang="ru-RU" sz="1600" dirty="0"/>
              <a:t> слоган:</a:t>
            </a:r>
          </a:p>
          <a:p>
            <a:pPr algn="l">
              <a:spcBef>
                <a:spcPts val="0"/>
              </a:spcBef>
            </a:pPr>
            <a:endParaRPr lang="ru-RU" sz="1600" b="1" dirty="0"/>
          </a:p>
          <a:p>
            <a:pPr algn="l">
              <a:spcBef>
                <a:spcPts val="0"/>
              </a:spcBef>
            </a:pPr>
            <a:r>
              <a:rPr lang="sk-SK" sz="1600" b="1" dirty="0"/>
              <a:t>	</a:t>
            </a:r>
            <a:r>
              <a:rPr lang="bg-BG" sz="1600" b="1" dirty="0"/>
              <a:t>Заложете искането си</a:t>
            </a:r>
            <a:r>
              <a:rPr lang="en-US" sz="1600" b="1" dirty="0"/>
              <a:t>.</a:t>
            </a:r>
            <a:r>
              <a:rPr lang="en-US" sz="1600" dirty="0"/>
              <a:t> “</a:t>
            </a:r>
            <a:r>
              <a:rPr lang="bg-BG" sz="1600" dirty="0"/>
              <a:t>Най-силното кафе на света</a:t>
            </a:r>
            <a:r>
              <a:rPr lang="en-US" sz="1600" dirty="0"/>
              <a:t>”</a:t>
            </a:r>
          </a:p>
          <a:p>
            <a:pPr algn="l">
              <a:spcBef>
                <a:spcPts val="0"/>
              </a:spcBef>
            </a:pPr>
            <a:r>
              <a:rPr lang="sk-SK" sz="1600" b="1" dirty="0"/>
              <a:t>	</a:t>
            </a:r>
            <a:r>
              <a:rPr lang="bg-BG" sz="1600" b="1" dirty="0"/>
              <a:t>Направете го метафора</a:t>
            </a:r>
            <a:r>
              <a:rPr lang="en-US" sz="1600" b="1" dirty="0"/>
              <a:t>. </a:t>
            </a:r>
            <a:r>
              <a:rPr lang="en-US" sz="1600" dirty="0" err="1"/>
              <a:t>Redbull</a:t>
            </a:r>
            <a:r>
              <a:rPr lang="en-US" sz="1600" dirty="0"/>
              <a:t>: </a:t>
            </a:r>
            <a:r>
              <a:rPr lang="en-US" sz="1600" b="1" dirty="0"/>
              <a:t>“</a:t>
            </a:r>
            <a:r>
              <a:rPr lang="bg-BG" sz="1600" dirty="0" err="1"/>
              <a:t>Редбул</a:t>
            </a:r>
            <a:r>
              <a:rPr lang="bg-BG" sz="1600" dirty="0"/>
              <a:t> дава крила</a:t>
            </a:r>
            <a:r>
              <a:rPr lang="en-US" sz="1600" dirty="0"/>
              <a:t>.” </a:t>
            </a:r>
          </a:p>
          <a:p>
            <a:pPr algn="l">
              <a:spcBef>
                <a:spcPts val="0"/>
              </a:spcBef>
            </a:pPr>
            <a:r>
              <a:rPr lang="sk-SK" sz="1600" b="1" dirty="0"/>
              <a:t>	</a:t>
            </a:r>
            <a:r>
              <a:rPr lang="ru-RU" sz="1600" b="1" dirty="0" err="1"/>
              <a:t>Приемете</a:t>
            </a:r>
            <a:r>
              <a:rPr lang="ru-RU" sz="1600" b="1" dirty="0"/>
              <a:t> </a:t>
            </a:r>
            <a:r>
              <a:rPr lang="ru-RU" sz="1600" b="1" dirty="0" err="1"/>
              <a:t>отношението</a:t>
            </a:r>
            <a:r>
              <a:rPr lang="ru-RU" sz="1600" b="1" dirty="0"/>
              <a:t> на </a:t>
            </a:r>
            <a:r>
              <a:rPr lang="ru-RU" sz="1600" b="1" dirty="0" err="1"/>
              <a:t>клиентите</a:t>
            </a:r>
            <a:r>
              <a:rPr lang="ru-RU" sz="1600" b="1" dirty="0"/>
              <a:t> си</a:t>
            </a:r>
            <a:r>
              <a:rPr lang="en-US" sz="1600" b="1" dirty="0"/>
              <a:t>. </a:t>
            </a:r>
            <a:r>
              <a:rPr lang="en-US" sz="1600" dirty="0"/>
              <a:t>Nike: “</a:t>
            </a:r>
            <a:r>
              <a:rPr lang="bg-BG" sz="1600" dirty="0"/>
              <a:t>Просто го направете</a:t>
            </a:r>
            <a:r>
              <a:rPr lang="en-US" sz="1600" dirty="0"/>
              <a:t>.”</a:t>
            </a:r>
          </a:p>
          <a:p>
            <a:pPr algn="l">
              <a:spcBef>
                <a:spcPts val="0"/>
              </a:spcBef>
            </a:pPr>
            <a:r>
              <a:rPr lang="sk-SK" sz="1600" b="1" dirty="0"/>
              <a:t>	</a:t>
            </a:r>
            <a:endParaRPr lang="bg-BG" sz="1600" b="1" dirty="0"/>
          </a:p>
          <a:p>
            <a:pPr algn="l">
              <a:spcBef>
                <a:spcPts val="0"/>
              </a:spcBef>
            </a:pPr>
            <a:r>
              <a:rPr lang="bg-BG" sz="1600" b="1" dirty="0"/>
              <a:t>Използвайте етикети</a:t>
            </a:r>
            <a:r>
              <a:rPr lang="en-US" sz="1600" b="1" dirty="0"/>
              <a:t>.</a:t>
            </a:r>
            <a:r>
              <a:rPr lang="en-US" sz="1600" dirty="0"/>
              <a:t> </a:t>
            </a:r>
            <a:endParaRPr lang="bg-BG" sz="1600" dirty="0"/>
          </a:p>
          <a:p>
            <a:pPr algn="l">
              <a:spcBef>
                <a:spcPts val="0"/>
              </a:spcBef>
            </a:pPr>
            <a:r>
              <a:rPr lang="bg-BG" sz="1600" b="1" dirty="0"/>
              <a:t>         Карти срещу човечеството</a:t>
            </a:r>
            <a:r>
              <a:rPr lang="en-US" sz="1600" b="1" dirty="0"/>
              <a:t>:</a:t>
            </a:r>
            <a:r>
              <a:rPr lang="en-US" sz="1600" dirty="0"/>
              <a:t> „</a:t>
            </a:r>
            <a:r>
              <a:rPr lang="bg-BG" sz="1600" dirty="0"/>
              <a:t>Парти игра за ужасни хора</a:t>
            </a:r>
            <a:r>
              <a:rPr lang="en-US" sz="1600" dirty="0"/>
              <a:t>.”</a:t>
            </a:r>
          </a:p>
          <a:p>
            <a:pPr algn="l">
              <a:spcBef>
                <a:spcPts val="0"/>
              </a:spcBef>
            </a:pPr>
            <a:r>
              <a:rPr lang="sk-SK" sz="1600" b="1" dirty="0"/>
              <a:t>	</a:t>
            </a:r>
            <a:endParaRPr lang="bg-BG" sz="1600" b="1" dirty="0"/>
          </a:p>
          <a:p>
            <a:pPr algn="l">
              <a:spcBef>
                <a:spcPts val="0"/>
              </a:spcBef>
            </a:pPr>
            <a:r>
              <a:rPr lang="bg-BG" sz="1600" b="1" dirty="0"/>
              <a:t>Опитайте се да римувате</a:t>
            </a:r>
            <a:r>
              <a:rPr lang="en-US" sz="1600" b="1" dirty="0"/>
              <a:t>.</a:t>
            </a:r>
            <a:r>
              <a:rPr lang="en-US" sz="1600" dirty="0"/>
              <a:t> </a:t>
            </a:r>
            <a:endParaRPr lang="bg-BG" sz="1600" dirty="0"/>
          </a:p>
          <a:p>
            <a:pPr algn="l">
              <a:spcBef>
                <a:spcPts val="0"/>
              </a:spcBef>
            </a:pPr>
            <a:r>
              <a:rPr lang="bg-BG" sz="1600" dirty="0"/>
              <a:t>         </a:t>
            </a:r>
            <a:r>
              <a:rPr lang="bg-BG" sz="1600" b="1" dirty="0"/>
              <a:t>Кафе </a:t>
            </a:r>
            <a:r>
              <a:rPr lang="bg-BG" sz="1600" b="1" dirty="0" err="1"/>
              <a:t>Фолгерс</a:t>
            </a:r>
            <a:r>
              <a:rPr lang="en-US" sz="1600" dirty="0"/>
              <a:t>: “</a:t>
            </a:r>
            <a:r>
              <a:rPr lang="ru-RU" sz="1600" dirty="0"/>
              <a:t>Най-</a:t>
            </a:r>
            <a:r>
              <a:rPr lang="ru-RU" sz="1600" dirty="0" err="1"/>
              <a:t>добрата</a:t>
            </a:r>
            <a:r>
              <a:rPr lang="ru-RU" sz="1600" dirty="0"/>
              <a:t> част от </a:t>
            </a:r>
            <a:r>
              <a:rPr lang="ru-RU" sz="1600" dirty="0" err="1"/>
              <a:t>събуждането</a:t>
            </a:r>
            <a:r>
              <a:rPr lang="ru-RU" sz="1600" dirty="0"/>
              <a:t> е </a:t>
            </a:r>
            <a:r>
              <a:rPr lang="ru-RU" sz="1600" dirty="0" err="1"/>
              <a:t>Folgers</a:t>
            </a:r>
            <a:r>
              <a:rPr lang="ru-RU" sz="1600" dirty="0"/>
              <a:t> в </a:t>
            </a:r>
            <a:r>
              <a:rPr lang="ru-RU" sz="1600" dirty="0" err="1"/>
              <a:t>чашата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en-US" sz="1600" dirty="0"/>
              <a:t>.”</a:t>
            </a:r>
          </a:p>
          <a:p>
            <a:pPr algn="l">
              <a:spcBef>
                <a:spcPts val="0"/>
              </a:spcBef>
            </a:pPr>
            <a:r>
              <a:rPr lang="sk-SK" sz="1600" b="1" dirty="0"/>
              <a:t>	</a:t>
            </a:r>
            <a:endParaRPr lang="bg-BG" sz="1600" b="1" dirty="0"/>
          </a:p>
          <a:p>
            <a:pPr algn="l">
              <a:spcBef>
                <a:spcPts val="0"/>
              </a:spcBef>
            </a:pPr>
            <a:r>
              <a:rPr lang="bg-BG" sz="1600" b="1" dirty="0"/>
              <a:t>Опишете го буквално</a:t>
            </a:r>
            <a:r>
              <a:rPr lang="en-US" sz="1600" b="1" dirty="0"/>
              <a:t>.</a:t>
            </a:r>
            <a:r>
              <a:rPr lang="bg-BG" sz="1600" dirty="0"/>
              <a:t> </a:t>
            </a:r>
            <a:r>
              <a:rPr lang="bg-BG" sz="1600" dirty="0" err="1"/>
              <a:t>Ариция</a:t>
            </a:r>
            <a:r>
              <a:rPr lang="en-US" sz="1600" dirty="0"/>
              <a:t>: </a:t>
            </a:r>
            <a:r>
              <a:rPr lang="bg-BG" sz="1600" dirty="0"/>
              <a:t>„Бутик за дамска мода.“</a:t>
            </a:r>
            <a:r>
              <a:rPr lang="sk-SK" sz="1600" dirty="0"/>
              <a:t>	</a:t>
            </a:r>
            <a:endParaRPr lang="bg-BG" sz="1600" dirty="0"/>
          </a:p>
          <a:p>
            <a:pPr algn="l">
              <a:spcBef>
                <a:spcPts val="0"/>
              </a:spcBef>
            </a:pPr>
            <a:r>
              <a:rPr lang="bg-BG" sz="1600" dirty="0"/>
              <a:t>         </a:t>
            </a:r>
            <a:r>
              <a:rPr lang="ru-RU" sz="1600" dirty="0" err="1"/>
              <a:t>Опитайте</a:t>
            </a:r>
            <a:r>
              <a:rPr lang="ru-RU" sz="1600" dirty="0"/>
              <a:t> </a:t>
            </a:r>
            <a:r>
              <a:rPr lang="ru-RU" sz="1600" dirty="0" err="1"/>
              <a:t>създателя</a:t>
            </a:r>
            <a:r>
              <a:rPr lang="ru-RU" sz="1600" dirty="0"/>
              <a:t> на </a:t>
            </a:r>
            <a:r>
              <a:rPr lang="ru-RU" sz="1600" dirty="0" err="1"/>
              <a:t>слогани</a:t>
            </a:r>
            <a:r>
              <a:rPr lang="ru-RU" sz="1600" dirty="0"/>
              <a:t>, за да </a:t>
            </a:r>
            <a:r>
              <a:rPr lang="ru-RU" sz="1600" dirty="0" err="1"/>
              <a:t>обмислите</a:t>
            </a:r>
            <a:r>
              <a:rPr lang="ru-RU" sz="1600" dirty="0"/>
              <a:t> </a:t>
            </a:r>
            <a:r>
              <a:rPr lang="ru-RU" sz="1600" dirty="0" err="1"/>
              <a:t>някои</a:t>
            </a:r>
            <a:r>
              <a:rPr lang="ru-RU" sz="1600" dirty="0"/>
              <a:t> идеи, или </a:t>
            </a:r>
            <a:r>
              <a:rPr lang="ru-RU" sz="1600" dirty="0" err="1"/>
              <a:t>изиграйте</a:t>
            </a:r>
            <a:r>
              <a:rPr lang="ru-RU" sz="1600" dirty="0"/>
              <a:t> </a:t>
            </a:r>
            <a:r>
              <a:rPr lang="ru-RU" sz="1600" dirty="0" err="1"/>
              <a:t>изявлението</a:t>
            </a:r>
            <a:r>
              <a:rPr lang="ru-RU" sz="1600" dirty="0"/>
              <a:t> си за </a:t>
            </a:r>
            <a:r>
              <a:rPr lang="ru-RU" sz="1600" dirty="0" err="1"/>
              <a:t>позициониране</a:t>
            </a:r>
            <a:r>
              <a:rPr lang="ru-RU" sz="1600" dirty="0"/>
              <a:t>, за да </a:t>
            </a:r>
            <a:r>
              <a:rPr lang="ru-RU" sz="1600" dirty="0" err="1"/>
              <a:t>генерирате</a:t>
            </a:r>
            <a:r>
              <a:rPr lang="ru-RU" sz="1600" dirty="0"/>
              <a:t> </a:t>
            </a:r>
            <a:r>
              <a:rPr lang="ru-RU" sz="1600" dirty="0" err="1"/>
              <a:t>потенциални</a:t>
            </a:r>
            <a:r>
              <a:rPr lang="ru-RU" sz="1600" dirty="0"/>
              <a:t> </a:t>
            </a:r>
            <a:r>
              <a:rPr lang="ru-RU" sz="1600" dirty="0" err="1"/>
              <a:t>едноредове</a:t>
            </a:r>
            <a:r>
              <a:rPr lang="ru-RU" sz="1600" dirty="0"/>
              <a:t>, за да опишете </a:t>
            </a:r>
            <a:r>
              <a:rPr lang="ru-RU" sz="1600" dirty="0" err="1"/>
              <a:t>вашия</a:t>
            </a:r>
            <a:r>
              <a:rPr lang="ru-RU" sz="1600" dirty="0"/>
              <a:t> бизнес.</a:t>
            </a:r>
            <a:endParaRPr lang="en-US" sz="1600" dirty="0"/>
          </a:p>
        </p:txBody>
      </p:sp>
      <p:sp>
        <p:nvSpPr>
          <p:cNvPr id="9" name="Google Shape;223;gf9ff28dbe4_0_102"/>
          <p:cNvSpPr txBox="1"/>
          <p:nvPr/>
        </p:nvSpPr>
        <p:spPr>
          <a:xfrm>
            <a:off x="7588023" y="563929"/>
            <a:ext cx="4418158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r>
              <a:rPr lang="bg-BG" sz="3600" dirty="0">
                <a:solidFill>
                  <a:srgbClr val="D92E2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Част 4 – Създаване на Лого</a:t>
            </a:r>
            <a:endParaRPr sz="4000" dirty="0">
              <a:solidFill>
                <a:srgbClr val="D9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4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f9ff28dbe4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f9ff28dbe4_0_102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f9ff28dbe4_0_102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f9ff28dbe4_0_102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f9ff28dbe4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00376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f9ff28dbe4_0_102"/>
          <p:cNvSpPr txBox="1">
            <a:spLocks noGrp="1"/>
          </p:cNvSpPr>
          <p:nvPr>
            <p:ph type="subTitle" idx="1"/>
          </p:nvPr>
        </p:nvSpPr>
        <p:spPr>
          <a:xfrm>
            <a:off x="1524000" y="1290770"/>
            <a:ext cx="10180320" cy="47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lvl="0" indent="0" algn="just">
              <a:buSzPts val="2900"/>
            </a:pPr>
            <a:endParaRPr lang="ru-RU" sz="1600" b="1" dirty="0"/>
          </a:p>
          <a:p>
            <a:pPr marL="501650" lvl="0" indent="-457200" algn="just">
              <a:buSzPts val="2900"/>
              <a:buFont typeface="Wingdings" panose="05000000000000000000" pitchFamily="2" charset="2"/>
              <a:buChar char="Ø"/>
            </a:pPr>
            <a:r>
              <a:rPr lang="ru-RU" sz="1600" b="1" dirty="0"/>
              <a:t>Изберете </a:t>
            </a:r>
            <a:r>
              <a:rPr lang="ru-RU" sz="1600" b="1" dirty="0" err="1"/>
              <a:t>външния</a:t>
            </a:r>
            <a:r>
              <a:rPr lang="ru-RU" sz="1600" b="1" dirty="0"/>
              <a:t> вид на </a:t>
            </a:r>
            <a:r>
              <a:rPr lang="ru-RU" sz="1600" b="1" dirty="0" err="1"/>
              <a:t>вашата</a:t>
            </a:r>
            <a:r>
              <a:rPr lang="ru-RU" sz="1600" b="1" dirty="0"/>
              <a:t> марка</a:t>
            </a:r>
            <a:r>
              <a:rPr lang="en-US" sz="1600" b="1" dirty="0"/>
              <a:t> (</a:t>
            </a:r>
            <a:r>
              <a:rPr lang="bg-BG" sz="1600" b="1" dirty="0"/>
              <a:t>цветове и шрифт</a:t>
            </a:r>
            <a:r>
              <a:rPr lang="en-US" sz="1600" b="1" dirty="0"/>
              <a:t>)</a:t>
            </a:r>
            <a:r>
              <a:rPr lang="sk-SK" sz="1600" b="1" dirty="0"/>
              <a:t> </a:t>
            </a:r>
            <a:r>
              <a:rPr lang="sk-SK" sz="1600" dirty="0"/>
              <a:t>- </a:t>
            </a:r>
            <a:r>
              <a:rPr lang="ru-RU" sz="1600" dirty="0"/>
              <a:t>След </a:t>
            </a:r>
            <a:r>
              <a:rPr lang="ru-RU" sz="1600" dirty="0" err="1"/>
              <a:t>като</a:t>
            </a:r>
            <a:r>
              <a:rPr lang="ru-RU" sz="1600" dirty="0"/>
              <a:t> </a:t>
            </a:r>
            <a:r>
              <a:rPr lang="ru-RU" sz="1600" dirty="0" err="1"/>
              <a:t>имате</a:t>
            </a:r>
            <a:r>
              <a:rPr lang="ru-RU" sz="1600" dirty="0"/>
              <a:t> </a:t>
            </a:r>
            <a:r>
              <a:rPr lang="ru-RU" sz="1600" dirty="0" err="1"/>
              <a:t>име</a:t>
            </a:r>
            <a:r>
              <a:rPr lang="ru-RU" sz="1600" dirty="0"/>
              <a:t>,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трябва</a:t>
            </a:r>
            <a:r>
              <a:rPr lang="ru-RU" sz="1600" dirty="0"/>
              <a:t> да </a:t>
            </a:r>
            <a:r>
              <a:rPr lang="ru-RU" sz="1600" dirty="0" err="1"/>
              <a:t>помислите</a:t>
            </a:r>
            <a:r>
              <a:rPr lang="ru-RU" sz="1600" dirty="0"/>
              <a:t> за дизайна на </a:t>
            </a:r>
            <a:r>
              <a:rPr lang="ru-RU" sz="1600" dirty="0" err="1"/>
              <a:t>вашата</a:t>
            </a:r>
            <a:r>
              <a:rPr lang="ru-RU" sz="1600" dirty="0"/>
              <a:t> марка – как </a:t>
            </a:r>
            <a:r>
              <a:rPr lang="ru-RU" sz="1600" dirty="0" err="1"/>
              <a:t>ще</a:t>
            </a:r>
            <a:r>
              <a:rPr lang="ru-RU" sz="1600" dirty="0"/>
              <a:t> го представите </a:t>
            </a:r>
            <a:r>
              <a:rPr lang="ru-RU" sz="1600" dirty="0" err="1"/>
              <a:t>визуално</a:t>
            </a:r>
            <a:r>
              <a:rPr lang="bg-BG" sz="1600" dirty="0"/>
              <a:t> </a:t>
            </a:r>
            <a:r>
              <a:rPr lang="ru-RU" sz="1600" dirty="0"/>
              <a:t>а именно </a:t>
            </a:r>
            <a:r>
              <a:rPr lang="ru-RU" sz="1600" dirty="0" err="1"/>
              <a:t>вашите</a:t>
            </a:r>
            <a:r>
              <a:rPr lang="ru-RU" sz="1600" dirty="0"/>
              <a:t> </a:t>
            </a:r>
            <a:r>
              <a:rPr lang="ru-RU" sz="1600" dirty="0" err="1"/>
              <a:t>цветове</a:t>
            </a:r>
            <a:r>
              <a:rPr lang="ru-RU" sz="1600" dirty="0"/>
              <a:t> и типография.</a:t>
            </a:r>
            <a:r>
              <a:rPr lang="en-US" sz="1600" dirty="0"/>
              <a:t> </a:t>
            </a:r>
            <a:r>
              <a:rPr lang="ru-RU" sz="1600" dirty="0" err="1"/>
              <a:t>Това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</a:t>
            </a:r>
            <a:r>
              <a:rPr lang="ru-RU" sz="1600" dirty="0" err="1"/>
              <a:t>бъде</a:t>
            </a:r>
            <a:r>
              <a:rPr lang="ru-RU" sz="1600" dirty="0"/>
              <a:t> полезно, </a:t>
            </a:r>
            <a:r>
              <a:rPr lang="ru-RU" sz="1600" dirty="0" err="1"/>
              <a:t>когато</a:t>
            </a:r>
            <a:r>
              <a:rPr lang="ru-RU" sz="1600" dirty="0"/>
              <a:t> </a:t>
            </a:r>
            <a:r>
              <a:rPr lang="ru-RU" sz="1600" dirty="0" err="1"/>
              <a:t>започнете</a:t>
            </a:r>
            <a:r>
              <a:rPr lang="ru-RU" sz="1600" dirty="0"/>
              <a:t> да </a:t>
            </a:r>
            <a:r>
              <a:rPr lang="ru-RU" sz="1600" dirty="0" err="1"/>
              <a:t>създавате</a:t>
            </a:r>
            <a:r>
              <a:rPr lang="ru-RU" sz="1600" dirty="0"/>
              <a:t> свой </a:t>
            </a:r>
            <a:r>
              <a:rPr lang="ru-RU" sz="1600" dirty="0" err="1"/>
              <a:t>собствен</a:t>
            </a:r>
            <a:r>
              <a:rPr lang="ru-RU" sz="1600" dirty="0"/>
              <a:t> </a:t>
            </a:r>
            <a:r>
              <a:rPr lang="ru-RU" sz="1600" dirty="0" err="1"/>
              <a:t>уебсайт</a:t>
            </a:r>
            <a:r>
              <a:rPr lang="ru-RU" sz="1600" dirty="0"/>
              <a:t>.</a:t>
            </a:r>
          </a:p>
          <a:p>
            <a:pPr marL="501650" lvl="0" indent="-457200" algn="just">
              <a:buSzPts val="2900"/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501650" lvl="0" indent="-457200" algn="just">
              <a:buSzPts val="2900"/>
              <a:buFont typeface="Wingdings" panose="05000000000000000000" pitchFamily="2" charset="2"/>
              <a:buChar char="Ø"/>
            </a:pPr>
            <a:endParaRPr lang="bg-BG" sz="1600" i="1" dirty="0"/>
          </a:p>
          <a:p>
            <a:pPr marL="501650" lvl="0" indent="-457200" algn="just">
              <a:buSzPts val="2900"/>
              <a:buFont typeface="Wingdings" panose="05000000000000000000" pitchFamily="2" charset="2"/>
              <a:buChar char="Ø"/>
            </a:pPr>
            <a:endParaRPr lang="bg-BG" sz="1600" i="1" dirty="0"/>
          </a:p>
          <a:p>
            <a:pPr marL="501650" lvl="0" indent="-457200" algn="just">
              <a:buSzPts val="2900"/>
              <a:buFont typeface="Wingdings" panose="05000000000000000000" pitchFamily="2" charset="2"/>
              <a:buChar char="Ø"/>
            </a:pPr>
            <a:endParaRPr lang="bg-BG" sz="1600" i="1" dirty="0"/>
          </a:p>
          <a:p>
            <a:pPr marL="501650" lvl="0" indent="-457200" algn="just">
              <a:buSzPts val="2900"/>
              <a:buFont typeface="Wingdings" panose="05000000000000000000" pitchFamily="2" charset="2"/>
              <a:buChar char="Ø"/>
            </a:pPr>
            <a:endParaRPr lang="bg-BG" sz="1600" i="1" dirty="0"/>
          </a:p>
          <a:p>
            <a:pPr marL="501650" lvl="0" indent="-457200" algn="just">
              <a:buSzPts val="2900"/>
              <a:buFont typeface="Wingdings" panose="05000000000000000000" pitchFamily="2" charset="2"/>
              <a:buChar char="Ø"/>
            </a:pPr>
            <a:endParaRPr lang="en-US" sz="1600" i="1" dirty="0"/>
          </a:p>
          <a:p>
            <a:pPr marL="501650" lvl="0" indent="-457200" algn="just">
              <a:buSzPts val="2900"/>
              <a:buFont typeface="Wingdings" panose="05000000000000000000" pitchFamily="2" charset="2"/>
              <a:buChar char="Ø"/>
            </a:pPr>
            <a:r>
              <a:rPr lang="bg-BG" sz="1600" b="1" i="1" dirty="0"/>
              <a:t>Изберете своите цветове</a:t>
            </a:r>
            <a:endParaRPr lang="en-US" sz="1600" b="1" i="1" dirty="0"/>
          </a:p>
          <a:p>
            <a:pPr algn="just">
              <a:spcBef>
                <a:spcPts val="0"/>
              </a:spcBef>
            </a:pPr>
            <a:r>
              <a:rPr lang="sk-SK" sz="1600" dirty="0"/>
              <a:t>	</a:t>
            </a:r>
            <a:endParaRPr lang="ru-RU" sz="1600" dirty="0"/>
          </a:p>
          <a:p>
            <a:pPr algn="just">
              <a:spcBef>
                <a:spcPts val="0"/>
              </a:spcBef>
            </a:pPr>
            <a:r>
              <a:rPr lang="ru-RU" sz="1600" dirty="0"/>
              <a:t>        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искате</a:t>
            </a:r>
            <a:r>
              <a:rPr lang="ru-RU" sz="1600" dirty="0"/>
              <a:t> да изберете </a:t>
            </a:r>
            <a:r>
              <a:rPr lang="ru-RU" sz="1600" dirty="0" err="1"/>
              <a:t>цветове</a:t>
            </a:r>
            <a:r>
              <a:rPr lang="ru-RU" sz="1600" dirty="0"/>
              <a:t>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</a:t>
            </a:r>
            <a:r>
              <a:rPr lang="ru-RU" sz="1600" dirty="0" err="1"/>
              <a:t>отличават</a:t>
            </a:r>
            <a:r>
              <a:rPr lang="ru-RU" sz="1600" dirty="0"/>
              <a:t> от </a:t>
            </a:r>
            <a:r>
              <a:rPr lang="ru-RU" sz="1600" dirty="0" err="1"/>
              <a:t>преките</a:t>
            </a:r>
            <a:r>
              <a:rPr lang="bg-BG" sz="1600" dirty="0"/>
              <a:t> </a:t>
            </a:r>
            <a:r>
              <a:rPr lang="ru-RU" sz="1600" dirty="0" err="1"/>
              <a:t>конкуренти</a:t>
            </a:r>
            <a:r>
              <a:rPr lang="ru-RU" sz="1600" dirty="0"/>
              <a:t>, за да избегнете </a:t>
            </a:r>
            <a:r>
              <a:rPr lang="ru-RU" sz="1600" dirty="0" err="1"/>
              <a:t>объркването</a:t>
            </a:r>
            <a:r>
              <a:rPr lang="ru-RU" sz="1600" dirty="0"/>
              <a:t> на </a:t>
            </a:r>
            <a:r>
              <a:rPr lang="ru-RU" sz="1600" dirty="0" err="1"/>
              <a:t>потребителите</a:t>
            </a:r>
            <a:r>
              <a:rPr lang="ru-RU" sz="1600" dirty="0"/>
              <a:t>. </a:t>
            </a:r>
            <a:endParaRPr lang="en-US" sz="1600" dirty="0"/>
          </a:p>
        </p:txBody>
      </p:sp>
      <p:pic>
        <p:nvPicPr>
          <p:cNvPr id="9" name="Picture 4" descr="choosing brand colors to build your own br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142" y="2558493"/>
            <a:ext cx="2519649" cy="22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23;gf9ff28dbe4_0_102"/>
          <p:cNvSpPr txBox="1"/>
          <p:nvPr/>
        </p:nvSpPr>
        <p:spPr>
          <a:xfrm>
            <a:off x="7434237" y="387228"/>
            <a:ext cx="4543664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r>
              <a:rPr lang="ru-RU" sz="3600" dirty="0">
                <a:solidFill>
                  <a:srgbClr val="D92E2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Част 4 – </a:t>
            </a:r>
            <a:r>
              <a:rPr lang="ru-RU" sz="3600" dirty="0" err="1">
                <a:solidFill>
                  <a:srgbClr val="D92E2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Създаване</a:t>
            </a:r>
            <a:r>
              <a:rPr lang="ru-RU" sz="3600" dirty="0">
                <a:solidFill>
                  <a:srgbClr val="D92E2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на Лого</a:t>
            </a:r>
            <a:endParaRPr lang="ru-RU" sz="4000" dirty="0">
              <a:solidFill>
                <a:srgbClr val="D9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3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f9ff28dbe4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f9ff28dbe4_0_102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f9ff28dbe4_0_102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f9ff28dbe4_0_102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f9ff28dbe4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f9ff28dbe4_0_102"/>
          <p:cNvSpPr txBox="1">
            <a:spLocks noGrp="1"/>
          </p:cNvSpPr>
          <p:nvPr>
            <p:ph type="subTitle" idx="1"/>
          </p:nvPr>
        </p:nvSpPr>
        <p:spPr>
          <a:xfrm>
            <a:off x="1524000" y="1290770"/>
            <a:ext cx="10361108" cy="47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bg-BG" b="1" i="1" dirty="0"/>
              <a:t>Избор на вашите шрифтове:</a:t>
            </a:r>
          </a:p>
          <a:p>
            <a:pPr algn="just"/>
            <a:r>
              <a:rPr lang="ru-RU" dirty="0"/>
              <a:t>Не го </a:t>
            </a:r>
            <a:r>
              <a:rPr lang="ru-RU" dirty="0" err="1"/>
              <a:t>усложнявайте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Изберете най-много два шрифта, за да избегнете </a:t>
            </a:r>
            <a:r>
              <a:rPr lang="ru-RU" dirty="0" err="1"/>
              <a:t>объркване</a:t>
            </a:r>
            <a:r>
              <a:rPr lang="ru-RU" dirty="0"/>
              <a:t>: един за заглавия един за </a:t>
            </a:r>
            <a:r>
              <a:rPr lang="ru-RU" dirty="0" err="1"/>
              <a:t>основeн</a:t>
            </a:r>
            <a:r>
              <a:rPr lang="ru-RU" dirty="0"/>
              <a:t> текст. </a:t>
            </a:r>
            <a:r>
              <a:rPr lang="ru-RU" dirty="0" err="1"/>
              <a:t>Проектирайте</a:t>
            </a:r>
            <a:r>
              <a:rPr lang="ru-RU" dirty="0"/>
              <a:t> </a:t>
            </a:r>
            <a:r>
              <a:rPr lang="ru-RU" dirty="0" err="1"/>
              <a:t>логото</a:t>
            </a:r>
            <a:r>
              <a:rPr lang="ru-RU" dirty="0"/>
              <a:t> на </a:t>
            </a:r>
            <a:r>
              <a:rPr lang="ru-RU" dirty="0" err="1"/>
              <a:t>вашата</a:t>
            </a:r>
            <a:r>
              <a:rPr lang="ru-RU" dirty="0"/>
              <a:t> марка (</a:t>
            </a:r>
            <a:r>
              <a:rPr lang="ru-RU" dirty="0" err="1"/>
              <a:t>намерете</a:t>
            </a:r>
            <a:r>
              <a:rPr lang="ru-RU" dirty="0"/>
              <a:t> </a:t>
            </a:r>
            <a:r>
              <a:rPr lang="ru-RU" dirty="0" err="1"/>
              <a:t>софтуер</a:t>
            </a:r>
            <a:r>
              <a:rPr lang="ru-RU" dirty="0"/>
              <a:t> за </a:t>
            </a:r>
            <a:r>
              <a:rPr lang="ru-RU" dirty="0" err="1"/>
              <a:t>създаване</a:t>
            </a:r>
            <a:r>
              <a:rPr lang="ru-RU" dirty="0"/>
              <a:t> на лого). В </a:t>
            </a:r>
            <a:r>
              <a:rPr lang="ru-RU" dirty="0" err="1"/>
              <a:t>крайна</a:t>
            </a:r>
            <a:r>
              <a:rPr lang="ru-RU" dirty="0"/>
              <a:t> сметка </a:t>
            </a:r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лицето</a:t>
            </a:r>
            <a:r>
              <a:rPr lang="ru-RU" dirty="0"/>
              <a:t> на </a:t>
            </a:r>
            <a:r>
              <a:rPr lang="ru-RU" dirty="0" err="1"/>
              <a:t>вашата</a:t>
            </a:r>
            <a:r>
              <a:rPr lang="ru-RU" dirty="0"/>
              <a:t> компания. В </a:t>
            </a:r>
            <a:r>
              <a:rPr lang="ru-RU" dirty="0" err="1"/>
              <a:t>идеалния</a:t>
            </a:r>
            <a:r>
              <a:rPr lang="ru-RU" dirty="0"/>
              <a:t> случай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искате</a:t>
            </a:r>
            <a:r>
              <a:rPr lang="ru-RU" dirty="0"/>
              <a:t> да </a:t>
            </a:r>
            <a:r>
              <a:rPr lang="ru-RU" dirty="0" err="1"/>
              <a:t>създадете</a:t>
            </a:r>
            <a:r>
              <a:rPr lang="ru-RU" dirty="0"/>
              <a:t> </a:t>
            </a:r>
            <a:r>
              <a:rPr lang="ru-RU" dirty="0" err="1"/>
              <a:t>своята</a:t>
            </a:r>
            <a:r>
              <a:rPr lang="ru-RU" dirty="0"/>
              <a:t> марка с лого, </a:t>
            </a:r>
            <a:r>
              <a:rPr lang="ru-RU" dirty="0" err="1"/>
              <a:t>което</a:t>
            </a:r>
            <a:r>
              <a:rPr lang="ru-RU" dirty="0"/>
              <a:t> е </a:t>
            </a:r>
            <a:r>
              <a:rPr lang="ru-RU" dirty="0" err="1"/>
              <a:t>уникално</a:t>
            </a:r>
            <a:r>
              <a:rPr lang="ru-RU" dirty="0"/>
              <a:t> и </a:t>
            </a:r>
            <a:r>
              <a:rPr lang="ru-RU" dirty="0" err="1"/>
              <a:t>разпознаваемо</a:t>
            </a:r>
            <a:r>
              <a:rPr lang="ru-RU" dirty="0"/>
              <a:t>.</a:t>
            </a:r>
          </a:p>
          <a:p>
            <a:pPr algn="l"/>
            <a:endParaRPr lang="bg-BG" sz="1600" b="1" i="1" dirty="0"/>
          </a:p>
        </p:txBody>
      </p:sp>
      <p:sp>
        <p:nvSpPr>
          <p:cNvPr id="9" name="Google Shape;223;gf9ff28dbe4_0_102"/>
          <p:cNvSpPr txBox="1"/>
          <p:nvPr/>
        </p:nvSpPr>
        <p:spPr>
          <a:xfrm>
            <a:off x="7602071" y="500708"/>
            <a:ext cx="4507805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endParaRPr lang="ru-RU" sz="28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r>
              <a:rPr lang="ru-RU" sz="28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Част 4 - </a:t>
            </a:r>
            <a:r>
              <a:rPr lang="ru-RU" sz="28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Създаване</a:t>
            </a:r>
            <a:r>
              <a:rPr lang="ru-RU" sz="28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на лого</a:t>
            </a:r>
            <a:endParaRPr lang="fi-FI" sz="2800" b="1" dirty="0">
              <a:solidFill>
                <a:srgbClr val="D9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6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f9ff28dbe4_0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f9ff28dbe4_0_112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f9ff28dbe4_0_112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f9ff28dbe4_0_112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f9ff28dbe4_0_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f9ff28dbe4_0_112"/>
          <p:cNvSpPr txBox="1">
            <a:spLocks noGrp="1"/>
          </p:cNvSpPr>
          <p:nvPr>
            <p:ph type="subTitle" idx="1"/>
          </p:nvPr>
        </p:nvSpPr>
        <p:spPr>
          <a:xfrm>
            <a:off x="1555531" y="1290770"/>
            <a:ext cx="9144000" cy="471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3200"/>
              <a:buNone/>
            </a:pPr>
            <a:r>
              <a:rPr lang="bg-BG" b="1" dirty="0"/>
              <a:t>Вашите клиенти трябва да ви различават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3200"/>
              <a:buNone/>
            </a:pPr>
            <a:endParaRPr lang="ru-RU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3200"/>
              <a:buNone/>
            </a:pPr>
            <a:r>
              <a:rPr lang="ru-RU" dirty="0" err="1"/>
              <a:t>Идентичността</a:t>
            </a:r>
            <a:r>
              <a:rPr lang="ru-RU" dirty="0"/>
              <a:t> на </a:t>
            </a:r>
            <a:r>
              <a:rPr lang="ru-RU" dirty="0" err="1"/>
              <a:t>марката</a:t>
            </a:r>
            <a:r>
              <a:rPr lang="ru-RU" dirty="0"/>
              <a:t> </a:t>
            </a:r>
            <a:r>
              <a:rPr lang="ru-RU" dirty="0" err="1"/>
              <a:t>произтича</a:t>
            </a:r>
            <a:r>
              <a:rPr lang="ru-RU" dirty="0"/>
              <a:t> от организация, т.е. </a:t>
            </a:r>
            <a:r>
              <a:rPr lang="ru-RU" dirty="0" err="1"/>
              <a:t>организацията</a:t>
            </a:r>
            <a:r>
              <a:rPr lang="ru-RU" dirty="0"/>
              <a:t> е </a:t>
            </a:r>
            <a:r>
              <a:rPr lang="ru-RU" dirty="0" err="1"/>
              <a:t>отговорна</a:t>
            </a:r>
            <a:r>
              <a:rPr lang="ru-RU" dirty="0"/>
              <a:t> за </a:t>
            </a:r>
            <a:r>
              <a:rPr lang="ru-RU" dirty="0" err="1"/>
              <a:t>създаването</a:t>
            </a:r>
            <a:r>
              <a:rPr lang="ru-RU" dirty="0"/>
              <a:t> на отличен продукт с </a:t>
            </a:r>
            <a:r>
              <a:rPr lang="ru-RU" dirty="0" err="1"/>
              <a:t>уникални</a:t>
            </a:r>
            <a:r>
              <a:rPr lang="ru-RU" dirty="0"/>
              <a:t> характеристики. </a:t>
            </a:r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начинът</a:t>
            </a:r>
            <a:r>
              <a:rPr lang="ru-RU" dirty="0"/>
              <a:t>, по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една</a:t>
            </a:r>
            <a:r>
              <a:rPr lang="ru-RU" dirty="0"/>
              <a:t> организация се стреми да се </a:t>
            </a:r>
            <a:r>
              <a:rPr lang="ru-RU" dirty="0" err="1"/>
              <a:t>идентифицира</a:t>
            </a:r>
            <a:r>
              <a:rPr lang="ru-RU" dirty="0"/>
              <a:t>. </a:t>
            </a:r>
            <a:r>
              <a:rPr lang="ru-RU" dirty="0" err="1"/>
              <a:t>Представлява</a:t>
            </a:r>
            <a:r>
              <a:rPr lang="ru-RU" dirty="0"/>
              <a:t> как </a:t>
            </a:r>
            <a:r>
              <a:rPr lang="ru-RU" dirty="0" err="1"/>
              <a:t>една</a:t>
            </a:r>
            <a:r>
              <a:rPr lang="ru-RU" dirty="0"/>
              <a:t> организация иска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възприемана</a:t>
            </a:r>
            <a:r>
              <a:rPr lang="ru-RU" dirty="0"/>
              <a:t> на </a:t>
            </a:r>
            <a:r>
              <a:rPr lang="ru-RU" dirty="0" err="1"/>
              <a:t>пазара</a:t>
            </a:r>
            <a:r>
              <a:rPr lang="ru-RU" dirty="0"/>
              <a:t>. </a:t>
            </a:r>
            <a:r>
              <a:rPr lang="ru-RU" dirty="0" err="1"/>
              <a:t>Една</a:t>
            </a:r>
            <a:r>
              <a:rPr lang="ru-RU" dirty="0"/>
              <a:t> организация </a:t>
            </a:r>
            <a:r>
              <a:rPr lang="ru-RU" dirty="0" err="1"/>
              <a:t>съобщава</a:t>
            </a:r>
            <a:r>
              <a:rPr lang="ru-RU" dirty="0"/>
              <a:t> </a:t>
            </a:r>
            <a:r>
              <a:rPr lang="ru-RU" dirty="0" err="1"/>
              <a:t>своята</a:t>
            </a:r>
            <a:r>
              <a:rPr lang="ru-RU" dirty="0"/>
              <a:t> </a:t>
            </a:r>
            <a:r>
              <a:rPr lang="ru-RU" dirty="0" err="1"/>
              <a:t>идентичност</a:t>
            </a:r>
            <a:r>
              <a:rPr lang="ru-RU" dirty="0"/>
              <a:t> на </a:t>
            </a:r>
            <a:r>
              <a:rPr lang="ru-RU" dirty="0" err="1"/>
              <a:t>потребителите</a:t>
            </a:r>
            <a:r>
              <a:rPr lang="ru-RU" dirty="0"/>
              <a:t> чрез </a:t>
            </a:r>
            <a:r>
              <a:rPr lang="ru-RU" dirty="0" err="1"/>
              <a:t>своите</a:t>
            </a:r>
            <a:r>
              <a:rPr lang="ru-RU" dirty="0"/>
              <a:t> </a:t>
            </a:r>
            <a:r>
              <a:rPr lang="ru-RU" dirty="0" err="1"/>
              <a:t>брандинг</a:t>
            </a:r>
            <a:r>
              <a:rPr lang="ru-RU" dirty="0"/>
              <a:t> и </a:t>
            </a:r>
            <a:r>
              <a:rPr lang="ru-RU" dirty="0" err="1"/>
              <a:t>маркетингови</a:t>
            </a:r>
            <a:r>
              <a:rPr lang="ru-RU" dirty="0"/>
              <a:t> стратегии. </a:t>
            </a:r>
            <a:r>
              <a:rPr lang="ru-RU" dirty="0" err="1"/>
              <a:t>Една</a:t>
            </a:r>
            <a:r>
              <a:rPr lang="ru-RU" dirty="0"/>
              <a:t> марка е </a:t>
            </a:r>
            <a:r>
              <a:rPr lang="ru-RU" dirty="0" err="1"/>
              <a:t>уникална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своята</a:t>
            </a:r>
            <a:r>
              <a:rPr lang="ru-RU" dirty="0"/>
              <a:t> </a:t>
            </a:r>
            <a:r>
              <a:rPr lang="ru-RU" dirty="0" err="1"/>
              <a:t>идентичност</a:t>
            </a:r>
            <a:r>
              <a:rPr lang="ru-RU" dirty="0"/>
              <a:t>. </a:t>
            </a:r>
            <a:r>
              <a:rPr lang="ru-RU" dirty="0" err="1"/>
              <a:t>Идентичността</a:t>
            </a:r>
            <a:r>
              <a:rPr lang="ru-RU" dirty="0"/>
              <a:t> на </a:t>
            </a:r>
            <a:r>
              <a:rPr lang="ru-RU" dirty="0" err="1"/>
              <a:t>марката</a:t>
            </a:r>
            <a:r>
              <a:rPr lang="ru-RU" dirty="0"/>
              <a:t> </a:t>
            </a:r>
            <a:r>
              <a:rPr lang="ru-RU" dirty="0" err="1"/>
              <a:t>включва</a:t>
            </a:r>
            <a:r>
              <a:rPr lang="ru-RU" dirty="0"/>
              <a:t> </a:t>
            </a:r>
            <a:r>
              <a:rPr lang="ru-RU" dirty="0" err="1"/>
              <a:t>следните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- </a:t>
            </a:r>
            <a:r>
              <a:rPr lang="ru-RU" dirty="0" err="1"/>
              <a:t>визия</a:t>
            </a:r>
            <a:r>
              <a:rPr lang="ru-RU" dirty="0"/>
              <a:t> на </a:t>
            </a:r>
            <a:r>
              <a:rPr lang="ru-RU" dirty="0" err="1"/>
              <a:t>марката</a:t>
            </a:r>
            <a:r>
              <a:rPr lang="ru-RU" dirty="0"/>
              <a:t>, </a:t>
            </a:r>
            <a:r>
              <a:rPr lang="ru-RU" dirty="0" err="1"/>
              <a:t>култура</a:t>
            </a:r>
            <a:r>
              <a:rPr lang="ru-RU" dirty="0"/>
              <a:t> на </a:t>
            </a:r>
            <a:r>
              <a:rPr lang="ru-RU" dirty="0" err="1"/>
              <a:t>марката</a:t>
            </a:r>
            <a:r>
              <a:rPr lang="ru-RU" dirty="0"/>
              <a:t>, </a:t>
            </a:r>
            <a:r>
              <a:rPr lang="ru-RU" dirty="0" err="1"/>
              <a:t>позициониране</a:t>
            </a:r>
            <a:r>
              <a:rPr lang="ru-RU" dirty="0"/>
              <a:t>, </a:t>
            </a:r>
            <a:r>
              <a:rPr lang="ru-RU" dirty="0" err="1"/>
              <a:t>личност</a:t>
            </a:r>
            <a:r>
              <a:rPr lang="ru-RU" dirty="0"/>
              <a:t>, взаимоотношения и презентации. </a:t>
            </a:r>
            <a:r>
              <a:rPr lang="ru-RU" dirty="0" err="1"/>
              <a:t>Идентичността</a:t>
            </a:r>
            <a:r>
              <a:rPr lang="ru-RU" dirty="0"/>
              <a:t> на </a:t>
            </a:r>
            <a:r>
              <a:rPr lang="ru-RU" dirty="0" err="1"/>
              <a:t>марката</a:t>
            </a:r>
            <a:r>
              <a:rPr lang="ru-RU" dirty="0"/>
              <a:t> е набор от </a:t>
            </a:r>
            <a:r>
              <a:rPr lang="ru-RU" dirty="0" err="1"/>
              <a:t>умствени</a:t>
            </a:r>
            <a:r>
              <a:rPr lang="ru-RU" dirty="0"/>
              <a:t> и </a:t>
            </a:r>
            <a:r>
              <a:rPr lang="ru-RU" dirty="0" err="1"/>
              <a:t>функционални</a:t>
            </a:r>
            <a:r>
              <a:rPr lang="ru-RU" dirty="0"/>
              <a:t> </a:t>
            </a:r>
            <a:r>
              <a:rPr lang="ru-RU" dirty="0" err="1"/>
              <a:t>асоциации</a:t>
            </a:r>
            <a:r>
              <a:rPr lang="ru-RU" dirty="0"/>
              <a:t> с </a:t>
            </a:r>
            <a:r>
              <a:rPr lang="ru-RU" dirty="0" err="1"/>
              <a:t>марката</a:t>
            </a:r>
            <a:r>
              <a:rPr lang="ru-RU" dirty="0"/>
              <a:t>.</a:t>
            </a:r>
            <a:endParaRPr lang="sk-SK" dirty="0"/>
          </a:p>
        </p:txBody>
      </p:sp>
      <p:sp>
        <p:nvSpPr>
          <p:cNvPr id="234" name="Google Shape;234;gf9ff28dbe4_0_112"/>
          <p:cNvSpPr txBox="1"/>
          <p:nvPr/>
        </p:nvSpPr>
        <p:spPr>
          <a:xfrm>
            <a:off x="7059534" y="934445"/>
            <a:ext cx="5009179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r>
              <a:rPr lang="bg-BG" sz="2800" dirty="0">
                <a:solidFill>
                  <a:srgbClr val="D92E2D"/>
                </a:solidFill>
                <a:latin typeface="Calibri"/>
                <a:ea typeface="Calibri"/>
                <a:cs typeface="Calibri"/>
                <a:sym typeface="Calibri"/>
              </a:rPr>
              <a:t>Част 5</a:t>
            </a:r>
            <a:r>
              <a:rPr lang="fi-FI" sz="2800" dirty="0">
                <a:solidFill>
                  <a:srgbClr val="D92E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bg-BG" sz="2800" dirty="0">
                <a:solidFill>
                  <a:srgbClr val="D92E2D"/>
                </a:solidFill>
              </a:rPr>
              <a:t>Създаване на идентичност</a:t>
            </a:r>
            <a:endParaRPr lang="sk-SK" sz="2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4000"/>
              <a:buFont typeface="Calibri"/>
              <a:buNone/>
            </a:pPr>
            <a:endParaRPr sz="2800" b="1" dirty="0">
              <a:solidFill>
                <a:srgbClr val="D9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38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7809" y="5294202"/>
            <a:ext cx="1272967" cy="93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f9ff28dbe4_0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f9ff28dbe4_0_112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f9ff28dbe4_0_112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f9ff28dbe4_0_112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f9ff28dbe4_0_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f9ff28dbe4_0_112"/>
          <p:cNvSpPr txBox="1">
            <a:spLocks noGrp="1"/>
          </p:cNvSpPr>
          <p:nvPr>
            <p:ph type="subTitle" idx="1"/>
          </p:nvPr>
        </p:nvSpPr>
        <p:spPr>
          <a:xfrm>
            <a:off x="1555531" y="1290770"/>
            <a:ext cx="9144000" cy="446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lvl="0" indent="0" algn="just">
              <a:buSzPts val="2900"/>
            </a:pPr>
            <a:r>
              <a:rPr lang="ru-RU" sz="1800" dirty="0" err="1"/>
              <a:t>Идентичността</a:t>
            </a:r>
            <a:r>
              <a:rPr lang="ru-RU" sz="1800" dirty="0"/>
              <a:t> на </a:t>
            </a:r>
            <a:r>
              <a:rPr lang="ru-RU" sz="1800" dirty="0" err="1"/>
              <a:t>марката</a:t>
            </a:r>
            <a:r>
              <a:rPr lang="ru-RU" sz="1800" dirty="0"/>
              <a:t> е </a:t>
            </a:r>
            <a:r>
              <a:rPr lang="ru-RU" sz="1800" dirty="0" err="1"/>
              <a:t>цялостното</a:t>
            </a:r>
            <a:r>
              <a:rPr lang="ru-RU" sz="1800" dirty="0"/>
              <a:t> предложение/обещание, </a:t>
            </a:r>
            <a:r>
              <a:rPr lang="ru-RU" sz="1800" dirty="0" err="1"/>
              <a:t>което</a:t>
            </a:r>
            <a:r>
              <a:rPr lang="ru-RU" sz="1800" dirty="0"/>
              <a:t> </a:t>
            </a:r>
            <a:r>
              <a:rPr lang="ru-RU" sz="1800" dirty="0" err="1"/>
              <a:t>една</a:t>
            </a:r>
            <a:r>
              <a:rPr lang="ru-RU" sz="1800" dirty="0"/>
              <a:t> организация </a:t>
            </a:r>
            <a:r>
              <a:rPr lang="ru-RU" sz="1800" dirty="0" err="1"/>
              <a:t>прави</a:t>
            </a:r>
            <a:r>
              <a:rPr lang="ru-RU" sz="1800" dirty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потребителите</a:t>
            </a:r>
            <a:r>
              <a:rPr lang="ru-RU" sz="1800" dirty="0"/>
              <a:t>. </a:t>
            </a:r>
            <a:r>
              <a:rPr lang="ru-RU" sz="1800" dirty="0" err="1"/>
              <a:t>Марката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да се </a:t>
            </a:r>
            <a:r>
              <a:rPr lang="ru-RU" sz="1800" dirty="0" err="1"/>
              <a:t>възприема</a:t>
            </a:r>
            <a:r>
              <a:rPr lang="ru-RU" sz="1800" dirty="0"/>
              <a:t> </a:t>
            </a:r>
            <a:r>
              <a:rPr lang="ru-RU" sz="1800" dirty="0" err="1"/>
              <a:t>като</a:t>
            </a:r>
            <a:r>
              <a:rPr lang="ru-RU" sz="1800" dirty="0"/>
              <a:t> продукт, </a:t>
            </a:r>
            <a:r>
              <a:rPr lang="ru-RU" sz="1800" dirty="0" err="1"/>
              <a:t>личност</a:t>
            </a:r>
            <a:r>
              <a:rPr lang="ru-RU" sz="1800" dirty="0"/>
              <a:t>, набор от ценности и позиция, </a:t>
            </a:r>
            <a:r>
              <a:rPr lang="ru-RU" sz="1800" dirty="0" err="1"/>
              <a:t>която</a:t>
            </a:r>
            <a:r>
              <a:rPr lang="ru-RU" sz="1800" dirty="0"/>
              <a:t> </a:t>
            </a:r>
            <a:r>
              <a:rPr lang="ru-RU" sz="1800" dirty="0" err="1"/>
              <a:t>заема</a:t>
            </a:r>
            <a:r>
              <a:rPr lang="ru-RU" sz="1800" dirty="0"/>
              <a:t> в </a:t>
            </a:r>
            <a:r>
              <a:rPr lang="ru-RU" sz="1800" dirty="0" err="1"/>
              <a:t>съзнанието</a:t>
            </a:r>
            <a:r>
              <a:rPr lang="ru-RU" sz="1800" dirty="0"/>
              <a:t> на </a:t>
            </a:r>
            <a:r>
              <a:rPr lang="ru-RU" sz="1800" dirty="0" err="1"/>
              <a:t>потребителите</a:t>
            </a:r>
            <a:r>
              <a:rPr lang="ru-RU" sz="1800" dirty="0"/>
              <a:t>. </a:t>
            </a:r>
            <a:r>
              <a:rPr lang="ru-RU" sz="1800" dirty="0" err="1"/>
              <a:t>Идентичността</a:t>
            </a:r>
            <a:r>
              <a:rPr lang="ru-RU" sz="1800" dirty="0"/>
              <a:t> на </a:t>
            </a:r>
            <a:r>
              <a:rPr lang="ru-RU" sz="1800" dirty="0" err="1"/>
              <a:t>марката</a:t>
            </a:r>
            <a:r>
              <a:rPr lang="ru-RU" sz="1800" dirty="0"/>
              <a:t> е </a:t>
            </a:r>
            <a:r>
              <a:rPr lang="ru-RU" sz="1800" dirty="0" err="1"/>
              <a:t>всичко</a:t>
            </a:r>
            <a:r>
              <a:rPr lang="ru-RU" sz="1800" dirty="0"/>
              <a:t>, за </a:t>
            </a:r>
            <a:r>
              <a:rPr lang="ru-RU" sz="1800" dirty="0" err="1"/>
              <a:t>което</a:t>
            </a:r>
            <a:r>
              <a:rPr lang="ru-RU" sz="1800" dirty="0"/>
              <a:t> </a:t>
            </a:r>
            <a:r>
              <a:rPr lang="ru-RU" sz="1800" dirty="0" err="1"/>
              <a:t>една</a:t>
            </a:r>
            <a:r>
              <a:rPr lang="ru-RU" sz="1800" dirty="0"/>
              <a:t> организация иска да се </a:t>
            </a:r>
            <a:r>
              <a:rPr lang="ru-RU" sz="1800" dirty="0" err="1"/>
              <a:t>разглежда</a:t>
            </a:r>
            <a:r>
              <a:rPr lang="ru-RU" sz="1800" dirty="0"/>
              <a:t> </a:t>
            </a:r>
            <a:r>
              <a:rPr lang="ru-RU" sz="1800" dirty="0" err="1"/>
              <a:t>марката</a:t>
            </a:r>
            <a:r>
              <a:rPr lang="ru-RU" sz="1800" dirty="0"/>
              <a:t>. </a:t>
            </a:r>
            <a:r>
              <a:rPr lang="ru-RU" sz="1800" dirty="0" err="1"/>
              <a:t>Това</a:t>
            </a:r>
            <a:r>
              <a:rPr lang="ru-RU" sz="1800" dirty="0"/>
              <a:t> е функция, </a:t>
            </a:r>
            <a:r>
              <a:rPr lang="ru-RU" sz="1800" dirty="0" err="1"/>
              <a:t>свързана</a:t>
            </a:r>
            <a:r>
              <a:rPr lang="ru-RU" sz="1800" dirty="0"/>
              <a:t> с конкретна компания, продукт, услуга или </a:t>
            </a:r>
            <a:r>
              <a:rPr lang="ru-RU" sz="1800" dirty="0" err="1"/>
              <a:t>физическо</a:t>
            </a:r>
            <a:r>
              <a:rPr lang="ru-RU" sz="1800" dirty="0"/>
              <a:t> лице. </a:t>
            </a:r>
            <a:r>
              <a:rPr lang="ru-RU" sz="1800" dirty="0" err="1"/>
              <a:t>Това</a:t>
            </a:r>
            <a:r>
              <a:rPr lang="ru-RU" sz="1800" dirty="0"/>
              <a:t> е начин за </a:t>
            </a:r>
            <a:r>
              <a:rPr lang="ru-RU" sz="1800" dirty="0" err="1"/>
              <a:t>външно</a:t>
            </a:r>
            <a:r>
              <a:rPr lang="ru-RU" sz="1800" dirty="0"/>
              <a:t> </a:t>
            </a:r>
            <a:r>
              <a:rPr lang="ru-RU" sz="1800" dirty="0" err="1"/>
              <a:t>изразяване</a:t>
            </a:r>
            <a:r>
              <a:rPr lang="ru-RU" sz="1800" dirty="0"/>
              <a:t> на </a:t>
            </a:r>
            <a:r>
              <a:rPr lang="ru-RU" sz="1800" dirty="0" err="1"/>
              <a:t>марката</a:t>
            </a:r>
            <a:r>
              <a:rPr lang="ru-RU" sz="1800" dirty="0"/>
              <a:t> пред света.</a:t>
            </a:r>
          </a:p>
          <a:p>
            <a:pPr marL="44450" lvl="0" indent="0" algn="just">
              <a:buSzPts val="2900"/>
            </a:pPr>
            <a:r>
              <a:rPr lang="ru-RU" sz="1800" dirty="0" err="1"/>
              <a:t>Идентичността</a:t>
            </a:r>
            <a:r>
              <a:rPr lang="ru-RU" sz="1800" dirty="0"/>
              <a:t> на </a:t>
            </a:r>
            <a:r>
              <a:rPr lang="ru-RU" sz="1800" dirty="0" err="1"/>
              <a:t>марката</a:t>
            </a:r>
            <a:r>
              <a:rPr lang="ru-RU" sz="1800" dirty="0"/>
              <a:t> е </a:t>
            </a:r>
            <a:r>
              <a:rPr lang="ru-RU" sz="1800" dirty="0" err="1"/>
              <a:t>съвкупността</a:t>
            </a:r>
            <a:r>
              <a:rPr lang="ru-RU" sz="1800" dirty="0"/>
              <a:t> от </a:t>
            </a:r>
            <a:r>
              <a:rPr lang="ru-RU" sz="1800" dirty="0" err="1"/>
              <a:t>всичко</a:t>
            </a:r>
            <a:r>
              <a:rPr lang="ru-RU" sz="1800" dirty="0"/>
              <a:t>, </a:t>
            </a:r>
            <a:r>
              <a:rPr lang="ru-RU" sz="1800" dirty="0" err="1"/>
              <a:t>което</a:t>
            </a:r>
            <a:r>
              <a:rPr lang="ru-RU" sz="1800" dirty="0"/>
              <a:t> правите (т.е. </a:t>
            </a:r>
            <a:r>
              <a:rPr lang="ru-RU" sz="1800" dirty="0" err="1"/>
              <a:t>една</a:t>
            </a:r>
            <a:r>
              <a:rPr lang="ru-RU" sz="1800" dirty="0"/>
              <a:t> организация). </a:t>
            </a:r>
            <a:r>
              <a:rPr lang="ru-RU" sz="1800" dirty="0" err="1"/>
              <a:t>Това</a:t>
            </a:r>
            <a:r>
              <a:rPr lang="ru-RU" sz="1800" dirty="0"/>
              <a:t> е </a:t>
            </a:r>
            <a:r>
              <a:rPr lang="ru-RU" sz="1800" dirty="0" err="1"/>
              <a:t>мисия</a:t>
            </a:r>
            <a:r>
              <a:rPr lang="ru-RU" sz="1800" dirty="0"/>
              <a:t> на </a:t>
            </a:r>
            <a:r>
              <a:rPr lang="ru-RU" sz="1800" dirty="0" err="1"/>
              <a:t>организацията</a:t>
            </a:r>
            <a:r>
              <a:rPr lang="ru-RU" sz="1800" dirty="0"/>
              <a:t>, </a:t>
            </a:r>
            <a:r>
              <a:rPr lang="ru-RU" sz="1800" dirty="0" err="1"/>
              <a:t>личност</a:t>
            </a:r>
            <a:r>
              <a:rPr lang="ru-RU" sz="1800" dirty="0"/>
              <a:t>, обещание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потребителите</a:t>
            </a:r>
            <a:r>
              <a:rPr lang="ru-RU" sz="1800" dirty="0"/>
              <a:t> и </a:t>
            </a:r>
            <a:r>
              <a:rPr lang="ru-RU" sz="1800" dirty="0" err="1"/>
              <a:t>конкурентни</a:t>
            </a:r>
            <a:r>
              <a:rPr lang="ru-RU" sz="1800" dirty="0"/>
              <a:t> </a:t>
            </a:r>
            <a:r>
              <a:rPr lang="ru-RU" sz="1800" dirty="0" err="1"/>
              <a:t>предимства</a:t>
            </a:r>
            <a:r>
              <a:rPr lang="ru-RU" sz="1800" dirty="0"/>
              <a:t>. </a:t>
            </a:r>
            <a:r>
              <a:rPr lang="ru-RU" sz="1800" dirty="0" err="1"/>
              <a:t>Включва</a:t>
            </a:r>
            <a:r>
              <a:rPr lang="ru-RU" sz="1800" dirty="0"/>
              <a:t> </a:t>
            </a:r>
            <a:r>
              <a:rPr lang="ru-RU" sz="1800" dirty="0" err="1"/>
              <a:t>мисленето</a:t>
            </a:r>
            <a:r>
              <a:rPr lang="ru-RU" sz="1800" dirty="0"/>
              <a:t>, </a:t>
            </a:r>
            <a:r>
              <a:rPr lang="ru-RU" sz="1800" dirty="0" err="1"/>
              <a:t>чувствата</a:t>
            </a:r>
            <a:r>
              <a:rPr lang="ru-RU" sz="1800" dirty="0"/>
              <a:t> и </a:t>
            </a:r>
            <a:r>
              <a:rPr lang="ru-RU" sz="1800" dirty="0" err="1"/>
              <a:t>очакванията</a:t>
            </a:r>
            <a:r>
              <a:rPr lang="ru-RU" sz="1800" dirty="0"/>
              <a:t> на </a:t>
            </a:r>
            <a:r>
              <a:rPr lang="ru-RU" sz="1800" dirty="0" err="1"/>
              <a:t>целевия</a:t>
            </a:r>
            <a:r>
              <a:rPr lang="ru-RU" sz="1800" dirty="0"/>
              <a:t> </a:t>
            </a:r>
            <a:r>
              <a:rPr lang="ru-RU" sz="1800" dirty="0" err="1"/>
              <a:t>пазар</a:t>
            </a:r>
            <a:r>
              <a:rPr lang="ru-RU" sz="1800" dirty="0"/>
              <a:t>/</a:t>
            </a:r>
            <a:r>
              <a:rPr lang="ru-RU" sz="1800" dirty="0" err="1"/>
              <a:t>потребителите</a:t>
            </a:r>
            <a:r>
              <a:rPr lang="ru-RU" sz="1800" dirty="0"/>
              <a:t>. </a:t>
            </a:r>
            <a:r>
              <a:rPr lang="ru-RU" sz="1800" dirty="0" err="1"/>
              <a:t>Това</a:t>
            </a:r>
            <a:r>
              <a:rPr lang="ru-RU" sz="1800" dirty="0"/>
              <a:t> е средство за </a:t>
            </a:r>
            <a:r>
              <a:rPr lang="ru-RU" sz="1800" dirty="0" err="1"/>
              <a:t>идентифициране</a:t>
            </a:r>
            <a:r>
              <a:rPr lang="ru-RU" sz="1800" dirty="0"/>
              <a:t> и </a:t>
            </a:r>
            <a:r>
              <a:rPr lang="ru-RU" sz="1800" dirty="0" err="1"/>
              <a:t>разграничаване</a:t>
            </a:r>
            <a:r>
              <a:rPr lang="ru-RU" sz="1800" dirty="0"/>
              <a:t> на </a:t>
            </a:r>
            <a:r>
              <a:rPr lang="ru-RU" sz="1800" dirty="0" err="1"/>
              <a:t>една</a:t>
            </a:r>
            <a:r>
              <a:rPr lang="ru-RU" sz="1800" dirty="0"/>
              <a:t> организация от друга. Организация с </a:t>
            </a:r>
            <a:r>
              <a:rPr lang="ru-RU" sz="1800" dirty="0" err="1"/>
              <a:t>уникална</a:t>
            </a:r>
            <a:r>
              <a:rPr lang="ru-RU" sz="1800" dirty="0"/>
              <a:t> </a:t>
            </a:r>
            <a:r>
              <a:rPr lang="ru-RU" sz="1800" dirty="0" err="1"/>
              <a:t>идентичност</a:t>
            </a:r>
            <a:r>
              <a:rPr lang="ru-RU" sz="1800" dirty="0"/>
              <a:t> на </a:t>
            </a:r>
            <a:r>
              <a:rPr lang="ru-RU" sz="1800" dirty="0" err="1"/>
              <a:t>марката</a:t>
            </a:r>
            <a:r>
              <a:rPr lang="ru-RU" sz="1800" dirty="0"/>
              <a:t> </a:t>
            </a:r>
            <a:r>
              <a:rPr lang="ru-RU" sz="1800" dirty="0" err="1"/>
              <a:t>има</a:t>
            </a:r>
            <a:r>
              <a:rPr lang="ru-RU" sz="1800" dirty="0"/>
              <a:t> </a:t>
            </a:r>
            <a:r>
              <a:rPr lang="ru-RU" sz="1800" dirty="0" err="1"/>
              <a:t>подобрена</a:t>
            </a:r>
            <a:r>
              <a:rPr lang="ru-RU" sz="1800" dirty="0"/>
              <a:t> </a:t>
            </a:r>
            <a:r>
              <a:rPr lang="ru-RU" sz="1800" dirty="0" err="1"/>
              <a:t>осведоменост</a:t>
            </a:r>
            <a:r>
              <a:rPr lang="ru-RU" sz="1800" dirty="0"/>
              <a:t> за </a:t>
            </a:r>
            <a:r>
              <a:rPr lang="ru-RU" sz="1800" dirty="0" err="1"/>
              <a:t>марката</a:t>
            </a:r>
            <a:r>
              <a:rPr lang="ru-RU" sz="1800" dirty="0"/>
              <a:t>, </a:t>
            </a:r>
            <a:r>
              <a:rPr lang="ru-RU" sz="1800" dirty="0" err="1"/>
              <a:t>мотивиран</a:t>
            </a:r>
            <a:r>
              <a:rPr lang="ru-RU" sz="1800" dirty="0"/>
              <a:t> </a:t>
            </a:r>
            <a:r>
              <a:rPr lang="ru-RU" sz="1800" dirty="0" err="1"/>
              <a:t>екип</a:t>
            </a:r>
            <a:r>
              <a:rPr lang="ru-RU" sz="1800" dirty="0"/>
              <a:t> от служители, </a:t>
            </a:r>
            <a:r>
              <a:rPr lang="ru-RU" sz="1800" dirty="0" err="1"/>
              <a:t>които</a:t>
            </a:r>
            <a:r>
              <a:rPr lang="ru-RU" sz="1800" dirty="0"/>
              <a:t> се </a:t>
            </a:r>
            <a:r>
              <a:rPr lang="ru-RU" sz="1800" dirty="0" err="1"/>
              <a:t>чувстват</a:t>
            </a:r>
            <a:r>
              <a:rPr lang="ru-RU" sz="1800" dirty="0"/>
              <a:t> </a:t>
            </a:r>
            <a:r>
              <a:rPr lang="ru-RU" sz="1800" dirty="0" err="1"/>
              <a:t>горди</a:t>
            </a:r>
            <a:r>
              <a:rPr lang="ru-RU" sz="1800" dirty="0"/>
              <a:t> да </a:t>
            </a:r>
            <a:r>
              <a:rPr lang="ru-RU" sz="1800" dirty="0" err="1"/>
              <a:t>работят</a:t>
            </a:r>
            <a:r>
              <a:rPr lang="ru-RU" sz="1800" dirty="0"/>
              <a:t> в добре </a:t>
            </a:r>
            <a:r>
              <a:rPr lang="ru-RU" sz="1800" dirty="0" err="1"/>
              <a:t>брандирана</a:t>
            </a:r>
            <a:r>
              <a:rPr lang="ru-RU" sz="1800" dirty="0"/>
              <a:t> организация, </a:t>
            </a:r>
            <a:r>
              <a:rPr lang="ru-RU" sz="1800" dirty="0" err="1"/>
              <a:t>активни</a:t>
            </a:r>
            <a:r>
              <a:rPr lang="ru-RU" sz="1800" dirty="0"/>
              <a:t> </a:t>
            </a:r>
            <a:r>
              <a:rPr lang="ru-RU" sz="1800" dirty="0" err="1"/>
              <a:t>купувачи</a:t>
            </a:r>
            <a:r>
              <a:rPr lang="ru-RU" sz="1800" dirty="0"/>
              <a:t> и корпоративен стил. </a:t>
            </a:r>
            <a:r>
              <a:rPr lang="ru-RU" sz="1800" dirty="0" err="1"/>
              <a:t>Идентичността</a:t>
            </a:r>
            <a:r>
              <a:rPr lang="ru-RU" sz="1800" dirty="0"/>
              <a:t> на </a:t>
            </a:r>
            <a:r>
              <a:rPr lang="ru-RU" sz="1800" dirty="0" err="1"/>
              <a:t>марката</a:t>
            </a:r>
            <a:r>
              <a:rPr lang="ru-RU" sz="1800" dirty="0"/>
              <a:t> води до </a:t>
            </a:r>
            <a:r>
              <a:rPr lang="ru-RU" sz="1800" dirty="0" err="1"/>
              <a:t>лоялност</a:t>
            </a:r>
            <a:r>
              <a:rPr lang="ru-RU" sz="1800" dirty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марката</a:t>
            </a:r>
            <a:r>
              <a:rPr lang="ru-RU" sz="1800" dirty="0"/>
              <a:t>, </a:t>
            </a:r>
            <a:r>
              <a:rPr lang="ru-RU" sz="1800" dirty="0" err="1"/>
              <a:t>предпочитания</a:t>
            </a:r>
            <a:r>
              <a:rPr lang="ru-RU" sz="1800" dirty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нея</a:t>
            </a:r>
            <a:r>
              <a:rPr lang="ru-RU" sz="1800" dirty="0"/>
              <a:t>, </a:t>
            </a:r>
            <a:r>
              <a:rPr lang="ru-RU" sz="1800" dirty="0" err="1"/>
              <a:t>висока</a:t>
            </a:r>
            <a:r>
              <a:rPr lang="ru-RU" sz="1800" dirty="0"/>
              <a:t> </a:t>
            </a:r>
            <a:r>
              <a:rPr lang="ru-RU" sz="1800" dirty="0" err="1"/>
              <a:t>достоверност</a:t>
            </a:r>
            <a:r>
              <a:rPr lang="ru-RU" sz="1800" dirty="0"/>
              <a:t>, </a:t>
            </a:r>
            <a:r>
              <a:rPr lang="ru-RU" sz="1800" dirty="0" err="1"/>
              <a:t>добри</a:t>
            </a:r>
            <a:r>
              <a:rPr lang="ru-RU" sz="1800" dirty="0"/>
              <a:t> цени и добра </a:t>
            </a:r>
            <a:r>
              <a:rPr lang="ru-RU" sz="1800" dirty="0" err="1"/>
              <a:t>финансова</a:t>
            </a:r>
            <a:r>
              <a:rPr lang="ru-RU" sz="1800" dirty="0"/>
              <a:t> </a:t>
            </a:r>
            <a:r>
              <a:rPr lang="ru-RU" sz="1800" dirty="0" err="1"/>
              <a:t>възвръщаемост</a:t>
            </a:r>
            <a:r>
              <a:rPr lang="ru-RU" sz="1600" dirty="0"/>
              <a:t>. </a:t>
            </a:r>
            <a:endParaRPr lang="en-US" sz="1600" dirty="0"/>
          </a:p>
        </p:txBody>
      </p:sp>
      <p:sp>
        <p:nvSpPr>
          <p:cNvPr id="10" name="Google Shape;234;gf9ff28dbe4_0_112"/>
          <p:cNvSpPr txBox="1"/>
          <p:nvPr/>
        </p:nvSpPr>
        <p:spPr>
          <a:xfrm>
            <a:off x="6697858" y="889917"/>
            <a:ext cx="5326541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0000" lnSpcReduction="20000"/>
          </a:bodyPr>
          <a:lstStyle/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r>
              <a:rPr lang="ru-RU" sz="6000" dirty="0">
                <a:solidFill>
                  <a:srgbClr val="D92E2D"/>
                </a:solidFill>
                <a:latin typeface="Calibri"/>
                <a:ea typeface="Calibri"/>
                <a:cs typeface="Calibri"/>
                <a:sym typeface="Calibri"/>
              </a:rPr>
              <a:t>Част 5- </a:t>
            </a:r>
            <a:r>
              <a:rPr lang="ru-RU" sz="6000" dirty="0" err="1">
                <a:solidFill>
                  <a:srgbClr val="D92E2D"/>
                </a:solidFill>
              </a:rPr>
              <a:t>Създаване</a:t>
            </a:r>
            <a:r>
              <a:rPr lang="ru-RU" sz="6000" dirty="0">
                <a:solidFill>
                  <a:srgbClr val="D92E2D"/>
                </a:solidFill>
              </a:rPr>
              <a:t> на </a:t>
            </a:r>
            <a:r>
              <a:rPr lang="ru-RU" sz="6000" dirty="0" err="1">
                <a:solidFill>
                  <a:srgbClr val="D92E2D"/>
                </a:solidFill>
              </a:rPr>
              <a:t>идентичност</a:t>
            </a:r>
            <a:endParaRPr lang="ru-RU" sz="60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4000"/>
              <a:buFont typeface="Calibri"/>
              <a:buNone/>
            </a:pPr>
            <a:endParaRPr lang="ru-RU" sz="5400" b="1" dirty="0">
              <a:solidFill>
                <a:srgbClr val="D9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6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f9ff28dbe4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f9ff28dbe4_0_169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f9ff28dbe4_0_169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f9ff28dbe4_0_169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gf9ff28dbe4_0_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f9ff28dbe4_0_169"/>
          <p:cNvSpPr txBox="1">
            <a:spLocks noGrp="1"/>
          </p:cNvSpPr>
          <p:nvPr>
            <p:ph type="subTitle" idx="1"/>
          </p:nvPr>
        </p:nvSpPr>
        <p:spPr>
          <a:xfrm>
            <a:off x="1524000" y="1100126"/>
            <a:ext cx="9727096" cy="465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3200"/>
              <a:buNone/>
            </a:pPr>
            <a:endParaRPr lang="sk-SK" sz="1600" dirty="0"/>
          </a:p>
          <a:p>
            <a:pPr marL="36000"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1. </a:t>
            </a:r>
            <a:r>
              <a:rPr lang="ru-RU" sz="1600" b="1" dirty="0" err="1"/>
              <a:t>Започнете</a:t>
            </a:r>
            <a:r>
              <a:rPr lang="ru-RU" sz="1600" b="1" dirty="0"/>
              <a:t> с </a:t>
            </a:r>
            <a:r>
              <a:rPr lang="ru-RU" sz="1600" b="1" dirty="0" err="1"/>
              <a:t>логото</a:t>
            </a:r>
            <a:r>
              <a:rPr lang="ru-RU" sz="1600" b="1" dirty="0"/>
              <a:t>:</a:t>
            </a:r>
          </a:p>
          <a:p>
            <a:pPr marL="3600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/>
              <a:t>Истинската</a:t>
            </a:r>
            <a:r>
              <a:rPr lang="ru-RU" sz="1600" dirty="0"/>
              <a:t> тайна за </a:t>
            </a:r>
            <a:r>
              <a:rPr lang="ru-RU" sz="1600" dirty="0" err="1"/>
              <a:t>това</a:t>
            </a:r>
            <a:r>
              <a:rPr lang="ru-RU" sz="1600" dirty="0"/>
              <a:t> как да представите лого </a:t>
            </a:r>
            <a:r>
              <a:rPr lang="ru-RU" sz="1600" dirty="0" err="1"/>
              <a:t>започва</a:t>
            </a:r>
            <a:r>
              <a:rPr lang="ru-RU" sz="1600" dirty="0"/>
              <a:t> при </a:t>
            </a:r>
            <a:r>
              <a:rPr lang="ru-RU" sz="1600" dirty="0" err="1"/>
              <a:t>първоначалните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</a:t>
            </a:r>
            <a:r>
              <a:rPr lang="ru-RU" sz="1600" dirty="0" err="1"/>
              <a:t>срещи</a:t>
            </a:r>
            <a:r>
              <a:rPr lang="ru-RU" sz="1600" dirty="0"/>
              <a:t> с </a:t>
            </a:r>
            <a:r>
              <a:rPr lang="ru-RU" sz="1600" dirty="0" err="1"/>
              <a:t>клиенти</a:t>
            </a:r>
            <a:r>
              <a:rPr lang="ru-RU" sz="1600" dirty="0"/>
              <a:t>, </a:t>
            </a:r>
            <a:r>
              <a:rPr lang="ru-RU" sz="1600" dirty="0" err="1"/>
              <a:t>когато</a:t>
            </a:r>
            <a:r>
              <a:rPr lang="ru-RU" sz="1600" dirty="0"/>
              <a:t> се </a:t>
            </a:r>
            <a:r>
              <a:rPr lang="ru-RU" sz="1600" dirty="0" err="1"/>
              <a:t>съгласите</a:t>
            </a:r>
            <a:r>
              <a:rPr lang="ru-RU" sz="1600" dirty="0"/>
              <a:t> за творчески бриф. След </a:t>
            </a:r>
            <a:r>
              <a:rPr lang="ru-RU" sz="1600" dirty="0" err="1"/>
              <a:t>това</a:t>
            </a:r>
            <a:r>
              <a:rPr lang="ru-RU" sz="1600" dirty="0"/>
              <a:t> </a:t>
            </a:r>
            <a:r>
              <a:rPr lang="ru-RU" sz="1600" dirty="0" err="1"/>
              <a:t>представянето</a:t>
            </a:r>
            <a:r>
              <a:rPr lang="ru-RU" sz="1600" dirty="0"/>
              <a:t> на лого на клиент </a:t>
            </a:r>
            <a:r>
              <a:rPr lang="ru-RU" sz="1600" dirty="0" err="1"/>
              <a:t>означава</a:t>
            </a:r>
            <a:r>
              <a:rPr lang="ru-RU" sz="1600" dirty="0"/>
              <a:t> да </a:t>
            </a:r>
            <a:r>
              <a:rPr lang="ru-RU" sz="1600" dirty="0" err="1"/>
              <a:t>му</a:t>
            </a:r>
            <a:r>
              <a:rPr lang="ru-RU" sz="1600" dirty="0"/>
              <a:t> покажете как </a:t>
            </a:r>
            <a:r>
              <a:rPr lang="ru-RU" sz="1600" dirty="0" err="1"/>
              <a:t>вашият</a:t>
            </a:r>
            <a:r>
              <a:rPr lang="ru-RU" sz="1600" dirty="0"/>
              <a:t> дизайн </a:t>
            </a:r>
            <a:r>
              <a:rPr lang="ru-RU" sz="1600" dirty="0" err="1"/>
              <a:t>отговаря</a:t>
            </a:r>
            <a:r>
              <a:rPr lang="ru-RU" sz="1600" dirty="0"/>
              <a:t> на </a:t>
            </a:r>
            <a:r>
              <a:rPr lang="ru-RU" sz="1600" dirty="0" err="1"/>
              <a:t>изискванията</a:t>
            </a:r>
            <a:r>
              <a:rPr lang="ru-RU" sz="1600" dirty="0"/>
              <a:t>, за </a:t>
            </a:r>
            <a:r>
              <a:rPr lang="ru-RU" sz="1600" dirty="0" err="1"/>
              <a:t>които</a:t>
            </a:r>
            <a:r>
              <a:rPr lang="ru-RU" sz="1600" dirty="0"/>
              <a:t> и </a:t>
            </a:r>
            <a:r>
              <a:rPr lang="ru-RU" sz="1600" dirty="0" err="1"/>
              <a:t>двамата</a:t>
            </a:r>
            <a:r>
              <a:rPr lang="ru-RU" sz="1600" dirty="0"/>
              <a:t> </a:t>
            </a:r>
            <a:r>
              <a:rPr lang="ru-RU" sz="1600" dirty="0" err="1"/>
              <a:t>сте</a:t>
            </a:r>
            <a:r>
              <a:rPr lang="ru-RU" sz="1600" dirty="0"/>
              <a:t> се договорили </a:t>
            </a:r>
            <a:r>
              <a:rPr lang="ru-RU" sz="1600" dirty="0" err="1"/>
              <a:t>по-рано</a:t>
            </a:r>
            <a:r>
              <a:rPr lang="ru-RU" sz="1600" dirty="0"/>
              <a:t> в </a:t>
            </a:r>
            <a:r>
              <a:rPr lang="ru-RU" sz="1600" dirty="0" err="1"/>
              <a:t>процеса</a:t>
            </a:r>
            <a:r>
              <a:rPr lang="ru-RU" sz="1600" dirty="0"/>
              <a:t>. </a:t>
            </a:r>
          </a:p>
          <a:p>
            <a:pPr marL="36000" algn="just">
              <a:lnSpc>
                <a:spcPct val="100000"/>
              </a:lnSpc>
              <a:spcBef>
                <a:spcPts val="0"/>
              </a:spcBef>
            </a:pPr>
            <a:endParaRPr lang="bg-BG" sz="1600" b="1" dirty="0"/>
          </a:p>
          <a:p>
            <a:pPr marL="36000"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2. </a:t>
            </a:r>
            <a:r>
              <a:rPr lang="ru-RU" sz="1600" b="1" dirty="0" err="1"/>
              <a:t>Направете</a:t>
            </a:r>
            <a:r>
              <a:rPr lang="ru-RU" sz="1600" b="1" dirty="0"/>
              <a:t> презентация на </a:t>
            </a:r>
            <a:r>
              <a:rPr lang="ru-RU" sz="1600" b="1" dirty="0" err="1"/>
              <a:t>логото</a:t>
            </a:r>
            <a:r>
              <a:rPr lang="ru-RU" sz="1600" b="1" dirty="0"/>
              <a:t> лично или чрез видео: Не по мейл.</a:t>
            </a:r>
          </a:p>
          <a:p>
            <a:pPr marL="3600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Част от </a:t>
            </a:r>
            <a:r>
              <a:rPr lang="ru-RU" sz="1600" dirty="0" err="1"/>
              <a:t>това</a:t>
            </a:r>
            <a:r>
              <a:rPr lang="ru-RU" sz="1600" dirty="0"/>
              <a:t> как да представите лого е да можете да </a:t>
            </a:r>
            <a:r>
              <a:rPr lang="ru-RU" sz="1600" dirty="0" err="1"/>
              <a:t>прецените</a:t>
            </a:r>
            <a:r>
              <a:rPr lang="ru-RU" sz="1600" dirty="0"/>
              <a:t> </a:t>
            </a:r>
            <a:r>
              <a:rPr lang="ru-RU" sz="1600" dirty="0" err="1"/>
              <a:t>реакциите</a:t>
            </a:r>
            <a:r>
              <a:rPr lang="ru-RU" sz="1600" dirty="0"/>
              <a:t> на </a:t>
            </a:r>
            <a:r>
              <a:rPr lang="ru-RU" sz="1600" dirty="0" err="1"/>
              <a:t>клиентите</a:t>
            </a:r>
            <a:r>
              <a:rPr lang="ru-RU" sz="1600" dirty="0"/>
              <a:t> в движение и да се </a:t>
            </a:r>
            <a:r>
              <a:rPr lang="ru-RU" sz="1600" dirty="0" err="1"/>
              <a:t>адаптирате</a:t>
            </a:r>
            <a:r>
              <a:rPr lang="ru-RU" sz="1600" dirty="0"/>
              <a:t> </a:t>
            </a:r>
            <a:r>
              <a:rPr lang="ru-RU" sz="1600" dirty="0" err="1"/>
              <a:t>към</a:t>
            </a:r>
            <a:r>
              <a:rPr lang="ru-RU" sz="1600" dirty="0"/>
              <a:t> </a:t>
            </a:r>
            <a:r>
              <a:rPr lang="ru-RU" sz="1600" dirty="0" err="1"/>
              <a:t>голямо</a:t>
            </a:r>
            <a:r>
              <a:rPr lang="ru-RU" sz="1600" dirty="0"/>
              <a:t> разнообразие от отговори. </a:t>
            </a:r>
            <a:r>
              <a:rPr lang="ru-RU" sz="1600" dirty="0" err="1"/>
              <a:t>Това</a:t>
            </a:r>
            <a:r>
              <a:rPr lang="ru-RU" sz="1600" dirty="0"/>
              <a:t> се </a:t>
            </a:r>
            <a:r>
              <a:rPr lang="ru-RU" sz="1600" dirty="0" err="1"/>
              <a:t>оказва</a:t>
            </a:r>
            <a:r>
              <a:rPr lang="ru-RU" sz="1600" dirty="0"/>
              <a:t> почти </a:t>
            </a:r>
            <a:r>
              <a:rPr lang="ru-RU" sz="1600" dirty="0" err="1"/>
              <a:t>невъзможно</a:t>
            </a:r>
            <a:r>
              <a:rPr lang="ru-RU" sz="1600" dirty="0"/>
              <a:t>, </a:t>
            </a:r>
            <a:r>
              <a:rPr lang="ru-RU" sz="1600" dirty="0" err="1"/>
              <a:t>когато</a:t>
            </a:r>
            <a:r>
              <a:rPr lang="ru-RU" sz="1600" dirty="0"/>
              <a:t> просто представите лого по </a:t>
            </a:r>
            <a:r>
              <a:rPr lang="ru-RU" sz="1600" dirty="0" err="1"/>
              <a:t>имейл</a:t>
            </a:r>
            <a:r>
              <a:rPr lang="ru-RU" sz="1600" dirty="0"/>
              <a:t>. </a:t>
            </a:r>
            <a:r>
              <a:rPr lang="ru-RU" sz="1600" dirty="0" err="1"/>
              <a:t>Отделянето</a:t>
            </a:r>
            <a:r>
              <a:rPr lang="ru-RU" sz="1600" dirty="0"/>
              <a:t> на </a:t>
            </a:r>
            <a:r>
              <a:rPr lang="ru-RU" sz="1600" dirty="0" err="1"/>
              <a:t>време</a:t>
            </a:r>
            <a:r>
              <a:rPr lang="ru-RU" sz="1600" dirty="0"/>
              <a:t> за подготовка на презентация на лого, </a:t>
            </a:r>
            <a:r>
              <a:rPr lang="ru-RU" sz="1600" dirty="0" err="1"/>
              <a:t>която</a:t>
            </a:r>
            <a:r>
              <a:rPr lang="ru-RU" sz="1600" dirty="0"/>
              <a:t> правите „лично и на </a:t>
            </a:r>
            <a:r>
              <a:rPr lang="ru-RU" sz="1600" dirty="0" err="1"/>
              <a:t>място</a:t>
            </a:r>
            <a:r>
              <a:rPr lang="ru-RU" sz="1600" dirty="0"/>
              <a:t>“, </a:t>
            </a:r>
            <a:r>
              <a:rPr lang="ru-RU" sz="1600" dirty="0" err="1"/>
              <a:t>също</a:t>
            </a:r>
            <a:r>
              <a:rPr lang="ru-RU" sz="1600" dirty="0"/>
              <a:t> </a:t>
            </a:r>
            <a:r>
              <a:rPr lang="ru-RU" sz="1600" dirty="0" err="1"/>
              <a:t>показва</a:t>
            </a:r>
            <a:r>
              <a:rPr lang="ru-RU" sz="1600" dirty="0"/>
              <a:t>, че </a:t>
            </a:r>
            <a:r>
              <a:rPr lang="ru-RU" sz="1600" dirty="0" err="1"/>
              <a:t>ви</a:t>
            </a:r>
            <a:r>
              <a:rPr lang="ru-RU" sz="1600" dirty="0"/>
              <a:t> е </a:t>
            </a:r>
            <a:r>
              <a:rPr lang="ru-RU" sz="1600" dirty="0" err="1"/>
              <a:t>грижа</a:t>
            </a:r>
            <a:r>
              <a:rPr lang="ru-RU" sz="1600" dirty="0"/>
              <a:t> за </a:t>
            </a:r>
            <a:r>
              <a:rPr lang="ru-RU" sz="1600" dirty="0" err="1"/>
              <a:t>това</a:t>
            </a:r>
            <a:r>
              <a:rPr lang="ru-RU" sz="1600" dirty="0"/>
              <a:t> как </a:t>
            </a:r>
            <a:r>
              <a:rPr lang="ru-RU" sz="1600" dirty="0" err="1"/>
              <a:t>представяте</a:t>
            </a:r>
            <a:r>
              <a:rPr lang="ru-RU" sz="1600" dirty="0"/>
              <a:t> </a:t>
            </a:r>
            <a:r>
              <a:rPr lang="ru-RU" sz="1600" dirty="0" err="1"/>
              <a:t>логото</a:t>
            </a:r>
            <a:r>
              <a:rPr lang="ru-RU" sz="1600" dirty="0"/>
              <a:t> и че </a:t>
            </a:r>
            <a:r>
              <a:rPr lang="ru-RU" sz="1600" dirty="0" err="1"/>
              <a:t>вярвате</a:t>
            </a:r>
            <a:r>
              <a:rPr lang="ru-RU" sz="1600" dirty="0"/>
              <a:t> в </a:t>
            </a:r>
            <a:r>
              <a:rPr lang="ru-RU" sz="1600" dirty="0" err="1"/>
              <a:t>окончателния</a:t>
            </a:r>
            <a:r>
              <a:rPr lang="ru-RU" sz="1600" dirty="0"/>
              <a:t> си дизайн.</a:t>
            </a:r>
          </a:p>
          <a:p>
            <a:pPr marL="36000" algn="just">
              <a:lnSpc>
                <a:spcPct val="100000"/>
              </a:lnSpc>
              <a:spcBef>
                <a:spcPts val="0"/>
              </a:spcBef>
            </a:pPr>
            <a:endParaRPr lang="ru-RU" sz="1600" b="1" dirty="0"/>
          </a:p>
          <a:p>
            <a:pPr marL="36000"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3. </a:t>
            </a:r>
            <a:r>
              <a:rPr lang="ru-RU" sz="1600" b="1" dirty="0" err="1"/>
              <a:t>Разкажете</a:t>
            </a:r>
            <a:r>
              <a:rPr lang="ru-RU" sz="1600" b="1" dirty="0"/>
              <a:t> </a:t>
            </a:r>
            <a:r>
              <a:rPr lang="ru-RU" sz="1600" b="1" dirty="0" err="1"/>
              <a:t>завладяваща</a:t>
            </a:r>
            <a:r>
              <a:rPr lang="ru-RU" sz="1600" b="1" dirty="0"/>
              <a:t> история за </a:t>
            </a:r>
            <a:r>
              <a:rPr lang="ru-RU" sz="1600" b="1" dirty="0" err="1"/>
              <a:t>логото</a:t>
            </a:r>
            <a:endParaRPr lang="ru-RU" sz="1600" b="1" dirty="0"/>
          </a:p>
          <a:p>
            <a:pPr marL="3600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/>
              <a:t>Вашата</a:t>
            </a:r>
            <a:r>
              <a:rPr lang="ru-RU" sz="1600" dirty="0"/>
              <a:t> история </a:t>
            </a:r>
            <a:r>
              <a:rPr lang="ru-RU" sz="1600" dirty="0" err="1"/>
              <a:t>трябва</a:t>
            </a:r>
            <a:r>
              <a:rPr lang="ru-RU" sz="1600" dirty="0"/>
              <a:t> да </a:t>
            </a:r>
            <a:r>
              <a:rPr lang="ru-RU" sz="1600" dirty="0" err="1"/>
              <a:t>представи</a:t>
            </a:r>
            <a:r>
              <a:rPr lang="ru-RU" sz="1600" dirty="0"/>
              <a:t> проблема, с </a:t>
            </a:r>
            <a:r>
              <a:rPr lang="ru-RU" sz="1600" dirty="0" err="1"/>
              <a:t>който</a:t>
            </a:r>
            <a:r>
              <a:rPr lang="ru-RU" sz="1600" dirty="0"/>
              <a:t> </a:t>
            </a:r>
            <a:r>
              <a:rPr lang="ru-RU" sz="1600" dirty="0" err="1"/>
              <a:t>компанията</a:t>
            </a:r>
            <a:r>
              <a:rPr lang="ru-RU" sz="1600" dirty="0"/>
              <a:t> или </a:t>
            </a:r>
            <a:r>
              <a:rPr lang="ru-RU" sz="1600" dirty="0" err="1"/>
              <a:t>нейните</a:t>
            </a:r>
            <a:r>
              <a:rPr lang="ru-RU" sz="1600" dirty="0"/>
              <a:t> </a:t>
            </a:r>
            <a:r>
              <a:rPr lang="ru-RU" sz="1600" dirty="0" err="1"/>
              <a:t>клиенти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се </a:t>
            </a:r>
            <a:r>
              <a:rPr lang="ru-RU" sz="1600" dirty="0" err="1"/>
              <a:t>сблъскали</a:t>
            </a:r>
            <a:r>
              <a:rPr lang="ru-RU" sz="1600" dirty="0"/>
              <a:t> и как </a:t>
            </a:r>
            <a:r>
              <a:rPr lang="ru-RU" sz="1600" dirty="0" err="1"/>
              <a:t>новото</a:t>
            </a:r>
            <a:r>
              <a:rPr lang="ru-RU" sz="1600" dirty="0"/>
              <a:t> лого </a:t>
            </a:r>
            <a:r>
              <a:rPr lang="ru-RU" sz="1600" dirty="0" err="1"/>
              <a:t>решава</a:t>
            </a:r>
            <a:r>
              <a:rPr lang="ru-RU" sz="1600" dirty="0"/>
              <a:t> много </a:t>
            </a:r>
            <a:r>
              <a:rPr lang="ru-RU" sz="1600" dirty="0" err="1"/>
              <a:t>предишни</a:t>
            </a:r>
            <a:r>
              <a:rPr lang="ru-RU" sz="1600" dirty="0"/>
              <a:t> </a:t>
            </a:r>
            <a:r>
              <a:rPr lang="ru-RU" sz="1600" dirty="0" err="1"/>
              <a:t>проблеми</a:t>
            </a:r>
            <a:r>
              <a:rPr lang="ru-RU" sz="1600" dirty="0"/>
              <a:t>. </a:t>
            </a:r>
          </a:p>
          <a:p>
            <a:pPr marL="36000" algn="just"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  <a:p>
            <a:pPr marL="36000" algn="just"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marL="36000" algn="l"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245" name="Google Shape;245;gf9ff28dbe4_0_169"/>
          <p:cNvSpPr txBox="1"/>
          <p:nvPr/>
        </p:nvSpPr>
        <p:spPr>
          <a:xfrm>
            <a:off x="5146964" y="553541"/>
            <a:ext cx="7044961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6000" lvl="0">
              <a:lnSpc>
                <a:spcPct val="90000"/>
              </a:lnSpc>
              <a:buClr>
                <a:srgbClr val="D92E2D"/>
              </a:buClr>
              <a:buSzPts val="3200"/>
            </a:pPr>
            <a:r>
              <a:rPr lang="bg-BG" sz="2800" dirty="0">
                <a:solidFill>
                  <a:srgbClr val="D92E2D"/>
                </a:solidFill>
              </a:rPr>
              <a:t>Част 6 - Презентация към клиента</a:t>
            </a:r>
            <a:endParaRPr lang="sk-SK" sz="2800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f9ff28dbe4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f9ff28dbe4_0_169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f9ff28dbe4_0_169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f9ff28dbe4_0_169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gf9ff28dbe4_0_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f9ff28dbe4_0_169"/>
          <p:cNvSpPr txBox="1">
            <a:spLocks noGrp="1"/>
          </p:cNvSpPr>
          <p:nvPr>
            <p:ph type="subTitle" idx="1"/>
          </p:nvPr>
        </p:nvSpPr>
        <p:spPr>
          <a:xfrm>
            <a:off x="1442748" y="1416383"/>
            <a:ext cx="10007129" cy="465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" algn="just">
              <a:lnSpc>
                <a:spcPct val="120000"/>
              </a:lnSpc>
              <a:spcBef>
                <a:spcPts val="0"/>
              </a:spcBef>
            </a:pPr>
            <a:r>
              <a:rPr lang="ru-RU" sz="1600" b="1" dirty="0"/>
              <a:t>4</a:t>
            </a:r>
            <a:r>
              <a:rPr lang="ru-RU" sz="1800" b="1" dirty="0"/>
              <a:t>. </a:t>
            </a:r>
            <a:r>
              <a:rPr lang="ru-RU" sz="1800" b="1" dirty="0" err="1"/>
              <a:t>Осигурете</a:t>
            </a:r>
            <a:r>
              <a:rPr lang="ru-RU" sz="1800" b="1" dirty="0"/>
              <a:t> контекст:</a:t>
            </a:r>
          </a:p>
          <a:p>
            <a:pPr marL="36000"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В </a:t>
            </a:r>
            <a:r>
              <a:rPr lang="ru-RU" sz="1800" dirty="0" err="1"/>
              <a:t>допълнение</a:t>
            </a:r>
            <a:r>
              <a:rPr lang="ru-RU" sz="1800" dirty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разказването</a:t>
            </a:r>
            <a:r>
              <a:rPr lang="ru-RU" sz="1800" dirty="0"/>
              <a:t> на история и </a:t>
            </a:r>
            <a:r>
              <a:rPr lang="ru-RU" sz="1800" dirty="0" err="1"/>
              <a:t>показването</a:t>
            </a:r>
            <a:r>
              <a:rPr lang="ru-RU" sz="1800" dirty="0"/>
              <a:t> как </a:t>
            </a:r>
            <a:r>
              <a:rPr lang="ru-RU" sz="1800" dirty="0" err="1"/>
              <a:t>вашето</a:t>
            </a:r>
            <a:r>
              <a:rPr lang="ru-RU" sz="1800" dirty="0"/>
              <a:t> лого </a:t>
            </a:r>
            <a:r>
              <a:rPr lang="ru-RU" sz="1800" dirty="0" err="1"/>
              <a:t>решава</a:t>
            </a:r>
            <a:r>
              <a:rPr lang="ru-RU" sz="1800" dirty="0"/>
              <a:t> </a:t>
            </a:r>
            <a:r>
              <a:rPr lang="ru-RU" sz="1800" dirty="0" err="1"/>
              <a:t>текущия</a:t>
            </a:r>
            <a:r>
              <a:rPr lang="ru-RU" sz="1800" dirty="0"/>
              <a:t> проблем на клиента, </a:t>
            </a:r>
            <a:r>
              <a:rPr lang="ru-RU" sz="1800" dirty="0" err="1"/>
              <a:t>вие</a:t>
            </a:r>
            <a:r>
              <a:rPr lang="ru-RU" sz="1800" dirty="0"/>
              <a:t> </a:t>
            </a:r>
            <a:r>
              <a:rPr lang="ru-RU" sz="1800" dirty="0" err="1"/>
              <a:t>също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ru-RU" sz="1800" dirty="0" err="1"/>
              <a:t>искате</a:t>
            </a:r>
            <a:r>
              <a:rPr lang="ru-RU" sz="1800" dirty="0"/>
              <a:t> да научите как да </a:t>
            </a:r>
            <a:r>
              <a:rPr lang="ru-RU" sz="1800" dirty="0" err="1"/>
              <a:t>представяте</a:t>
            </a:r>
            <a:r>
              <a:rPr lang="ru-RU" sz="1800" dirty="0"/>
              <a:t> лого в контекст, </a:t>
            </a:r>
            <a:r>
              <a:rPr lang="ru-RU" sz="1800" dirty="0" err="1"/>
              <a:t>като</a:t>
            </a:r>
            <a:r>
              <a:rPr lang="ru-RU" sz="1800" dirty="0"/>
              <a:t> </a:t>
            </a:r>
            <a:r>
              <a:rPr lang="ru-RU" sz="1800" dirty="0" err="1"/>
              <a:t>предоставяте</a:t>
            </a:r>
            <a:r>
              <a:rPr lang="ru-RU" sz="1800" dirty="0"/>
              <a:t> сценарии от </a:t>
            </a:r>
            <a:r>
              <a:rPr lang="ru-RU" sz="1800" dirty="0" err="1"/>
              <a:t>реалния</a:t>
            </a:r>
            <a:r>
              <a:rPr lang="ru-RU" sz="1800" dirty="0"/>
              <a:t> живот. Чрез </a:t>
            </a:r>
            <a:r>
              <a:rPr lang="ru-RU" sz="1800" dirty="0" err="1"/>
              <a:t>представяне</a:t>
            </a:r>
            <a:r>
              <a:rPr lang="ru-RU" sz="1800" dirty="0"/>
              <a:t> на </a:t>
            </a:r>
            <a:r>
              <a:rPr lang="ru-RU" sz="1800" dirty="0" err="1"/>
              <a:t>логото</a:t>
            </a:r>
            <a:r>
              <a:rPr lang="ru-RU" sz="1800" dirty="0"/>
              <a:t> на клиента в </a:t>
            </a:r>
            <a:r>
              <a:rPr lang="ru-RU" sz="1800" dirty="0" err="1"/>
              <a:t>реални</a:t>
            </a:r>
            <a:r>
              <a:rPr lang="ru-RU" sz="1800" dirty="0"/>
              <a:t> условия, </a:t>
            </a:r>
            <a:r>
              <a:rPr lang="ru-RU" sz="1800" dirty="0" err="1"/>
              <a:t>вашият</a:t>
            </a:r>
            <a:r>
              <a:rPr lang="ru-RU" sz="1800" dirty="0"/>
              <a:t> клиент </a:t>
            </a:r>
            <a:r>
              <a:rPr lang="ru-RU" sz="1800" dirty="0" err="1"/>
              <a:t>ще</a:t>
            </a:r>
            <a:r>
              <a:rPr lang="ru-RU" sz="1800" dirty="0"/>
              <a:t> е </a:t>
            </a:r>
            <a:r>
              <a:rPr lang="ru-RU" sz="1800" dirty="0" err="1"/>
              <a:t>по-вероятно</a:t>
            </a:r>
            <a:r>
              <a:rPr lang="ru-RU" sz="1800" dirty="0"/>
              <a:t> да си </a:t>
            </a:r>
            <a:r>
              <a:rPr lang="ru-RU" sz="1800" dirty="0" err="1"/>
              <a:t>представи</a:t>
            </a:r>
            <a:r>
              <a:rPr lang="ru-RU" sz="1800" dirty="0"/>
              <a:t> </a:t>
            </a:r>
            <a:r>
              <a:rPr lang="ru-RU" sz="1800" dirty="0" err="1"/>
              <a:t>силата</a:t>
            </a:r>
            <a:r>
              <a:rPr lang="ru-RU" sz="1800" dirty="0"/>
              <a:t> на </a:t>
            </a:r>
            <a:r>
              <a:rPr lang="ru-RU" sz="1800" dirty="0" err="1"/>
              <a:t>новото</a:t>
            </a:r>
            <a:r>
              <a:rPr lang="ru-RU" sz="1800" dirty="0"/>
              <a:t> лого.</a:t>
            </a:r>
          </a:p>
          <a:p>
            <a:pPr marL="36000" algn="just">
              <a:lnSpc>
                <a:spcPct val="120000"/>
              </a:lnSpc>
              <a:spcBef>
                <a:spcPts val="0"/>
              </a:spcBef>
            </a:pPr>
            <a:endParaRPr lang="ru-RU" sz="1800" dirty="0"/>
          </a:p>
          <a:p>
            <a:pPr marL="36000"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dirty="0"/>
              <a:t>5. </a:t>
            </a:r>
            <a:r>
              <a:rPr lang="ru-RU" sz="1800" b="1" dirty="0" err="1"/>
              <a:t>Фокусирайте</a:t>
            </a:r>
            <a:r>
              <a:rPr lang="ru-RU" sz="1800" b="1" dirty="0"/>
              <a:t> се </a:t>
            </a:r>
            <a:r>
              <a:rPr lang="ru-RU" sz="1800" b="1" dirty="0" err="1"/>
              <a:t>върху</a:t>
            </a:r>
            <a:r>
              <a:rPr lang="ru-RU" sz="1800" b="1" dirty="0"/>
              <a:t> </a:t>
            </a:r>
            <a:r>
              <a:rPr lang="ru-RU" sz="1800" b="1" dirty="0" err="1"/>
              <a:t>публиката</a:t>
            </a:r>
            <a:r>
              <a:rPr lang="ru-RU" sz="1800" b="1" dirty="0"/>
              <a:t>:</a:t>
            </a:r>
          </a:p>
          <a:p>
            <a:pPr marL="36000"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err="1"/>
              <a:t>Аудиторията</a:t>
            </a:r>
            <a:r>
              <a:rPr lang="ru-RU" sz="1800" dirty="0"/>
              <a:t> </a:t>
            </a:r>
            <a:r>
              <a:rPr lang="ru-RU" sz="1800" dirty="0" err="1"/>
              <a:t>често</a:t>
            </a:r>
            <a:r>
              <a:rPr lang="ru-RU" sz="1800" dirty="0"/>
              <a:t> не е </a:t>
            </a:r>
            <a:r>
              <a:rPr lang="ru-RU" sz="1800" dirty="0" err="1"/>
              <a:t>клиентът</a:t>
            </a:r>
            <a:r>
              <a:rPr lang="ru-RU" sz="1800" dirty="0"/>
              <a:t>, на </a:t>
            </a:r>
            <a:r>
              <a:rPr lang="ru-RU" sz="1800" dirty="0" err="1"/>
              <a:t>когото</a:t>
            </a:r>
            <a:r>
              <a:rPr lang="ru-RU" sz="1800" dirty="0"/>
              <a:t> </a:t>
            </a:r>
            <a:r>
              <a:rPr lang="ru-RU" sz="1800" dirty="0" err="1"/>
              <a:t>представяте</a:t>
            </a:r>
            <a:r>
              <a:rPr lang="ru-RU" sz="1800" dirty="0"/>
              <a:t> </a:t>
            </a:r>
            <a:r>
              <a:rPr lang="ru-RU" sz="1800" dirty="0" err="1"/>
              <a:t>логото</a:t>
            </a:r>
            <a:r>
              <a:rPr lang="ru-RU" sz="1800" dirty="0"/>
              <a:t>, а </a:t>
            </a:r>
            <a:r>
              <a:rPr lang="ru-RU" sz="1800" dirty="0" err="1"/>
              <a:t>техните</a:t>
            </a:r>
            <a:r>
              <a:rPr lang="ru-RU" sz="1800" dirty="0"/>
              <a:t> </a:t>
            </a:r>
            <a:r>
              <a:rPr lang="ru-RU" sz="1800" dirty="0" err="1"/>
              <a:t>клиенти</a:t>
            </a:r>
            <a:r>
              <a:rPr lang="ru-RU" sz="1800" dirty="0"/>
              <a:t>. </a:t>
            </a:r>
            <a:r>
              <a:rPr lang="ru-RU" sz="1800" dirty="0" err="1"/>
              <a:t>Може</a:t>
            </a:r>
            <a:r>
              <a:rPr lang="ru-RU" sz="1800" dirty="0"/>
              <a:t> би един от най-</a:t>
            </a:r>
            <a:r>
              <a:rPr lang="ru-RU" sz="1800" dirty="0" err="1"/>
              <a:t>важните</a:t>
            </a:r>
            <a:r>
              <a:rPr lang="ru-RU" sz="1800" dirty="0"/>
              <a:t> </a:t>
            </a:r>
            <a:r>
              <a:rPr lang="ru-RU" sz="1800" dirty="0" err="1"/>
              <a:t>съвети</a:t>
            </a:r>
            <a:r>
              <a:rPr lang="ru-RU" sz="1800" dirty="0"/>
              <a:t> е даден от дизайнера на лого Бен </a:t>
            </a:r>
            <a:r>
              <a:rPr lang="ru-RU" sz="1800" dirty="0" err="1"/>
              <a:t>Мотърсхед</a:t>
            </a:r>
            <a:r>
              <a:rPr lang="ru-RU" sz="1800" dirty="0"/>
              <a:t> от </a:t>
            </a:r>
            <a:r>
              <a:rPr lang="ru-RU" sz="1800" dirty="0" err="1"/>
              <a:t>Ben</a:t>
            </a:r>
            <a:r>
              <a:rPr lang="ru-RU" sz="1800" dirty="0"/>
              <a:t> </a:t>
            </a:r>
            <a:r>
              <a:rPr lang="ru-RU" sz="1800" dirty="0" err="1"/>
              <a:t>Designs</a:t>
            </a:r>
            <a:r>
              <a:rPr lang="ru-RU" sz="1800" dirty="0"/>
              <a:t> „</a:t>
            </a:r>
            <a:r>
              <a:rPr lang="ru-RU" sz="1800" dirty="0" err="1"/>
              <a:t>Винаги</a:t>
            </a:r>
            <a:r>
              <a:rPr lang="ru-RU" sz="1800" dirty="0"/>
              <a:t> </a:t>
            </a:r>
            <a:r>
              <a:rPr lang="ru-RU" sz="1800" dirty="0" err="1"/>
              <a:t>показвайте</a:t>
            </a:r>
            <a:r>
              <a:rPr lang="ru-RU" sz="1800" dirty="0"/>
              <a:t> </a:t>
            </a:r>
            <a:r>
              <a:rPr lang="ru-RU" sz="1800" dirty="0" err="1"/>
              <a:t>логото</a:t>
            </a:r>
            <a:r>
              <a:rPr lang="ru-RU" sz="1800" dirty="0"/>
              <a:t> </a:t>
            </a:r>
            <a:r>
              <a:rPr lang="ru-RU" sz="1800" dirty="0" err="1"/>
              <a:t>така</a:t>
            </a:r>
            <a:r>
              <a:rPr lang="ru-RU" sz="1800" dirty="0"/>
              <a:t>, </a:t>
            </a:r>
            <a:r>
              <a:rPr lang="ru-RU" sz="1800" dirty="0" err="1"/>
              <a:t>както</a:t>
            </a:r>
            <a:r>
              <a:rPr lang="ru-RU" sz="1800" dirty="0"/>
              <a:t> би го </a:t>
            </a:r>
            <a:r>
              <a:rPr lang="ru-RU" sz="1800" dirty="0" err="1"/>
              <a:t>видял</a:t>
            </a:r>
            <a:r>
              <a:rPr lang="ru-RU" sz="1800" dirty="0"/>
              <a:t> потребителя“. </a:t>
            </a:r>
            <a:r>
              <a:rPr lang="ru-RU" sz="1800" dirty="0" err="1"/>
              <a:t>Уверете</a:t>
            </a:r>
            <a:r>
              <a:rPr lang="ru-RU" sz="1800" dirty="0"/>
              <a:t> се, че </a:t>
            </a:r>
            <a:r>
              <a:rPr lang="ru-RU" sz="1800" dirty="0" err="1"/>
              <a:t>новото</a:t>
            </a:r>
            <a:r>
              <a:rPr lang="ru-RU" sz="1800" dirty="0"/>
              <a:t> лого ,,говори‘‘ на най-</a:t>
            </a:r>
            <a:r>
              <a:rPr lang="ru-RU" sz="1800" dirty="0" err="1"/>
              <a:t>важната</a:t>
            </a:r>
            <a:r>
              <a:rPr lang="ru-RU" sz="1800" dirty="0"/>
              <a:t> аудитория: </a:t>
            </a:r>
            <a:r>
              <a:rPr lang="ru-RU" sz="1800" dirty="0" err="1"/>
              <a:t>клиентите</a:t>
            </a:r>
            <a:r>
              <a:rPr lang="ru-RU" sz="1800" dirty="0"/>
              <a:t> на </a:t>
            </a:r>
            <a:r>
              <a:rPr lang="ru-RU" sz="1800" dirty="0" err="1"/>
              <a:t>вашият</a:t>
            </a:r>
            <a:r>
              <a:rPr lang="ru-RU" sz="1800" dirty="0"/>
              <a:t> клиент.</a:t>
            </a:r>
          </a:p>
          <a:p>
            <a:pPr marL="36000" algn="just">
              <a:lnSpc>
                <a:spcPct val="120000"/>
              </a:lnSpc>
              <a:spcBef>
                <a:spcPts val="0"/>
              </a:spcBef>
            </a:pPr>
            <a:endParaRPr lang="sk-SK" sz="1600" dirty="0"/>
          </a:p>
        </p:txBody>
      </p:sp>
      <p:sp>
        <p:nvSpPr>
          <p:cNvPr id="9" name="Google Shape;245;gf9ff28dbe4_0_169"/>
          <p:cNvSpPr txBox="1"/>
          <p:nvPr/>
        </p:nvSpPr>
        <p:spPr>
          <a:xfrm>
            <a:off x="5188985" y="462421"/>
            <a:ext cx="7002941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6000" lvl="0">
              <a:lnSpc>
                <a:spcPct val="90000"/>
              </a:lnSpc>
              <a:buClr>
                <a:srgbClr val="D92E2D"/>
              </a:buClr>
              <a:buSzPts val="3200"/>
            </a:pPr>
            <a:r>
              <a:rPr lang="ru-RU" sz="2800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 6 - Презентация </a:t>
            </a:r>
            <a:r>
              <a:rPr lang="ru-RU" sz="2800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към</a:t>
            </a:r>
            <a:r>
              <a:rPr lang="ru-RU" sz="2800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клиента</a:t>
            </a:r>
          </a:p>
        </p:txBody>
      </p:sp>
    </p:spTree>
    <p:extLst>
      <p:ext uri="{BB962C8B-B14F-4D97-AF65-F5344CB8AC3E}">
        <p14:creationId xmlns:p14="http://schemas.microsoft.com/office/powerpoint/2010/main" val="16294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f9ff28dbe4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f9ff28dbe4_0_179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f9ff28dbe4_0_179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f9ff28dbe4_0_179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f9ff28dbe4_0_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f9ff28dbe4_0_179"/>
          <p:cNvSpPr txBox="1">
            <a:spLocks noGrp="1"/>
          </p:cNvSpPr>
          <p:nvPr>
            <p:ph type="subTitle" idx="1"/>
          </p:nvPr>
        </p:nvSpPr>
        <p:spPr>
          <a:xfrm>
            <a:off x="1523999" y="1290770"/>
            <a:ext cx="10259834" cy="4733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ru-RU" sz="1800" dirty="0" err="1"/>
              <a:t>Логото</a:t>
            </a:r>
            <a:r>
              <a:rPr lang="ru-RU" sz="1800" dirty="0"/>
              <a:t> е </a:t>
            </a:r>
            <a:r>
              <a:rPr lang="ru-RU" sz="1800" dirty="0" err="1"/>
              <a:t>първото</a:t>
            </a:r>
            <a:r>
              <a:rPr lang="ru-RU" sz="1800" dirty="0"/>
              <a:t> </a:t>
            </a:r>
            <a:r>
              <a:rPr lang="ru-RU" sz="1800" dirty="0" err="1"/>
              <a:t>нещо</a:t>
            </a:r>
            <a:r>
              <a:rPr lang="ru-RU" sz="1800" dirty="0"/>
              <a:t>, </a:t>
            </a:r>
            <a:r>
              <a:rPr lang="ru-RU" sz="1800" dirty="0" err="1"/>
              <a:t>което</a:t>
            </a:r>
            <a:r>
              <a:rPr lang="ru-RU" sz="1800" dirty="0"/>
              <a:t> </a:t>
            </a:r>
            <a:r>
              <a:rPr lang="ru-RU" sz="1800" dirty="0" err="1"/>
              <a:t>хората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видят </a:t>
            </a:r>
            <a:r>
              <a:rPr lang="ru-RU" sz="1800" dirty="0" err="1"/>
              <a:t>като</a:t>
            </a:r>
            <a:r>
              <a:rPr lang="ru-RU" sz="1800" dirty="0"/>
              <a:t> символ на </a:t>
            </a:r>
            <a:r>
              <a:rPr lang="ru-RU" sz="1800" dirty="0" err="1"/>
              <a:t>вашата</a:t>
            </a:r>
            <a:r>
              <a:rPr lang="ru-RU" sz="1800" dirty="0"/>
              <a:t> марка. То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ru-RU" sz="1800" dirty="0" err="1"/>
              <a:t>предаде</a:t>
            </a:r>
            <a:r>
              <a:rPr lang="ru-RU" sz="1800" dirty="0"/>
              <a:t> </a:t>
            </a:r>
          </a:p>
          <a:p>
            <a:pPr algn="just"/>
            <a:r>
              <a:rPr lang="ru-RU" sz="1800" dirty="0" err="1"/>
              <a:t>основната</a:t>
            </a:r>
            <a:r>
              <a:rPr lang="ru-RU" sz="1800" dirty="0"/>
              <a:t> </a:t>
            </a:r>
            <a:r>
              <a:rPr lang="ru-RU" sz="1800" dirty="0" err="1"/>
              <a:t>мисъл</a:t>
            </a:r>
            <a:r>
              <a:rPr lang="ru-RU" sz="1800" dirty="0"/>
              <a:t> за </a:t>
            </a:r>
            <a:r>
              <a:rPr lang="ru-RU" sz="1800" dirty="0" err="1"/>
              <a:t>вашата</a:t>
            </a:r>
            <a:r>
              <a:rPr lang="ru-RU" sz="1800" dirty="0"/>
              <a:t> марка. </a:t>
            </a:r>
            <a:r>
              <a:rPr lang="ru-RU" sz="1800" dirty="0" err="1"/>
              <a:t>Хората</a:t>
            </a:r>
            <a:r>
              <a:rPr lang="ru-RU" sz="1800" dirty="0"/>
              <a:t> правят </a:t>
            </a:r>
            <a:r>
              <a:rPr lang="ru-RU" sz="1800" dirty="0" err="1"/>
              <a:t>всякакви</a:t>
            </a:r>
            <a:r>
              <a:rPr lang="ru-RU" sz="1800" dirty="0"/>
              <a:t> </a:t>
            </a:r>
            <a:r>
              <a:rPr lang="ru-RU" sz="1800" dirty="0" err="1"/>
              <a:t>креативни</a:t>
            </a:r>
            <a:r>
              <a:rPr lang="ru-RU" sz="1800" dirty="0"/>
              <a:t> </a:t>
            </a:r>
            <a:r>
              <a:rPr lang="ru-RU" sz="1800" dirty="0" err="1"/>
              <a:t>неща</a:t>
            </a:r>
            <a:r>
              <a:rPr lang="ru-RU" sz="1800" dirty="0"/>
              <a:t>, за да направят </a:t>
            </a:r>
            <a:r>
              <a:rPr lang="ru-RU" sz="1800" dirty="0" err="1"/>
              <a:t>логото</a:t>
            </a:r>
            <a:r>
              <a:rPr lang="ru-RU" sz="1800" dirty="0"/>
              <a:t> на </a:t>
            </a:r>
          </a:p>
          <a:p>
            <a:pPr algn="just"/>
            <a:r>
              <a:rPr lang="ru-RU" sz="1800" dirty="0" err="1"/>
              <a:t>марката</a:t>
            </a:r>
            <a:r>
              <a:rPr lang="ru-RU" sz="1800" dirty="0"/>
              <a:t> си </a:t>
            </a:r>
            <a:r>
              <a:rPr lang="ru-RU" sz="1800" dirty="0" err="1"/>
              <a:t>по-добро</a:t>
            </a:r>
            <a:r>
              <a:rPr lang="ru-RU" sz="1800" dirty="0"/>
              <a:t>, но </a:t>
            </a:r>
            <a:r>
              <a:rPr lang="ru-RU" sz="1800" dirty="0" err="1"/>
              <a:t>усилията</a:t>
            </a:r>
            <a:r>
              <a:rPr lang="ru-RU" sz="1800" dirty="0"/>
              <a:t> се провалят, </a:t>
            </a:r>
            <a:r>
              <a:rPr lang="ru-RU" sz="1800" dirty="0" err="1"/>
              <a:t>защото</a:t>
            </a:r>
            <a:r>
              <a:rPr lang="ru-RU" sz="1800" dirty="0"/>
              <a:t> </a:t>
            </a:r>
            <a:r>
              <a:rPr lang="ru-RU" sz="1800" dirty="0" err="1"/>
              <a:t>някои</a:t>
            </a:r>
            <a:r>
              <a:rPr lang="ru-RU" sz="1800" dirty="0"/>
              <a:t> </a:t>
            </a:r>
            <a:r>
              <a:rPr lang="ru-RU" sz="1800" dirty="0" err="1"/>
              <a:t>неща</a:t>
            </a:r>
            <a:r>
              <a:rPr lang="ru-RU" sz="1800" dirty="0"/>
              <a:t> не се </a:t>
            </a:r>
            <a:r>
              <a:rPr lang="ru-RU" sz="1800" dirty="0" err="1"/>
              <a:t>вземат</a:t>
            </a:r>
            <a:r>
              <a:rPr lang="ru-RU" sz="1800" dirty="0"/>
              <a:t> </a:t>
            </a:r>
            <a:r>
              <a:rPr lang="ru-RU" sz="1800" dirty="0" err="1"/>
              <a:t>предвид</a:t>
            </a:r>
            <a:r>
              <a:rPr lang="ru-RU" sz="1800" dirty="0"/>
              <a:t>. </a:t>
            </a:r>
            <a:r>
              <a:rPr lang="ru-RU" sz="1800" dirty="0" err="1"/>
              <a:t>Има</a:t>
            </a:r>
            <a:r>
              <a:rPr lang="ru-RU" sz="1800" dirty="0"/>
              <a:t> </a:t>
            </a:r>
          </a:p>
          <a:p>
            <a:pPr algn="just"/>
            <a:r>
              <a:rPr lang="ru-RU" sz="1800" dirty="0" err="1"/>
              <a:t>определени</a:t>
            </a:r>
            <a:r>
              <a:rPr lang="ru-RU" sz="1800" dirty="0"/>
              <a:t> правила, </a:t>
            </a:r>
            <a:r>
              <a:rPr lang="ru-RU" sz="1800" dirty="0" err="1"/>
              <a:t>които</a:t>
            </a:r>
            <a:r>
              <a:rPr lang="ru-RU" sz="1800" dirty="0"/>
              <a:t> </a:t>
            </a:r>
            <a:r>
              <a:rPr lang="ru-RU" sz="1800" dirty="0" err="1"/>
              <a:t>марките</a:t>
            </a:r>
            <a:r>
              <a:rPr lang="ru-RU" sz="1800" dirty="0"/>
              <a:t> </a:t>
            </a:r>
            <a:r>
              <a:rPr lang="ru-RU" sz="1800" dirty="0" err="1"/>
              <a:t>трябва</a:t>
            </a:r>
            <a:r>
              <a:rPr lang="ru-RU" sz="1800" dirty="0"/>
              <a:t> да се </a:t>
            </a:r>
            <a:r>
              <a:rPr lang="ru-RU" sz="1800" dirty="0" err="1"/>
              <a:t>спазват</a:t>
            </a:r>
            <a:r>
              <a:rPr lang="ru-RU" sz="1800" dirty="0"/>
              <a:t>. </a:t>
            </a:r>
            <a:r>
              <a:rPr lang="ru-RU" sz="1800" dirty="0" err="1"/>
              <a:t>Изготвихме</a:t>
            </a:r>
            <a:r>
              <a:rPr lang="ru-RU" sz="1800" dirty="0"/>
              <a:t> </a:t>
            </a:r>
            <a:r>
              <a:rPr lang="ru-RU" sz="1800" dirty="0" err="1"/>
              <a:t>списък</a:t>
            </a:r>
            <a:r>
              <a:rPr lang="ru-RU" sz="1800" dirty="0"/>
              <a:t>, в </a:t>
            </a:r>
            <a:r>
              <a:rPr lang="ru-RU" sz="1800" dirty="0" err="1"/>
              <a:t>който</a:t>
            </a:r>
            <a:r>
              <a:rPr lang="ru-RU" sz="1800" dirty="0"/>
              <a:t> </a:t>
            </a:r>
            <a:r>
              <a:rPr lang="ru-RU" sz="1800" dirty="0" err="1"/>
              <a:t>изброихме</a:t>
            </a:r>
            <a:r>
              <a:rPr lang="ru-RU" sz="1800" dirty="0"/>
              <a:t> 6 </a:t>
            </a:r>
          </a:p>
          <a:p>
            <a:pPr algn="just"/>
            <a:r>
              <a:rPr lang="ru-RU" sz="1800" dirty="0" err="1"/>
              <a:t>неща</a:t>
            </a:r>
            <a:r>
              <a:rPr lang="ru-RU" sz="1800" dirty="0"/>
              <a:t>, </a:t>
            </a:r>
            <a:r>
              <a:rPr lang="ru-RU" sz="1800" dirty="0" err="1"/>
              <a:t>които</a:t>
            </a:r>
            <a:r>
              <a:rPr lang="ru-RU" sz="1800" dirty="0"/>
              <a:t> </a:t>
            </a:r>
            <a:r>
              <a:rPr lang="ru-RU" sz="1800" dirty="0" err="1"/>
              <a:t>трябва</a:t>
            </a:r>
            <a:r>
              <a:rPr lang="ru-RU" sz="1800" dirty="0"/>
              <a:t> да </a:t>
            </a:r>
            <a:r>
              <a:rPr lang="ru-RU" sz="1800" dirty="0" err="1"/>
              <a:t>разгледате</a:t>
            </a:r>
            <a:r>
              <a:rPr lang="ru-RU" sz="1800" dirty="0"/>
              <a:t>, </a:t>
            </a:r>
            <a:r>
              <a:rPr lang="ru-RU" sz="1800" dirty="0" err="1"/>
              <a:t>преди</a:t>
            </a:r>
            <a:r>
              <a:rPr lang="ru-RU" sz="1800" dirty="0"/>
              <a:t> да </a:t>
            </a:r>
            <a:r>
              <a:rPr lang="ru-RU" sz="1800" dirty="0" err="1"/>
              <a:t>финализирате</a:t>
            </a:r>
            <a:r>
              <a:rPr lang="ru-RU" sz="1800" dirty="0"/>
              <a:t> </a:t>
            </a:r>
            <a:r>
              <a:rPr lang="ru-RU" sz="1800" dirty="0" err="1"/>
              <a:t>логото</a:t>
            </a:r>
            <a:r>
              <a:rPr lang="ru-RU" sz="1800" dirty="0"/>
              <a:t> на </a:t>
            </a:r>
            <a:r>
              <a:rPr lang="ru-RU" sz="1800" dirty="0" err="1"/>
              <a:t>вашата</a:t>
            </a:r>
            <a:r>
              <a:rPr lang="ru-RU" sz="1800" dirty="0"/>
              <a:t> марка. 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err="1"/>
              <a:t>Вашата</a:t>
            </a:r>
            <a:r>
              <a:rPr lang="ru-RU" sz="1800" dirty="0"/>
              <a:t> публика </a:t>
            </a:r>
            <a:r>
              <a:rPr lang="ru-RU" sz="1800" dirty="0" err="1"/>
              <a:t>разбира</a:t>
            </a:r>
            <a:r>
              <a:rPr lang="ru-RU" sz="1800" dirty="0"/>
              <a:t> ли добре </a:t>
            </a:r>
            <a:r>
              <a:rPr lang="ru-RU" sz="1800" dirty="0" err="1"/>
              <a:t>логото</a:t>
            </a:r>
            <a:r>
              <a:rPr lang="ru-RU" sz="1800" dirty="0"/>
              <a:t> </a:t>
            </a:r>
            <a:r>
              <a:rPr lang="ru-RU" sz="1800" dirty="0" err="1"/>
              <a:t>ви</a:t>
            </a:r>
            <a:r>
              <a:rPr lang="ru-RU" sz="1800" dirty="0"/>
              <a:t>? </a:t>
            </a:r>
            <a:r>
              <a:rPr lang="ru-RU" sz="1800" dirty="0" err="1"/>
              <a:t>Може</a:t>
            </a:r>
            <a:r>
              <a:rPr lang="ru-RU" sz="1800" dirty="0"/>
              <a:t> да </a:t>
            </a:r>
            <a:r>
              <a:rPr lang="ru-RU" sz="1800" dirty="0" err="1"/>
              <a:t>сте</a:t>
            </a:r>
            <a:r>
              <a:rPr lang="ru-RU" sz="1800" dirty="0"/>
              <a:t> </a:t>
            </a:r>
            <a:r>
              <a:rPr lang="ru-RU" sz="1800" dirty="0" err="1"/>
              <a:t>проектирали</a:t>
            </a:r>
            <a:r>
              <a:rPr lang="ru-RU" sz="1800" dirty="0"/>
              <a:t> красиво лого с </a:t>
            </a:r>
            <a:r>
              <a:rPr lang="ru-RU" sz="1800" dirty="0" err="1"/>
              <a:t>всякакви</a:t>
            </a:r>
            <a:r>
              <a:rPr lang="ru-RU" sz="1800" dirty="0"/>
              <a:t> </a:t>
            </a:r>
          </a:p>
          <a:p>
            <a:pPr algn="just"/>
            <a:r>
              <a:rPr lang="ru-RU" sz="1800" dirty="0" err="1"/>
              <a:t>цветове</a:t>
            </a:r>
            <a:r>
              <a:rPr lang="ru-RU" sz="1800" dirty="0"/>
              <a:t>, но </a:t>
            </a:r>
            <a:r>
              <a:rPr lang="ru-RU" sz="1800" dirty="0" err="1"/>
              <a:t>няма</a:t>
            </a:r>
            <a:r>
              <a:rPr lang="ru-RU" sz="1800" dirty="0"/>
              <a:t> да </a:t>
            </a:r>
            <a:r>
              <a:rPr lang="ru-RU" sz="1800" dirty="0" err="1"/>
              <a:t>има</a:t>
            </a:r>
            <a:r>
              <a:rPr lang="ru-RU" sz="1800" dirty="0"/>
              <a:t> </a:t>
            </a:r>
            <a:r>
              <a:rPr lang="ru-RU" sz="1800" dirty="0" err="1"/>
              <a:t>никакъв</a:t>
            </a:r>
            <a:r>
              <a:rPr lang="ru-RU" sz="1800" dirty="0"/>
              <a:t> </a:t>
            </a:r>
            <a:r>
              <a:rPr lang="ru-RU" sz="1800" dirty="0" err="1"/>
              <a:t>смисъл</a:t>
            </a:r>
            <a:r>
              <a:rPr lang="ru-RU" sz="1800" dirty="0"/>
              <a:t>, </a:t>
            </a:r>
            <a:r>
              <a:rPr lang="ru-RU" sz="1800" dirty="0" err="1"/>
              <a:t>ако</a:t>
            </a:r>
            <a:r>
              <a:rPr lang="ru-RU" sz="1800" dirty="0"/>
              <a:t> </a:t>
            </a:r>
            <a:r>
              <a:rPr lang="ru-RU" sz="1800" dirty="0" err="1"/>
              <a:t>аудиторията</a:t>
            </a:r>
            <a:r>
              <a:rPr lang="ru-RU" sz="1800" dirty="0"/>
              <a:t> </a:t>
            </a:r>
            <a:r>
              <a:rPr lang="ru-RU" sz="1800" dirty="0" err="1"/>
              <a:t>ви</a:t>
            </a:r>
            <a:r>
              <a:rPr lang="ru-RU" sz="1800" dirty="0"/>
              <a:t> не го </a:t>
            </a:r>
            <a:r>
              <a:rPr lang="ru-RU" sz="1800" dirty="0" err="1"/>
              <a:t>разбира</a:t>
            </a:r>
            <a:r>
              <a:rPr lang="ru-RU" sz="1800" dirty="0"/>
              <a:t> или го </a:t>
            </a:r>
            <a:r>
              <a:rPr lang="ru-RU" sz="1800" dirty="0" err="1"/>
              <a:t>разбира</a:t>
            </a:r>
            <a:r>
              <a:rPr lang="ru-RU" sz="1800" dirty="0"/>
              <a:t> </a:t>
            </a:r>
            <a:r>
              <a:rPr lang="ru-RU" sz="1800" dirty="0" err="1"/>
              <a:t>погрешно</a:t>
            </a:r>
            <a:r>
              <a:rPr lang="ru-RU" sz="1800" dirty="0"/>
              <a:t> </a:t>
            </a:r>
          </a:p>
          <a:p>
            <a:pPr algn="just"/>
            <a:r>
              <a:rPr lang="ru-RU" sz="1800" dirty="0"/>
              <a:t>с </a:t>
            </a:r>
            <a:r>
              <a:rPr lang="ru-RU" sz="1800" dirty="0" err="1"/>
              <a:t>нещо</a:t>
            </a:r>
            <a:r>
              <a:rPr lang="ru-RU" sz="1800" dirty="0"/>
              <a:t> </a:t>
            </a:r>
            <a:r>
              <a:rPr lang="ru-RU" sz="1800" dirty="0" err="1"/>
              <a:t>друго</a:t>
            </a:r>
            <a:r>
              <a:rPr lang="ru-RU" sz="1800" dirty="0"/>
              <a:t>. </a:t>
            </a:r>
            <a:r>
              <a:rPr lang="ru-RU" sz="1800" dirty="0" err="1"/>
              <a:t>Логото</a:t>
            </a:r>
            <a:r>
              <a:rPr lang="ru-RU" sz="1800" dirty="0"/>
              <a:t> </a:t>
            </a:r>
            <a:r>
              <a:rPr lang="ru-RU" sz="1800" dirty="0" err="1"/>
              <a:t>трябва</a:t>
            </a:r>
            <a:r>
              <a:rPr lang="ru-RU" sz="1800" dirty="0"/>
              <a:t> да </a:t>
            </a:r>
            <a:r>
              <a:rPr lang="ru-RU" sz="1800" dirty="0" err="1"/>
              <a:t>предава</a:t>
            </a:r>
            <a:r>
              <a:rPr lang="ru-RU" sz="1800" dirty="0"/>
              <a:t> </a:t>
            </a:r>
            <a:r>
              <a:rPr lang="ru-RU" sz="1800" dirty="0" err="1"/>
              <a:t>истинската</a:t>
            </a:r>
            <a:r>
              <a:rPr lang="ru-RU" sz="1800" dirty="0"/>
              <a:t> </a:t>
            </a:r>
            <a:r>
              <a:rPr lang="ru-RU" sz="1800" dirty="0" err="1"/>
              <a:t>същност</a:t>
            </a:r>
            <a:r>
              <a:rPr lang="ru-RU" sz="1800" dirty="0"/>
              <a:t> на </a:t>
            </a:r>
            <a:r>
              <a:rPr lang="ru-RU" sz="1800" dirty="0" err="1"/>
              <a:t>вашата</a:t>
            </a:r>
            <a:r>
              <a:rPr lang="ru-RU" sz="1800" dirty="0"/>
              <a:t> марка, </a:t>
            </a:r>
            <a:r>
              <a:rPr lang="ru-RU" sz="1800" dirty="0" err="1"/>
              <a:t>трябва</a:t>
            </a:r>
            <a:r>
              <a:rPr lang="ru-RU" sz="1800" dirty="0"/>
              <a:t> да </a:t>
            </a:r>
            <a:r>
              <a:rPr lang="ru-RU" sz="1800" dirty="0" err="1"/>
              <a:t>бъде</a:t>
            </a:r>
            <a:r>
              <a:rPr lang="ru-RU" sz="1800" dirty="0"/>
              <a:t> </a:t>
            </a:r>
          </a:p>
          <a:p>
            <a:pPr algn="just"/>
            <a:r>
              <a:rPr lang="ru-RU" sz="1800" dirty="0" err="1"/>
              <a:t>правилно</a:t>
            </a:r>
            <a:r>
              <a:rPr lang="ru-RU" sz="1800" dirty="0"/>
              <a:t> </a:t>
            </a:r>
            <a:r>
              <a:rPr lang="ru-RU" sz="1800" dirty="0" err="1"/>
              <a:t>възприето</a:t>
            </a:r>
            <a:r>
              <a:rPr lang="ru-RU" sz="1800" dirty="0"/>
              <a:t> от </a:t>
            </a:r>
            <a:r>
              <a:rPr lang="ru-RU" sz="1800" dirty="0" err="1"/>
              <a:t>публиката</a:t>
            </a:r>
            <a:r>
              <a:rPr lang="ru-RU" sz="1800" dirty="0"/>
              <a:t>.</a:t>
            </a:r>
            <a:endParaRPr lang="en-US" sz="1800" dirty="0"/>
          </a:p>
        </p:txBody>
      </p:sp>
      <p:sp>
        <p:nvSpPr>
          <p:cNvPr id="256" name="Google Shape;256;gf9ff28dbe4_0_179"/>
          <p:cNvSpPr txBox="1"/>
          <p:nvPr/>
        </p:nvSpPr>
        <p:spPr>
          <a:xfrm>
            <a:off x="7795843" y="647870"/>
            <a:ext cx="4089265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r>
              <a:rPr lang="bg-BG" sz="3600" dirty="0">
                <a:solidFill>
                  <a:srgbClr val="D92E2D"/>
                </a:solidFill>
                <a:latin typeface="Calibri"/>
                <a:ea typeface="Calibri"/>
                <a:cs typeface="Calibri"/>
                <a:sym typeface="Calibri"/>
              </a:rPr>
              <a:t>Част 7 - </a:t>
            </a:r>
            <a:r>
              <a:rPr lang="bg-BG" sz="3600" dirty="0" err="1">
                <a:solidFill>
                  <a:srgbClr val="D92E2D"/>
                </a:solidFill>
                <a:latin typeface="Calibri"/>
                <a:ea typeface="Calibri"/>
                <a:cs typeface="Calibri"/>
                <a:sym typeface="Calibri"/>
              </a:rPr>
              <a:t>Финализация</a:t>
            </a:r>
            <a:endParaRPr lang="fi-FI" sz="4000" b="1" dirty="0">
              <a:solidFill>
                <a:srgbClr val="D9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38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9134" y="5409931"/>
            <a:ext cx="1892054" cy="1228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1459132" y="1196400"/>
            <a:ext cx="6026935" cy="459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E47A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300"/>
              </a:buClr>
              <a:buSzPts val="2000"/>
              <a:buNone/>
            </a:pPr>
            <a:r>
              <a:rPr lang="bg-BG" sz="2800" b="1" dirty="0">
                <a:solidFill>
                  <a:srgbClr val="FFC300"/>
                </a:solidFill>
                <a:latin typeface="Calibri"/>
                <a:ea typeface="Calibri"/>
                <a:cs typeface="Calibri"/>
                <a:sym typeface="Calibri"/>
              </a:rPr>
              <a:t>В края на този модул ще можете да</a:t>
            </a:r>
            <a:r>
              <a:rPr lang="en-US" sz="2800" b="1" dirty="0">
                <a:solidFill>
                  <a:srgbClr val="FFC3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3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ct val="100000"/>
              <a:buFont typeface="Calibri"/>
              <a:buNone/>
            </a:pPr>
            <a:r>
              <a:rPr lang="en-US" sz="4000" b="1" dirty="0">
                <a:solidFill>
                  <a:srgbClr val="D92E2D"/>
                </a:solidFill>
              </a:rPr>
              <a:t>1.</a:t>
            </a:r>
            <a:r>
              <a:rPr lang="bg-BG" sz="4000" b="1" dirty="0">
                <a:solidFill>
                  <a:srgbClr val="D92E2D"/>
                </a:solidFill>
              </a:rPr>
              <a:t>Цели</a:t>
            </a:r>
            <a:endParaRPr sz="4000" b="1" dirty="0">
              <a:solidFill>
                <a:srgbClr val="D92E2D"/>
              </a:solidFill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1459132" y="2317483"/>
            <a:ext cx="317240" cy="48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1459132" y="3300003"/>
            <a:ext cx="317240" cy="48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1459132" y="4282523"/>
            <a:ext cx="317240" cy="4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1900225" y="2632758"/>
            <a:ext cx="512492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Теоретична основа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887921" y="1917394"/>
            <a:ext cx="807689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lvl="0"/>
            <a:endParaRPr lang="ru-RU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Разберете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значението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марката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стопанския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субект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928711" y="3619869"/>
            <a:ext cx="75404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Приложете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теоретичната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основа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към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практическите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упражнения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900223" y="2816694"/>
            <a:ext cx="96642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lvl="0"/>
            <a:endParaRPr lang="ru-RU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Създадете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марка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като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инструмент за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продажби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(„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марката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продава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“)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934609" y="4622672"/>
            <a:ext cx="862163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Промоция,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въпросници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обществен отговор, постоянно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изграждане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марка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928712" y="4120328"/>
            <a:ext cx="913552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lvl="0"/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Създадете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дейности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свързани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поддържане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марката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f9ff28dbe4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f9ff28dbe4_0_179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f9ff28dbe4_0_179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f9ff28dbe4_0_179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f9ff28dbe4_0_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f9ff28dbe4_0_179"/>
          <p:cNvSpPr txBox="1">
            <a:spLocks noGrp="1"/>
          </p:cNvSpPr>
          <p:nvPr>
            <p:ph type="subTitle" idx="1"/>
          </p:nvPr>
        </p:nvSpPr>
        <p:spPr>
          <a:xfrm>
            <a:off x="1395556" y="1588809"/>
            <a:ext cx="9144000" cy="4733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Bef>
                <a:spcPts val="0"/>
              </a:spcBef>
              <a:buClr>
                <a:srgbClr val="D92E2D"/>
              </a:buClr>
              <a:buSzPts val="3200"/>
            </a:pPr>
            <a:r>
              <a:rPr lang="ru-RU" sz="1600" dirty="0" err="1"/>
              <a:t>Направете</a:t>
            </a:r>
            <a:r>
              <a:rPr lang="ru-RU" sz="1600" dirty="0"/>
              <a:t> го просто, но красиво - </a:t>
            </a:r>
            <a:r>
              <a:rPr lang="ru-RU" sz="1600" dirty="0" err="1"/>
              <a:t>Добавянето</a:t>
            </a:r>
            <a:r>
              <a:rPr lang="ru-RU" sz="1600" dirty="0"/>
              <a:t> на </a:t>
            </a:r>
            <a:r>
              <a:rPr lang="ru-RU" sz="1600" dirty="0" err="1"/>
              <a:t>твърде</a:t>
            </a:r>
            <a:r>
              <a:rPr lang="ru-RU" sz="1600" dirty="0"/>
              <a:t> много </a:t>
            </a:r>
            <a:r>
              <a:rPr lang="ru-RU" sz="1600" dirty="0" err="1"/>
              <a:t>форми</a:t>
            </a:r>
            <a:r>
              <a:rPr lang="ru-RU" sz="1600" dirty="0"/>
              <a:t> и </a:t>
            </a:r>
            <a:r>
              <a:rPr lang="ru-RU" sz="1600" dirty="0" err="1"/>
              <a:t>контрастни</a:t>
            </a:r>
            <a:r>
              <a:rPr lang="ru-RU" sz="1600" dirty="0"/>
              <a:t> </a:t>
            </a:r>
            <a:r>
              <a:rPr lang="ru-RU" sz="1600" dirty="0" err="1"/>
              <a:t>цветове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направи</a:t>
            </a:r>
            <a:r>
              <a:rPr lang="ru-RU" sz="1600" dirty="0"/>
              <a:t> </a:t>
            </a:r>
            <a:r>
              <a:rPr lang="ru-RU" sz="1600" dirty="0" err="1"/>
              <a:t>логото</a:t>
            </a:r>
            <a:r>
              <a:rPr lang="ru-RU" sz="1600" dirty="0"/>
              <a:t> </a:t>
            </a:r>
            <a:r>
              <a:rPr lang="ru-RU" sz="1600" dirty="0" err="1"/>
              <a:t>претрупано</a:t>
            </a:r>
            <a:r>
              <a:rPr lang="ru-RU" sz="1600" dirty="0"/>
              <a:t>. </a:t>
            </a:r>
            <a:r>
              <a:rPr lang="ru-RU" sz="1600" dirty="0" err="1"/>
              <a:t>Вашата</a:t>
            </a:r>
            <a:r>
              <a:rPr lang="ru-RU" sz="1600" dirty="0"/>
              <a:t> публика </a:t>
            </a:r>
            <a:r>
              <a:rPr lang="ru-RU" sz="1600" dirty="0" err="1"/>
              <a:t>може</a:t>
            </a:r>
            <a:r>
              <a:rPr lang="ru-RU" sz="1600" dirty="0"/>
              <a:t> да не </a:t>
            </a:r>
            <a:r>
              <a:rPr lang="ru-RU" sz="1600" dirty="0" err="1"/>
              <a:t>хареса</a:t>
            </a:r>
            <a:r>
              <a:rPr lang="ru-RU" sz="1600" dirty="0"/>
              <a:t> лого с </a:t>
            </a:r>
            <a:r>
              <a:rPr lang="ru-RU" sz="1600" dirty="0" err="1"/>
              <a:t>наистина</a:t>
            </a:r>
            <a:r>
              <a:rPr lang="ru-RU" sz="1600" dirty="0"/>
              <a:t> сложен дизайн. </a:t>
            </a:r>
            <a:r>
              <a:rPr lang="ru-RU" sz="1600" dirty="0" err="1"/>
              <a:t>Опростете</a:t>
            </a:r>
            <a:r>
              <a:rPr lang="ru-RU" sz="1600" dirty="0"/>
              <a:t> го с </a:t>
            </a:r>
            <a:r>
              <a:rPr lang="ru-RU" sz="1600" dirty="0" err="1"/>
              <a:t>по-малко</a:t>
            </a:r>
            <a:r>
              <a:rPr lang="ru-RU" sz="1600" dirty="0"/>
              <a:t> </a:t>
            </a:r>
            <a:r>
              <a:rPr lang="ru-RU" sz="1600" dirty="0" err="1"/>
              <a:t>цветове</a:t>
            </a:r>
            <a:r>
              <a:rPr lang="ru-RU" sz="1600" dirty="0"/>
              <a:t>, </a:t>
            </a:r>
            <a:r>
              <a:rPr lang="ru-RU" sz="1600" dirty="0" err="1"/>
              <a:t>което</a:t>
            </a:r>
            <a:r>
              <a:rPr lang="ru-RU" sz="1600" dirty="0"/>
              <a:t> </a:t>
            </a:r>
            <a:r>
              <a:rPr lang="ru-RU" sz="1600" dirty="0" err="1"/>
              <a:t>също</a:t>
            </a:r>
            <a:r>
              <a:rPr lang="ru-RU" sz="1600" dirty="0"/>
              <a:t> </a:t>
            </a:r>
            <a:r>
              <a:rPr lang="ru-RU" sz="1600" dirty="0" err="1"/>
              <a:t>така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накара</a:t>
            </a:r>
            <a:r>
              <a:rPr lang="ru-RU" sz="1600" dirty="0"/>
              <a:t> </a:t>
            </a:r>
            <a:r>
              <a:rPr lang="ru-RU" sz="1600" dirty="0" err="1"/>
              <a:t>аудиторията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да го </a:t>
            </a:r>
            <a:r>
              <a:rPr lang="ru-RU" sz="1600" dirty="0" err="1"/>
              <a:t>разпознае</a:t>
            </a:r>
            <a:r>
              <a:rPr lang="ru-RU" sz="1600" dirty="0"/>
              <a:t> </a:t>
            </a:r>
            <a:r>
              <a:rPr lang="ru-RU" sz="1600" dirty="0" err="1"/>
              <a:t>лесно</a:t>
            </a:r>
            <a:r>
              <a:rPr lang="ru-RU" sz="1600" dirty="0"/>
              <a:t>, </a:t>
            </a:r>
            <a:r>
              <a:rPr lang="ru-RU" sz="1600" dirty="0" err="1"/>
              <a:t>когато</a:t>
            </a:r>
            <a:r>
              <a:rPr lang="ru-RU" sz="1600" dirty="0"/>
              <a:t> </a:t>
            </a:r>
            <a:r>
              <a:rPr lang="ru-RU" sz="1600" dirty="0" err="1"/>
              <a:t>види</a:t>
            </a:r>
            <a:r>
              <a:rPr lang="ru-RU" sz="1600" dirty="0"/>
              <a:t> </a:t>
            </a:r>
            <a:r>
              <a:rPr lang="ru-RU" sz="1600" dirty="0" err="1"/>
              <a:t>логото</a:t>
            </a:r>
            <a:r>
              <a:rPr lang="ru-RU" sz="1600" dirty="0"/>
              <a:t> </a:t>
            </a:r>
            <a:r>
              <a:rPr lang="ru-RU" sz="1600" dirty="0" err="1"/>
              <a:t>отново</a:t>
            </a:r>
            <a:r>
              <a:rPr lang="ru-RU" sz="1600" dirty="0"/>
              <a:t>. Например </a:t>
            </a:r>
            <a:r>
              <a:rPr lang="ru-RU" sz="1600" dirty="0" err="1"/>
              <a:t>логото</a:t>
            </a:r>
            <a:r>
              <a:rPr lang="ru-RU" sz="1600" dirty="0"/>
              <a:t> на Apple е просто и </a:t>
            </a:r>
            <a:r>
              <a:rPr lang="ru-RU" sz="1600" dirty="0" err="1"/>
              <a:t>предава</a:t>
            </a:r>
            <a:r>
              <a:rPr lang="ru-RU" sz="1600" dirty="0"/>
              <a:t> </a:t>
            </a:r>
            <a:r>
              <a:rPr lang="ru-RU" sz="1600" dirty="0" err="1"/>
              <a:t>идеята</a:t>
            </a:r>
            <a:r>
              <a:rPr lang="ru-RU" sz="1600" dirty="0"/>
              <a:t> им да </a:t>
            </a:r>
            <a:r>
              <a:rPr lang="ru-RU" sz="1600" dirty="0" err="1"/>
              <a:t>поддържат</a:t>
            </a:r>
            <a:r>
              <a:rPr lang="ru-RU" sz="1600" dirty="0"/>
              <a:t> </a:t>
            </a:r>
            <a:r>
              <a:rPr lang="ru-RU" sz="1600" dirty="0" err="1"/>
              <a:t>нещата</a:t>
            </a:r>
            <a:r>
              <a:rPr lang="ru-RU" sz="1600" dirty="0"/>
              <a:t> прости и </a:t>
            </a:r>
            <a:r>
              <a:rPr lang="ru-RU" sz="1600" dirty="0" err="1"/>
              <a:t>красиви</a:t>
            </a:r>
            <a:r>
              <a:rPr lang="ru-RU" sz="1600" dirty="0"/>
              <a:t>.</a:t>
            </a:r>
          </a:p>
          <a:p>
            <a:pPr marL="0" indent="0" algn="just">
              <a:spcBef>
                <a:spcPts val="0"/>
              </a:spcBef>
              <a:buClr>
                <a:srgbClr val="D92E2D"/>
              </a:buClr>
              <a:buSzPts val="3200"/>
            </a:pPr>
            <a:endParaRPr lang="ru-RU" sz="1600" dirty="0"/>
          </a:p>
          <a:p>
            <a:pPr marL="0" indent="0" algn="just">
              <a:spcBef>
                <a:spcPts val="0"/>
              </a:spcBef>
              <a:buClr>
                <a:srgbClr val="D92E2D"/>
              </a:buClr>
              <a:buSzPts val="3200"/>
            </a:pPr>
            <a:r>
              <a:rPr lang="ru-RU" sz="1600" dirty="0"/>
              <a:t>Не </a:t>
            </a:r>
            <a:r>
              <a:rPr lang="ru-RU" sz="1600" dirty="0" err="1"/>
              <a:t>използвайте</a:t>
            </a:r>
            <a:r>
              <a:rPr lang="ru-RU" sz="1600" dirty="0"/>
              <a:t> </a:t>
            </a:r>
            <a:r>
              <a:rPr lang="ru-RU" sz="1600" dirty="0" err="1"/>
              <a:t>твърде</a:t>
            </a:r>
            <a:r>
              <a:rPr lang="ru-RU" sz="1600" dirty="0"/>
              <a:t> много </a:t>
            </a:r>
            <a:r>
              <a:rPr lang="ru-RU" sz="1600" dirty="0" err="1"/>
              <a:t>ефекти</a:t>
            </a:r>
            <a:r>
              <a:rPr lang="ru-RU" sz="1600" dirty="0"/>
              <a:t> - </a:t>
            </a:r>
            <a:r>
              <a:rPr lang="ru-RU" sz="1600" dirty="0" err="1"/>
              <a:t>Ефекти</a:t>
            </a:r>
            <a:r>
              <a:rPr lang="ru-RU" sz="1600" dirty="0"/>
              <a:t> </a:t>
            </a:r>
            <a:r>
              <a:rPr lang="ru-RU" sz="1600" dirty="0" err="1"/>
              <a:t>като</a:t>
            </a:r>
            <a:r>
              <a:rPr lang="ru-RU" sz="1600" dirty="0"/>
              <a:t> </a:t>
            </a:r>
            <a:r>
              <a:rPr lang="ru-RU" sz="1600" dirty="0" err="1"/>
              <a:t>сенки</a:t>
            </a:r>
            <a:r>
              <a:rPr lang="ru-RU" sz="1600" dirty="0"/>
              <a:t>, откоси, </a:t>
            </a:r>
            <a:r>
              <a:rPr lang="ru-RU" sz="1600" dirty="0" err="1"/>
              <a:t>шарки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да </a:t>
            </a:r>
            <a:r>
              <a:rPr lang="ru-RU" sz="1600" dirty="0" err="1"/>
              <a:t>изглеждат</a:t>
            </a:r>
            <a:r>
              <a:rPr lang="ru-RU" sz="1600" dirty="0"/>
              <a:t> много </a:t>
            </a:r>
            <a:r>
              <a:rPr lang="ru-RU" sz="1600" dirty="0" err="1"/>
              <a:t>привлекателни</a:t>
            </a:r>
            <a:r>
              <a:rPr lang="ru-RU" sz="1600" dirty="0"/>
              <a:t>, но </a:t>
            </a:r>
            <a:r>
              <a:rPr lang="ru-RU" sz="1600" dirty="0" err="1"/>
              <a:t>може</a:t>
            </a:r>
            <a:r>
              <a:rPr lang="ru-RU" sz="1600" dirty="0"/>
              <a:t> да </a:t>
            </a:r>
            <a:r>
              <a:rPr lang="ru-RU" sz="1600" dirty="0" err="1"/>
              <a:t>са</a:t>
            </a:r>
            <a:r>
              <a:rPr lang="ru-RU" sz="1600" dirty="0"/>
              <a:t> проблем, </a:t>
            </a:r>
            <a:r>
              <a:rPr lang="ru-RU" sz="1600" dirty="0" err="1"/>
              <a:t>когато</a:t>
            </a:r>
            <a:r>
              <a:rPr lang="ru-RU" sz="1600" dirty="0"/>
              <a:t> се </a:t>
            </a:r>
            <a:r>
              <a:rPr lang="ru-RU" sz="1600" dirty="0" err="1"/>
              <a:t>гледат</a:t>
            </a:r>
            <a:r>
              <a:rPr lang="ru-RU" sz="1600" dirty="0"/>
              <a:t> на </a:t>
            </a:r>
            <a:r>
              <a:rPr lang="ru-RU" sz="1600" dirty="0" err="1"/>
              <a:t>различни</a:t>
            </a:r>
            <a:r>
              <a:rPr lang="ru-RU" sz="1600" dirty="0"/>
              <a:t> устройства и </a:t>
            </a:r>
            <a:r>
              <a:rPr lang="ru-RU" sz="1600" dirty="0" err="1"/>
              <a:t>формати</a:t>
            </a:r>
            <a:r>
              <a:rPr lang="ru-RU" sz="1600" dirty="0"/>
              <a:t>. </a:t>
            </a:r>
            <a:r>
              <a:rPr lang="ru-RU" sz="1600" dirty="0" err="1"/>
              <a:t>Логото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да </a:t>
            </a:r>
            <a:r>
              <a:rPr lang="ru-RU" sz="1600" dirty="0" err="1"/>
              <a:t>изглежда</a:t>
            </a:r>
            <a:r>
              <a:rPr lang="ru-RU" sz="1600" dirty="0"/>
              <a:t> много различно, </a:t>
            </a:r>
            <a:r>
              <a:rPr lang="ru-RU" sz="1600" dirty="0" err="1"/>
              <a:t>ако</a:t>
            </a:r>
            <a:r>
              <a:rPr lang="ru-RU" sz="1600" dirty="0"/>
              <a:t> го </a:t>
            </a:r>
            <a:r>
              <a:rPr lang="ru-RU" sz="1600" dirty="0" err="1"/>
              <a:t>разглеждате</a:t>
            </a:r>
            <a:r>
              <a:rPr lang="ru-RU" sz="1600" dirty="0"/>
              <a:t> на </a:t>
            </a:r>
            <a:r>
              <a:rPr lang="ru-RU" sz="1600" dirty="0" err="1"/>
              <a:t>компютъра</a:t>
            </a:r>
            <a:r>
              <a:rPr lang="ru-RU" sz="1600" dirty="0"/>
              <a:t> си а не отпечатано на </a:t>
            </a:r>
            <a:r>
              <a:rPr lang="ru-RU" sz="1600" dirty="0" err="1"/>
              <a:t>брошура</a:t>
            </a:r>
            <a:r>
              <a:rPr lang="ru-RU" sz="1600" dirty="0"/>
              <a:t>, </a:t>
            </a:r>
            <a:r>
              <a:rPr lang="ru-RU" sz="1600" dirty="0" err="1"/>
              <a:t>ако</a:t>
            </a:r>
            <a:r>
              <a:rPr lang="ru-RU" sz="1600" dirty="0"/>
              <a:t> </a:t>
            </a:r>
            <a:r>
              <a:rPr lang="ru-RU" sz="1600" dirty="0" err="1"/>
              <a:t>използвате</a:t>
            </a:r>
            <a:r>
              <a:rPr lang="ru-RU" sz="1600" dirty="0"/>
              <a:t> </a:t>
            </a:r>
            <a:r>
              <a:rPr lang="ru-RU" sz="1600" dirty="0" err="1"/>
              <a:t>ефекти</a:t>
            </a:r>
            <a:r>
              <a:rPr lang="ru-RU" sz="1600" dirty="0"/>
              <a:t>. </a:t>
            </a:r>
          </a:p>
          <a:p>
            <a:pPr marL="0" indent="0" algn="just">
              <a:spcBef>
                <a:spcPts val="0"/>
              </a:spcBef>
              <a:buClr>
                <a:srgbClr val="D92E2D"/>
              </a:buClr>
              <a:buSzPts val="3200"/>
            </a:pPr>
            <a:endParaRPr lang="ru-RU" sz="1600" dirty="0"/>
          </a:p>
          <a:p>
            <a:pPr marL="0" indent="0" algn="just">
              <a:spcBef>
                <a:spcPts val="0"/>
              </a:spcBef>
              <a:buClr>
                <a:srgbClr val="D92E2D"/>
              </a:buClr>
              <a:buSzPts val="3200"/>
            </a:pPr>
            <a:r>
              <a:rPr lang="ru-RU" sz="1600" dirty="0" err="1"/>
              <a:t>Използвайте</a:t>
            </a:r>
            <a:r>
              <a:rPr lang="ru-RU" sz="1600" dirty="0"/>
              <a:t> </a:t>
            </a:r>
            <a:r>
              <a:rPr lang="ru-RU" sz="1600" dirty="0" err="1"/>
              <a:t>правилните</a:t>
            </a:r>
            <a:r>
              <a:rPr lang="ru-RU" sz="1600" dirty="0"/>
              <a:t> </a:t>
            </a:r>
            <a:r>
              <a:rPr lang="ru-RU" sz="1600" dirty="0" err="1"/>
              <a:t>цветови</a:t>
            </a:r>
            <a:r>
              <a:rPr lang="ru-RU" sz="1600" dirty="0"/>
              <a:t> комбинации. </a:t>
            </a:r>
            <a:r>
              <a:rPr lang="ru-RU" sz="1600" dirty="0" err="1"/>
              <a:t>Някои</a:t>
            </a:r>
            <a:r>
              <a:rPr lang="ru-RU" sz="1600" dirty="0"/>
              <a:t> </a:t>
            </a:r>
            <a:r>
              <a:rPr lang="ru-RU" sz="1600" dirty="0" err="1"/>
              <a:t>цветови</a:t>
            </a:r>
            <a:r>
              <a:rPr lang="ru-RU" sz="1600" dirty="0"/>
              <a:t> комбинации </a:t>
            </a:r>
            <a:r>
              <a:rPr lang="ru-RU" sz="1600" dirty="0" err="1"/>
              <a:t>означават</a:t>
            </a:r>
            <a:r>
              <a:rPr lang="ru-RU" sz="1600" dirty="0"/>
              <a:t> спокойствие, а </a:t>
            </a:r>
            <a:r>
              <a:rPr lang="ru-RU" sz="1600" dirty="0" err="1"/>
              <a:t>други</a:t>
            </a:r>
            <a:r>
              <a:rPr lang="ru-RU" sz="1600" dirty="0"/>
              <a:t> - </a:t>
            </a:r>
            <a:r>
              <a:rPr lang="ru-RU" sz="1600" dirty="0" err="1"/>
              <a:t>енергия</a:t>
            </a:r>
            <a:r>
              <a:rPr lang="ru-RU" sz="1600" dirty="0"/>
              <a:t>. </a:t>
            </a:r>
            <a:r>
              <a:rPr lang="ru-RU" sz="1600" dirty="0" err="1"/>
              <a:t>Тази</a:t>
            </a:r>
            <a:r>
              <a:rPr lang="ru-RU" sz="1600" dirty="0"/>
              <a:t> теория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дори</a:t>
            </a:r>
            <a:r>
              <a:rPr lang="ru-RU" sz="1600" dirty="0"/>
              <a:t> да се приложи </a:t>
            </a:r>
            <a:r>
              <a:rPr lang="ru-RU" sz="1600" dirty="0" err="1"/>
              <a:t>към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, </a:t>
            </a:r>
            <a:r>
              <a:rPr lang="ru-RU" sz="1600" dirty="0" err="1"/>
              <a:t>където</a:t>
            </a:r>
            <a:r>
              <a:rPr lang="ru-RU" sz="1600" dirty="0"/>
              <a:t> </a:t>
            </a:r>
            <a:r>
              <a:rPr lang="ru-RU" sz="1600" dirty="0" err="1"/>
              <a:t>кръг</a:t>
            </a:r>
            <a:r>
              <a:rPr lang="ru-RU" sz="1600" dirty="0"/>
              <a:t> </a:t>
            </a:r>
            <a:r>
              <a:rPr lang="ru-RU" sz="1600" dirty="0" err="1"/>
              <a:t>означава</a:t>
            </a:r>
            <a:r>
              <a:rPr lang="ru-RU" sz="1600" dirty="0"/>
              <a:t> </a:t>
            </a:r>
            <a:r>
              <a:rPr lang="ru-RU" sz="1600" dirty="0" err="1"/>
              <a:t>безкрайност</a:t>
            </a:r>
            <a:r>
              <a:rPr lang="ru-RU" sz="1600" dirty="0"/>
              <a:t>, а </a:t>
            </a:r>
            <a:r>
              <a:rPr lang="ru-RU" sz="1600" dirty="0" err="1"/>
              <a:t>искрата</a:t>
            </a:r>
            <a:r>
              <a:rPr lang="ru-RU" sz="1600" dirty="0"/>
              <a:t> - </a:t>
            </a:r>
            <a:r>
              <a:rPr lang="ru-RU" sz="1600" dirty="0" err="1"/>
              <a:t>енергия</a:t>
            </a:r>
            <a:r>
              <a:rPr lang="ru-RU" sz="1600" dirty="0"/>
              <a:t>.</a:t>
            </a:r>
          </a:p>
          <a:p>
            <a:pPr marL="0" indent="0" algn="just">
              <a:spcBef>
                <a:spcPts val="0"/>
              </a:spcBef>
              <a:buClr>
                <a:srgbClr val="D92E2D"/>
              </a:buClr>
              <a:buSzPts val="3200"/>
            </a:pPr>
            <a:r>
              <a:rPr lang="ru-RU" sz="1600" dirty="0" err="1"/>
              <a:t>Логото</a:t>
            </a:r>
            <a:r>
              <a:rPr lang="ru-RU" sz="1600" dirty="0"/>
              <a:t> </a:t>
            </a:r>
            <a:r>
              <a:rPr lang="ru-RU" sz="1600" dirty="0" err="1"/>
              <a:t>трябва</a:t>
            </a:r>
            <a:r>
              <a:rPr lang="ru-RU" sz="1600" dirty="0"/>
              <a:t> да </a:t>
            </a:r>
            <a:r>
              <a:rPr lang="ru-RU" sz="1600" dirty="0" err="1"/>
              <a:t>има</a:t>
            </a:r>
            <a:r>
              <a:rPr lang="ru-RU" sz="1600" dirty="0"/>
              <a:t> </a:t>
            </a:r>
            <a:r>
              <a:rPr lang="ru-RU" sz="1600" dirty="0" err="1"/>
              <a:t>същата</a:t>
            </a:r>
            <a:r>
              <a:rPr lang="ru-RU" sz="1600" dirty="0"/>
              <a:t> </a:t>
            </a:r>
            <a:r>
              <a:rPr lang="ru-RU" sz="1600" dirty="0" err="1"/>
              <a:t>привлекателност</a:t>
            </a:r>
            <a:r>
              <a:rPr lang="ru-RU" sz="1600" dirty="0"/>
              <a:t>, независимо в </a:t>
            </a:r>
            <a:r>
              <a:rPr lang="ru-RU" sz="1600" dirty="0" err="1"/>
              <a:t>какъв</a:t>
            </a:r>
            <a:r>
              <a:rPr lang="ru-RU" sz="1600" dirty="0"/>
              <a:t> формат е.</a:t>
            </a:r>
          </a:p>
          <a:p>
            <a:pPr marL="0" indent="0" algn="just">
              <a:spcBef>
                <a:spcPts val="0"/>
              </a:spcBef>
              <a:buClr>
                <a:srgbClr val="D92E2D"/>
              </a:buClr>
              <a:buSzPts val="3200"/>
            </a:pPr>
            <a:r>
              <a:rPr lang="ru-RU" sz="1600" dirty="0" err="1"/>
              <a:t>Винаги</a:t>
            </a:r>
            <a:r>
              <a:rPr lang="ru-RU" sz="1600" dirty="0"/>
              <a:t> помнете, че </a:t>
            </a:r>
            <a:r>
              <a:rPr lang="ru-RU" sz="1600" dirty="0" err="1"/>
              <a:t>логото</a:t>
            </a:r>
            <a:r>
              <a:rPr lang="ru-RU" sz="1600" dirty="0"/>
              <a:t> е не само символ на </a:t>
            </a:r>
            <a:r>
              <a:rPr lang="ru-RU" sz="1600" dirty="0" err="1"/>
              <a:t>вашата</a:t>
            </a:r>
            <a:r>
              <a:rPr lang="ru-RU" sz="1600" dirty="0"/>
              <a:t> марка, но е и символ за вас. </a:t>
            </a:r>
            <a:r>
              <a:rPr lang="ru-RU" sz="1600" dirty="0" err="1"/>
              <a:t>Това</a:t>
            </a:r>
            <a:r>
              <a:rPr lang="ru-RU" sz="1600" dirty="0"/>
              <a:t> е един от </a:t>
            </a:r>
            <a:r>
              <a:rPr lang="ru-RU" sz="1600" dirty="0" err="1"/>
              <a:t>малкото</a:t>
            </a:r>
            <a:r>
              <a:rPr lang="ru-RU" sz="1600" dirty="0"/>
              <a:t> </a:t>
            </a:r>
            <a:r>
              <a:rPr lang="ru-RU" sz="1600" dirty="0" err="1"/>
              <a:t>видими</a:t>
            </a:r>
            <a:r>
              <a:rPr lang="ru-RU" sz="1600" dirty="0"/>
              <a:t> </a:t>
            </a:r>
            <a:r>
              <a:rPr lang="ru-RU" sz="1600" dirty="0" err="1"/>
              <a:t>елементи</a:t>
            </a:r>
            <a:r>
              <a:rPr lang="ru-RU" sz="1600" dirty="0"/>
              <a:t> от </a:t>
            </a:r>
            <a:r>
              <a:rPr lang="ru-RU" sz="1600" dirty="0" err="1"/>
              <a:t>вашия</a:t>
            </a:r>
            <a:r>
              <a:rPr lang="ru-RU" sz="1600" dirty="0"/>
              <a:t> бизнес и </a:t>
            </a:r>
            <a:r>
              <a:rPr lang="ru-RU" sz="1600" dirty="0" err="1"/>
              <a:t>затова</a:t>
            </a:r>
            <a:r>
              <a:rPr lang="ru-RU" sz="1600" dirty="0"/>
              <a:t> </a:t>
            </a:r>
            <a:r>
              <a:rPr lang="ru-RU" sz="1600" dirty="0" err="1"/>
              <a:t>трябва</a:t>
            </a:r>
            <a:r>
              <a:rPr lang="ru-RU" sz="1600" dirty="0"/>
              <a:t> да </a:t>
            </a:r>
            <a:r>
              <a:rPr lang="ru-RU" sz="1600" dirty="0" err="1"/>
              <a:t>бъде</a:t>
            </a:r>
            <a:r>
              <a:rPr lang="ru-RU" sz="1600" dirty="0"/>
              <a:t> </a:t>
            </a:r>
            <a:r>
              <a:rPr lang="ru-RU" sz="1600" dirty="0" err="1"/>
              <a:t>премислен</a:t>
            </a:r>
            <a:r>
              <a:rPr lang="ru-RU" sz="1600" dirty="0"/>
              <a:t> добре.</a:t>
            </a:r>
          </a:p>
          <a:p>
            <a:pPr marL="0" indent="0" algn="just">
              <a:spcBef>
                <a:spcPts val="0"/>
              </a:spcBef>
              <a:buClr>
                <a:srgbClr val="D92E2D"/>
              </a:buClr>
              <a:buSzPts val="3200"/>
            </a:pPr>
            <a:endParaRPr lang="en-US" sz="1600" dirty="0"/>
          </a:p>
        </p:txBody>
      </p:sp>
      <p:pic>
        <p:nvPicPr>
          <p:cNvPr id="9" name="Google Shape;38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93529" y="5242810"/>
            <a:ext cx="1892054" cy="12283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56;gf9ff28dbe4_0_179"/>
          <p:cNvSpPr txBox="1"/>
          <p:nvPr/>
        </p:nvSpPr>
        <p:spPr>
          <a:xfrm>
            <a:off x="7292536" y="796890"/>
            <a:ext cx="4564394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r>
              <a:rPr lang="bg-BG" sz="3600" dirty="0">
                <a:solidFill>
                  <a:srgbClr val="D92E2D"/>
                </a:solidFill>
                <a:latin typeface="Calibri"/>
                <a:ea typeface="Calibri"/>
                <a:cs typeface="Calibri"/>
                <a:sym typeface="Calibri"/>
              </a:rPr>
              <a:t>Част 7 - Приключване</a:t>
            </a:r>
            <a:endParaRPr lang="fi-FI" sz="4000" b="1" dirty="0">
              <a:solidFill>
                <a:srgbClr val="D9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4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"/>
          <p:cNvSpPr/>
          <p:nvPr/>
        </p:nvSpPr>
        <p:spPr>
          <a:xfrm>
            <a:off x="4284412" y="1818012"/>
            <a:ext cx="2942298" cy="296300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D92E2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3746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"/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5"/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"/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8" y="111354"/>
            <a:ext cx="3811683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"/>
          <p:cNvSpPr txBox="1">
            <a:spLocks noGrp="1"/>
          </p:cNvSpPr>
          <p:nvPr>
            <p:ph type="ctrTitle"/>
          </p:nvPr>
        </p:nvSpPr>
        <p:spPr>
          <a:xfrm>
            <a:off x="8886825" y="488131"/>
            <a:ext cx="3091969" cy="67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4000"/>
              <a:buFont typeface="Calibri"/>
              <a:buNone/>
            </a:pPr>
            <a:r>
              <a:rPr lang="bg-BG" sz="3200" dirty="0">
                <a:solidFill>
                  <a:srgbClr val="FF0000"/>
                </a:solidFill>
              </a:rPr>
              <a:t>Обобщение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279" name="Google Shape;279;p5"/>
          <p:cNvSpPr txBox="1"/>
          <p:nvPr/>
        </p:nvSpPr>
        <p:spPr>
          <a:xfrm>
            <a:off x="2291256" y="4574840"/>
            <a:ext cx="1453807" cy="131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75" tIns="106675" rIns="106675" bIns="106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bg-BG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Част 3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bg-BG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Конкурентен анализ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5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9600153" y="1445227"/>
            <a:ext cx="317240" cy="4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"/>
          <p:cNvSpPr txBox="1"/>
          <p:nvPr/>
        </p:nvSpPr>
        <p:spPr>
          <a:xfrm>
            <a:off x="4819800" y="5560271"/>
            <a:ext cx="1981143" cy="87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75" tIns="106675" rIns="106675" bIns="106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bg-BG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Част 4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bg-BG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Създаване на лого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5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9917393" y="3208356"/>
            <a:ext cx="317240" cy="48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"/>
          <p:cNvPicPr preferRelativeResize="0"/>
          <p:nvPr/>
        </p:nvPicPr>
        <p:blipFill rotWithShape="1">
          <a:blip r:embed="rId4">
            <a:alphaModFix/>
          </a:blip>
          <a:srcRect l="77489" r="3171"/>
          <a:stretch/>
        </p:blipFill>
        <p:spPr>
          <a:xfrm>
            <a:off x="5061215" y="2034274"/>
            <a:ext cx="1422332" cy="216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"/>
          <p:cNvPicPr preferRelativeResize="0"/>
          <p:nvPr/>
        </p:nvPicPr>
        <p:blipFill rotWithShape="1">
          <a:blip r:embed="rId6">
            <a:alphaModFix/>
          </a:blip>
          <a:srcRect t="34903" r="20863"/>
          <a:stretch/>
        </p:blipFill>
        <p:spPr>
          <a:xfrm>
            <a:off x="5153974" y="4138162"/>
            <a:ext cx="1236813" cy="29923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"/>
          <p:cNvSpPr txBox="1"/>
          <p:nvPr/>
        </p:nvSpPr>
        <p:spPr>
          <a:xfrm>
            <a:off x="8361037" y="4513236"/>
            <a:ext cx="1313128" cy="131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75" tIns="106675" rIns="106675" bIns="106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bg-BG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Част 5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bg-BG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Създаване на идентичност</a:t>
            </a:r>
            <a:endParaRPr lang="sk-SK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5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1694168" y="1404614"/>
            <a:ext cx="317240" cy="4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"/>
          <p:cNvSpPr txBox="1"/>
          <p:nvPr/>
        </p:nvSpPr>
        <p:spPr>
          <a:xfrm>
            <a:off x="2141512" y="2931827"/>
            <a:ext cx="1313128" cy="131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75" tIns="106675" rIns="106675" bIns="106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bg-BG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Част 2</a:t>
            </a:r>
            <a:endParaRPr lang="sk-SK"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buClr>
                <a:srgbClr val="FF0000"/>
              </a:buClr>
              <a:buSzPts val="1600"/>
            </a:pPr>
            <a:r>
              <a:rPr lang="bg-B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Входен анализ</a:t>
            </a:r>
            <a:endParaRPr lang="sk-SK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endParaRPr dirty="0"/>
          </a:p>
        </p:txBody>
      </p:sp>
      <p:pic>
        <p:nvPicPr>
          <p:cNvPr id="289" name="Google Shape;289;p5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1694168" y="3150184"/>
            <a:ext cx="317240" cy="48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1743328" y="4999375"/>
            <a:ext cx="317240" cy="4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"/>
          <p:cNvSpPr txBox="1"/>
          <p:nvPr/>
        </p:nvSpPr>
        <p:spPr>
          <a:xfrm>
            <a:off x="2117578" y="1254587"/>
            <a:ext cx="1313128" cy="131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75" tIns="106675" rIns="106675" bIns="106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bg-BG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Част 1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bg-BG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Въведение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5"/>
          <p:cNvCxnSpPr>
            <a:stCxn id="272" idx="1"/>
          </p:cNvCxnSpPr>
          <p:nvPr/>
        </p:nvCxnSpPr>
        <p:spPr>
          <a:xfrm rot="10800000">
            <a:off x="3677302" y="1714334"/>
            <a:ext cx="1038000" cy="537600"/>
          </a:xfrm>
          <a:prstGeom prst="straightConnector1">
            <a:avLst/>
          </a:prstGeom>
          <a:noFill/>
          <a:ln w="19050" cap="flat" cmpd="sng">
            <a:solidFill>
              <a:srgbClr val="D92E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4" name="Google Shape;294;p5"/>
          <p:cNvCxnSpPr>
            <a:stCxn id="272" idx="2"/>
          </p:cNvCxnSpPr>
          <p:nvPr/>
        </p:nvCxnSpPr>
        <p:spPr>
          <a:xfrm rot="10800000">
            <a:off x="3608512" y="3299515"/>
            <a:ext cx="675900" cy="0"/>
          </a:xfrm>
          <a:prstGeom prst="straightConnector1">
            <a:avLst/>
          </a:prstGeom>
          <a:noFill/>
          <a:ln w="19050" cap="flat" cmpd="sng">
            <a:solidFill>
              <a:srgbClr val="E687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5" name="Google Shape;295;p5"/>
          <p:cNvCxnSpPr>
            <a:stCxn id="272" idx="3"/>
          </p:cNvCxnSpPr>
          <p:nvPr/>
        </p:nvCxnSpPr>
        <p:spPr>
          <a:xfrm flipH="1">
            <a:off x="3677302" y="4347096"/>
            <a:ext cx="1038000" cy="681300"/>
          </a:xfrm>
          <a:prstGeom prst="straightConnector1">
            <a:avLst/>
          </a:prstGeom>
          <a:noFill/>
          <a:ln w="19050" cap="flat" cmpd="sng">
            <a:solidFill>
              <a:srgbClr val="FFC4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6" name="Google Shape;296;p5"/>
          <p:cNvCxnSpPr/>
          <p:nvPr/>
        </p:nvCxnSpPr>
        <p:spPr>
          <a:xfrm flipH="1">
            <a:off x="5772380" y="4811536"/>
            <a:ext cx="8913" cy="358264"/>
          </a:xfrm>
          <a:prstGeom prst="straightConnector1">
            <a:avLst/>
          </a:prstGeom>
          <a:noFill/>
          <a:ln w="19050" cap="flat" cmpd="sng">
            <a:solidFill>
              <a:srgbClr val="D92E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7" name="Google Shape;297;p5"/>
          <p:cNvCxnSpPr/>
          <p:nvPr/>
        </p:nvCxnSpPr>
        <p:spPr>
          <a:xfrm>
            <a:off x="7260350" y="3274113"/>
            <a:ext cx="870927" cy="29"/>
          </a:xfrm>
          <a:prstGeom prst="straightConnector1">
            <a:avLst/>
          </a:prstGeom>
          <a:noFill/>
          <a:ln w="19050" cap="flat" cmpd="sng">
            <a:solidFill>
              <a:srgbClr val="E687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8" name="Google Shape;298;p5"/>
          <p:cNvCxnSpPr/>
          <p:nvPr/>
        </p:nvCxnSpPr>
        <p:spPr>
          <a:xfrm flipV="1">
            <a:off x="6897707" y="1787320"/>
            <a:ext cx="1158775" cy="552784"/>
          </a:xfrm>
          <a:prstGeom prst="straightConnector1">
            <a:avLst/>
          </a:prstGeom>
          <a:noFill/>
          <a:ln w="19050" cap="flat" cmpd="sng">
            <a:solidFill>
              <a:srgbClr val="FFD13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" name="Google Shape;285;p5"/>
          <p:cNvSpPr txBox="1"/>
          <p:nvPr/>
        </p:nvSpPr>
        <p:spPr>
          <a:xfrm>
            <a:off x="8367771" y="2863132"/>
            <a:ext cx="1549622" cy="131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75" tIns="106675" rIns="106675" bIns="106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bg-BG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Част 8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bg-BG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Представяне на клиента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" name="Google Shape;297;p5"/>
          <p:cNvCxnSpPr/>
          <p:nvPr/>
        </p:nvCxnSpPr>
        <p:spPr>
          <a:xfrm>
            <a:off x="6974052" y="4229042"/>
            <a:ext cx="1021163" cy="655654"/>
          </a:xfrm>
          <a:prstGeom prst="straightConnector1">
            <a:avLst/>
          </a:prstGeom>
          <a:noFill/>
          <a:ln w="19050" cap="flat" cmpd="sng">
            <a:solidFill>
              <a:srgbClr val="E687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7" name="Google Shape;286;p5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5641352" y="5221927"/>
            <a:ext cx="317240" cy="48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86;p5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9758773" y="5014874"/>
            <a:ext cx="317240" cy="4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285;p5"/>
          <p:cNvSpPr txBox="1"/>
          <p:nvPr/>
        </p:nvSpPr>
        <p:spPr>
          <a:xfrm>
            <a:off x="8317005" y="1254587"/>
            <a:ext cx="1518758" cy="131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75" tIns="106675" rIns="106675" bIns="106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bg-BG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Част 7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bg-BG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Приключване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6"/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6"/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6"/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3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"/>
          <p:cNvSpPr txBox="1">
            <a:spLocks noGrp="1"/>
          </p:cNvSpPr>
          <p:nvPr>
            <p:ph type="ctrTitle"/>
          </p:nvPr>
        </p:nvSpPr>
        <p:spPr>
          <a:xfrm>
            <a:off x="7651102" y="774198"/>
            <a:ext cx="4327693" cy="67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bg-BG" sz="3200" dirty="0">
                <a:solidFill>
                  <a:srgbClr val="C00000"/>
                </a:solidFill>
              </a:rPr>
              <a:t>Тест за самооценка</a:t>
            </a:r>
            <a:endParaRPr sz="3200" dirty="0"/>
          </a:p>
        </p:txBody>
      </p:sp>
      <p:sp>
        <p:nvSpPr>
          <p:cNvPr id="316" name="Google Shape;316;p6"/>
          <p:cNvSpPr txBox="1"/>
          <p:nvPr/>
        </p:nvSpPr>
        <p:spPr>
          <a:xfrm>
            <a:off x="2371280" y="2232412"/>
            <a:ext cx="2196000" cy="89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Какво е </a:t>
            </a:r>
            <a:r>
              <a:rPr lang="bg-BG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брандиране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</p:txBody>
      </p:sp>
      <p:grpSp>
        <p:nvGrpSpPr>
          <p:cNvPr id="318" name="Google Shape;318;p6"/>
          <p:cNvGrpSpPr/>
          <p:nvPr/>
        </p:nvGrpSpPr>
        <p:grpSpPr>
          <a:xfrm>
            <a:off x="8330291" y="2275106"/>
            <a:ext cx="1061896" cy="965383"/>
            <a:chOff x="1647104" y="1683715"/>
            <a:chExt cx="724176" cy="586547"/>
          </a:xfrm>
        </p:grpSpPr>
        <p:sp>
          <p:nvSpPr>
            <p:cNvPr id="319" name="Google Shape;319;p6"/>
            <p:cNvSpPr/>
            <p:nvPr/>
          </p:nvSpPr>
          <p:spPr>
            <a:xfrm>
              <a:off x="1647104" y="1683715"/>
              <a:ext cx="724176" cy="586547"/>
            </a:xfrm>
            <a:prstGeom prst="rect">
              <a:avLst/>
            </a:prstGeom>
            <a:solidFill>
              <a:srgbClr val="FFC400"/>
            </a:solidFill>
            <a:ln w="12700" cap="flat" cmpd="sng">
              <a:solidFill>
                <a:srgbClr val="FFC4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1793124" y="1807904"/>
              <a:ext cx="432135" cy="284005"/>
            </a:xfrm>
            <a:custGeom>
              <a:avLst/>
              <a:gdLst/>
              <a:ahLst/>
              <a:cxnLst/>
              <a:rect l="l" t="t" r="r" b="b"/>
              <a:pathLst>
                <a:path w="3240006" h="2129375" extrusionOk="0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321" name="Google Shape;321;p6"/>
          <p:cNvGrpSpPr/>
          <p:nvPr/>
        </p:nvGrpSpPr>
        <p:grpSpPr>
          <a:xfrm>
            <a:off x="1286699" y="2278581"/>
            <a:ext cx="1061896" cy="965383"/>
            <a:chOff x="5146962" y="2232411"/>
            <a:chExt cx="1061896" cy="965383"/>
          </a:xfrm>
        </p:grpSpPr>
        <p:sp>
          <p:nvSpPr>
            <p:cNvPr id="322" name="Google Shape;322;p6"/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 w="12700" cap="flat" cmpd="sng">
              <a:solidFill>
                <a:srgbClr val="D92E2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 extrusionOk="0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6"/>
          <p:cNvSpPr txBox="1"/>
          <p:nvPr/>
        </p:nvSpPr>
        <p:spPr>
          <a:xfrm>
            <a:off x="6023167" y="2103549"/>
            <a:ext cx="2196000" cy="70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Какво не принадлежи към входния анализ?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25" name="Google Shape;325;p6"/>
          <p:cNvSpPr txBox="1"/>
          <p:nvPr/>
        </p:nvSpPr>
        <p:spPr>
          <a:xfrm>
            <a:off x="5940750" y="2892604"/>
            <a:ext cx="2196000" cy="78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6" name="Google Shape;326;p6"/>
          <p:cNvSpPr txBox="1"/>
          <p:nvPr/>
        </p:nvSpPr>
        <p:spPr>
          <a:xfrm>
            <a:off x="9623330" y="2072293"/>
            <a:ext cx="2196000" cy="81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В кой етап се насочваме  към конкуренцията и аудиторията?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27" name="Google Shape;327;p6"/>
          <p:cNvSpPr txBox="1"/>
          <p:nvPr/>
        </p:nvSpPr>
        <p:spPr>
          <a:xfrm>
            <a:off x="9392187" y="2995443"/>
            <a:ext cx="21960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endParaRPr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8" name="Google Shape;328;p6"/>
          <p:cNvGrpSpPr/>
          <p:nvPr/>
        </p:nvGrpSpPr>
        <p:grpSpPr>
          <a:xfrm>
            <a:off x="4862975" y="2278580"/>
            <a:ext cx="1061896" cy="965383"/>
            <a:chOff x="4523418" y="3490010"/>
            <a:chExt cx="1061896" cy="965383"/>
          </a:xfrm>
        </p:grpSpPr>
        <p:sp>
          <p:nvSpPr>
            <p:cNvPr id="329" name="Google Shape;329;p6"/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 w="12700" cap="flat" cmpd="sng">
              <a:solidFill>
                <a:srgbClr val="E6872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 rot="10800000" flipH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331" name="Google Shape;331;p6"/>
          <p:cNvSpPr txBox="1"/>
          <p:nvPr/>
        </p:nvSpPr>
        <p:spPr>
          <a:xfrm>
            <a:off x="2371280" y="3876340"/>
            <a:ext cx="2196000" cy="71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Кога избираме нашия фокус и </a:t>
            </a: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идентичност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32" name="Google Shape;332;p6"/>
          <p:cNvSpPr txBox="1"/>
          <p:nvPr/>
        </p:nvSpPr>
        <p:spPr>
          <a:xfrm>
            <a:off x="2338656" y="4626099"/>
            <a:ext cx="21960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3" name="Google Shape;333;p6"/>
          <p:cNvGrpSpPr/>
          <p:nvPr/>
        </p:nvGrpSpPr>
        <p:grpSpPr>
          <a:xfrm>
            <a:off x="8330291" y="4012723"/>
            <a:ext cx="1061896" cy="965383"/>
            <a:chOff x="1647104" y="1683715"/>
            <a:chExt cx="724176" cy="586547"/>
          </a:xfrm>
        </p:grpSpPr>
        <p:sp>
          <p:nvSpPr>
            <p:cNvPr id="334" name="Google Shape;334;p6"/>
            <p:cNvSpPr/>
            <p:nvPr/>
          </p:nvSpPr>
          <p:spPr>
            <a:xfrm>
              <a:off x="1647104" y="1683715"/>
              <a:ext cx="724176" cy="586547"/>
            </a:xfrm>
            <a:prstGeom prst="rect">
              <a:avLst/>
            </a:prstGeom>
            <a:solidFill>
              <a:srgbClr val="FFC400"/>
            </a:solidFill>
            <a:ln w="12700" cap="flat" cmpd="sng">
              <a:solidFill>
                <a:srgbClr val="FFC4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793124" y="1807904"/>
              <a:ext cx="432135" cy="284005"/>
            </a:xfrm>
            <a:custGeom>
              <a:avLst/>
              <a:gdLst/>
              <a:ahLst/>
              <a:cxnLst/>
              <a:rect l="l" t="t" r="r" b="b"/>
              <a:pathLst>
                <a:path w="3240006" h="2129375" extrusionOk="0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336" name="Google Shape;336;p6"/>
          <p:cNvGrpSpPr/>
          <p:nvPr/>
        </p:nvGrpSpPr>
        <p:grpSpPr>
          <a:xfrm>
            <a:off x="1276760" y="4016198"/>
            <a:ext cx="1061896" cy="965383"/>
            <a:chOff x="5146962" y="2232411"/>
            <a:chExt cx="1061896" cy="965383"/>
          </a:xfrm>
        </p:grpSpPr>
        <p:sp>
          <p:nvSpPr>
            <p:cNvPr id="337" name="Google Shape;337;p6"/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 w="12700" cap="flat" cmpd="sng">
              <a:solidFill>
                <a:srgbClr val="D92E2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 extrusionOk="0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6"/>
          <p:cNvSpPr txBox="1"/>
          <p:nvPr/>
        </p:nvSpPr>
        <p:spPr>
          <a:xfrm>
            <a:off x="6083214" y="3905799"/>
            <a:ext cx="2196000" cy="11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Създаването на самоличност трябва да бъде…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0" name="Google Shape;340;p6"/>
          <p:cNvSpPr txBox="1"/>
          <p:nvPr/>
        </p:nvSpPr>
        <p:spPr>
          <a:xfrm>
            <a:off x="5956444" y="4412398"/>
            <a:ext cx="2373845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1" name="Google Shape;341;p6"/>
          <p:cNvSpPr txBox="1"/>
          <p:nvPr/>
        </p:nvSpPr>
        <p:spPr>
          <a:xfrm>
            <a:off x="9637709" y="3880588"/>
            <a:ext cx="2196000" cy="135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6) Как започваме презентацията към клиентите?</a:t>
            </a:r>
            <a:endParaRPr sz="1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42" name="Google Shape;342;p6"/>
          <p:cNvSpPr txBox="1"/>
          <p:nvPr/>
        </p:nvSpPr>
        <p:spPr>
          <a:xfrm>
            <a:off x="9494341" y="4704152"/>
            <a:ext cx="2196000" cy="80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3" name="Google Shape;343;p6"/>
          <p:cNvGrpSpPr/>
          <p:nvPr/>
        </p:nvGrpSpPr>
        <p:grpSpPr>
          <a:xfrm>
            <a:off x="4862975" y="4016197"/>
            <a:ext cx="1061896" cy="965383"/>
            <a:chOff x="4523418" y="3490010"/>
            <a:chExt cx="1061896" cy="965383"/>
          </a:xfrm>
        </p:grpSpPr>
        <p:sp>
          <p:nvSpPr>
            <p:cNvPr id="344" name="Google Shape;344;p6"/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 w="12700" cap="flat" cmpd="sng">
              <a:solidFill>
                <a:srgbClr val="E6872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 rot="10800000" flipH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f9ff28dbe4_0_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f9ff28dbe4_0_189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f9ff28dbe4_0_189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f9ff28dbe4_0_189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f9ff28dbe4_0_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f9ff28dbe4_0_189"/>
          <p:cNvSpPr txBox="1">
            <a:spLocks noGrp="1"/>
          </p:cNvSpPr>
          <p:nvPr>
            <p:ph type="subTitle" idx="1"/>
          </p:nvPr>
        </p:nvSpPr>
        <p:spPr>
          <a:xfrm>
            <a:off x="1524000" y="1731251"/>
            <a:ext cx="9144000" cy="3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3200"/>
              <a:buNone/>
            </a:pPr>
            <a:endParaRPr lang="sk-SK" sz="3200" b="1" dirty="0">
              <a:solidFill>
                <a:srgbClr val="D92E2D"/>
              </a:solidFill>
            </a:endParaRPr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5"/>
              </a:rPr>
              <a:t>https://www.levosphere.sk/faq/co-je-branding/</a:t>
            </a:r>
            <a:r>
              <a:rPr lang="bg-BG" dirty="0"/>
              <a:t> </a:t>
            </a:r>
            <a:endParaRPr lang="sk-SK" dirty="0"/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6"/>
              </a:rPr>
              <a:t>https://www.lcca.org.uk/blog/education/history-of-branding/</a:t>
            </a:r>
            <a:endParaRPr lang="sk-SK" dirty="0"/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7"/>
              </a:rPr>
              <a:t>https://www.dropbox.com/sh/a4l9k9mlzbr3pnd/AADozsSvc8cQ5xfpCnDbgTz1a?dl=0</a:t>
            </a:r>
            <a:endParaRPr lang="sk-SK" dirty="0"/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8"/>
              </a:rPr>
              <a:t>https://www.thebrandingjournal.com/2015/10/what-is-branding-definition/</a:t>
            </a:r>
            <a:r>
              <a:rPr lang="bg-BG" dirty="0"/>
              <a:t> </a:t>
            </a:r>
            <a:endParaRPr dirty="0"/>
          </a:p>
        </p:txBody>
      </p:sp>
      <p:sp>
        <p:nvSpPr>
          <p:cNvPr id="267" name="Google Shape;267;gf9ff28dbe4_0_189"/>
          <p:cNvSpPr txBox="1"/>
          <p:nvPr/>
        </p:nvSpPr>
        <p:spPr>
          <a:xfrm>
            <a:off x="8058976" y="553541"/>
            <a:ext cx="38118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D92E2D"/>
              </a:buClr>
              <a:buSzPts val="3200"/>
            </a:pPr>
            <a:r>
              <a:rPr lang="bg-BG" sz="3200" dirty="0">
                <a:solidFill>
                  <a:srgbClr val="D92E2D"/>
                </a:solidFill>
              </a:rPr>
              <a:t>Интересни връзки</a:t>
            </a:r>
            <a:endParaRPr lang="sk-SK" sz="3200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f9ff28dbe4_0_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f9ff28dbe4_0_189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f9ff28dbe4_0_189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f9ff28dbe4_0_189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f9ff28dbe4_0_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f9ff28dbe4_0_189"/>
          <p:cNvSpPr txBox="1">
            <a:spLocks noGrp="1"/>
          </p:cNvSpPr>
          <p:nvPr>
            <p:ph type="subTitle" idx="1"/>
          </p:nvPr>
        </p:nvSpPr>
        <p:spPr>
          <a:xfrm>
            <a:off x="1524000" y="1196442"/>
            <a:ext cx="9144000" cy="5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3200"/>
              <a:buNone/>
            </a:pPr>
            <a:endParaRPr lang="sk-SK" sz="3200" b="1" dirty="0">
              <a:solidFill>
                <a:srgbClr val="D92E2D"/>
              </a:solidFill>
            </a:endParaRPr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5"/>
              </a:rPr>
              <a:t>https://www.levosphere.sk/faq/co-je-branding/</a:t>
            </a:r>
            <a:r>
              <a:rPr lang="bg-BG" dirty="0"/>
              <a:t> </a:t>
            </a:r>
            <a:endParaRPr lang="sk-SK" dirty="0"/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6"/>
              </a:rPr>
              <a:t>https://www.lcca.org.uk/blog/education/history-of-branding/</a:t>
            </a:r>
            <a:endParaRPr lang="sk-SK" dirty="0"/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7"/>
              </a:rPr>
              <a:t>https://en.99designs.pt/blog/design-history-movements/history-of-branding/</a:t>
            </a:r>
            <a:r>
              <a:rPr lang="bg-BG" dirty="0"/>
              <a:t> </a:t>
            </a:r>
            <a:endParaRPr lang="sk-SK" dirty="0"/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8"/>
              </a:rPr>
              <a:t>https://www.thebrandingjournal.com/2015/10/what-is-branding-definition/</a:t>
            </a:r>
            <a:endParaRPr lang="sk-SK" dirty="0"/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9"/>
              </a:rPr>
              <a:t>https://www.udemy.com/course/branding-strategy-for-entrepreneurs-and-small-businesses/</a:t>
            </a:r>
            <a:endParaRPr lang="sk-SK" dirty="0"/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10"/>
              </a:rPr>
              <a:t>https://www.ziflow.com/blog/brand-brief#What_is_a_Brand_Brief</a:t>
            </a:r>
            <a:r>
              <a:rPr lang="sk-SK" dirty="0"/>
              <a:t>?</a:t>
            </a:r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11"/>
              </a:rPr>
              <a:t>https://www.managementstudyguide.com/what-is-brand.htm</a:t>
            </a:r>
            <a:r>
              <a:rPr lang="bg-BG" dirty="0"/>
              <a:t> </a:t>
            </a:r>
            <a:endParaRPr lang="sk-SK" dirty="0"/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12"/>
              </a:rPr>
              <a:t>https://www.shopify.com/blog/how-to-build-a-brand</a:t>
            </a:r>
            <a:endParaRPr lang="sk-SK" dirty="0"/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13"/>
              </a:rPr>
              <a:t>https://millo.co/tips-on-presenting-logos-to-a-client</a:t>
            </a:r>
            <a:endParaRPr lang="sk-SK" dirty="0"/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14"/>
              </a:rPr>
              <a:t>https://www.systematixinfotech.com/6-things-look-finalizing-brand-logo/</a:t>
            </a:r>
            <a:endParaRPr lang="sk-SK" dirty="0"/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r>
              <a:rPr lang="sk-SK" dirty="0">
                <a:hlinkClick r:id="rId15"/>
              </a:rPr>
              <a:t>https://www.columnfivemedia.com/how-to-create-a-brand-style-guide/</a:t>
            </a:r>
            <a:r>
              <a:rPr lang="bg-BG" dirty="0"/>
              <a:t> </a:t>
            </a:r>
            <a:endParaRPr lang="sk-SK" dirty="0"/>
          </a:p>
          <a:p>
            <a:pPr marL="342900" lvl="0" indent="-342900" algn="l">
              <a:spcBef>
                <a:spcPts val="0"/>
              </a:spcBef>
              <a:buClr>
                <a:srgbClr val="D92E2D"/>
              </a:buClr>
              <a:buSzPts val="32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" name="Obdĺžnik 1"/>
          <p:cNvSpPr/>
          <p:nvPr/>
        </p:nvSpPr>
        <p:spPr>
          <a:xfrm>
            <a:off x="8014915" y="599607"/>
            <a:ext cx="316774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D92E2D"/>
              </a:buClr>
              <a:buSzPts val="3200"/>
            </a:pPr>
            <a:r>
              <a:rPr lang="bg-BG" sz="3200">
                <a:solidFill>
                  <a:srgbClr val="D92E2D"/>
                </a:solidFill>
              </a:rPr>
              <a:t>Библиография</a:t>
            </a:r>
            <a:endParaRPr lang="sk-SK" sz="3200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1335279" y="2371658"/>
            <a:ext cx="8548033" cy="214423"/>
          </a:xfrm>
          <a:prstGeom prst="rect">
            <a:avLst/>
          </a:prstGeom>
          <a:solidFill>
            <a:srgbClr val="FFD13C"/>
          </a:solidFill>
          <a:ln w="12700" cap="flat" cmpd="sng">
            <a:solidFill>
              <a:srgbClr val="FFC4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3" cy="112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2130435" y="1811714"/>
            <a:ext cx="317240" cy="4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630706" y="2663504"/>
            <a:ext cx="158037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Въведение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900224" y="2294204"/>
            <a:ext cx="10274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 1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4354493" y="1811714"/>
            <a:ext cx="317240" cy="4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4140157" y="2299475"/>
            <a:ext cx="123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 2</a:t>
            </a:r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6489377" y="1802998"/>
            <a:ext cx="317240" cy="4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/>
          <p:nvPr/>
        </p:nvSpPr>
        <p:spPr>
          <a:xfrm>
            <a:off x="4003991" y="2422095"/>
            <a:ext cx="1685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Входен анализ</a:t>
            </a:r>
            <a:endParaRPr lang="sk-SK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6200246" y="2304729"/>
            <a:ext cx="102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 3</a:t>
            </a:r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8450914" y="1822249"/>
            <a:ext cx="317240" cy="4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6137011" y="2631706"/>
            <a:ext cx="21008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 на конкуренцията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8220704" y="2304739"/>
            <a:ext cx="86673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 4</a:t>
            </a:r>
          </a:p>
        </p:txBody>
      </p:sp>
      <p:sp>
        <p:nvSpPr>
          <p:cNvPr id="21" name="Google Shape;143;gf9ff28dbe4_0_28"/>
          <p:cNvSpPr txBox="1"/>
          <p:nvPr/>
        </p:nvSpPr>
        <p:spPr>
          <a:xfrm>
            <a:off x="7961747" y="2417283"/>
            <a:ext cx="18632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Създаване на лого</a:t>
            </a:r>
            <a:endParaRPr lang="sk-SK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9ff28dbe4_0_28"/>
          <p:cNvSpPr/>
          <p:nvPr/>
        </p:nvSpPr>
        <p:spPr>
          <a:xfrm>
            <a:off x="1416976" y="2309994"/>
            <a:ext cx="9251024" cy="286645"/>
          </a:xfrm>
          <a:prstGeom prst="rect">
            <a:avLst/>
          </a:prstGeom>
          <a:solidFill>
            <a:srgbClr val="FFD13C"/>
          </a:solidFill>
          <a:ln w="12700" cap="flat" cmpd="sng">
            <a:solidFill>
              <a:srgbClr val="FFC4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f9ff28dbe4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f9ff28dbe4_0_28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f9ff28dbe4_0_28"/>
          <p:cNvSpPr/>
          <p:nvPr/>
        </p:nvSpPr>
        <p:spPr>
          <a:xfrm rot="5400000">
            <a:off x="-2979031" y="3300450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f9ff28dbe4_0_28"/>
          <p:cNvSpPr/>
          <p:nvPr/>
        </p:nvSpPr>
        <p:spPr>
          <a:xfrm rot="5400000">
            <a:off x="-2672850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f9ff28dbe4_0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f9ff28dbe4_0_28"/>
          <p:cNvSpPr txBox="1">
            <a:spLocks noGrp="1"/>
          </p:cNvSpPr>
          <p:nvPr>
            <p:ph type="ctrTitle"/>
          </p:nvPr>
        </p:nvSpPr>
        <p:spPr>
          <a:xfrm>
            <a:off x="8058976" y="553541"/>
            <a:ext cx="38118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4000"/>
              <a:buFont typeface="Calibri"/>
              <a:buNone/>
            </a:pPr>
            <a:r>
              <a:rPr lang="bg-BG" sz="4000" b="1" dirty="0">
                <a:solidFill>
                  <a:srgbClr val="D92E2D"/>
                </a:solidFill>
              </a:rPr>
              <a:t>Индекс</a:t>
            </a:r>
            <a:endParaRPr sz="4000" b="1" dirty="0">
              <a:solidFill>
                <a:srgbClr val="D92E2D"/>
              </a:solidFill>
            </a:endParaRPr>
          </a:p>
        </p:txBody>
      </p:sp>
      <p:pic>
        <p:nvPicPr>
          <p:cNvPr id="142" name="Google Shape;142;gf9ff28dbe4_0_28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2130435" y="1811714"/>
            <a:ext cx="317239" cy="4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f9ff28dbe4_0_28"/>
          <p:cNvSpPr txBox="1"/>
          <p:nvPr/>
        </p:nvSpPr>
        <p:spPr>
          <a:xfrm>
            <a:off x="1900225" y="2294204"/>
            <a:ext cx="89434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 5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f9ff28dbe4_0_28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5977339" y="1794072"/>
            <a:ext cx="317239" cy="4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f9ff28dbe4_0_28"/>
          <p:cNvSpPr txBox="1"/>
          <p:nvPr/>
        </p:nvSpPr>
        <p:spPr>
          <a:xfrm>
            <a:off x="1594733" y="2396795"/>
            <a:ext cx="163712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Създаване на идентичност</a:t>
            </a:r>
            <a:endParaRPr lang="sk-SK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f9ff28dbe4_0_28"/>
          <p:cNvSpPr txBox="1"/>
          <p:nvPr/>
        </p:nvSpPr>
        <p:spPr>
          <a:xfrm>
            <a:off x="5798585" y="2300858"/>
            <a:ext cx="123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 6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f9ff28dbe4_0_28"/>
          <p:cNvPicPr preferRelativeResize="0"/>
          <p:nvPr/>
        </p:nvPicPr>
        <p:blipFill rotWithShape="1">
          <a:blip r:embed="rId5">
            <a:alphaModFix/>
          </a:blip>
          <a:srcRect l="77489" r="3171"/>
          <a:stretch/>
        </p:blipFill>
        <p:spPr>
          <a:xfrm>
            <a:off x="9755789" y="1806196"/>
            <a:ext cx="317239" cy="4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f9ff28dbe4_0_28"/>
          <p:cNvSpPr txBox="1"/>
          <p:nvPr/>
        </p:nvSpPr>
        <p:spPr>
          <a:xfrm>
            <a:off x="5068666" y="2674039"/>
            <a:ext cx="245182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Представяне на клиента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f9ff28dbe4_0_28"/>
          <p:cNvSpPr txBox="1"/>
          <p:nvPr/>
        </p:nvSpPr>
        <p:spPr>
          <a:xfrm>
            <a:off x="9525638" y="2278140"/>
            <a:ext cx="102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 7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f9ff28dbe4_0_28"/>
          <p:cNvSpPr txBox="1"/>
          <p:nvPr/>
        </p:nvSpPr>
        <p:spPr>
          <a:xfrm>
            <a:off x="9306580" y="2679111"/>
            <a:ext cx="15328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Финализиране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3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 txBox="1">
            <a:spLocks noGrp="1"/>
          </p:cNvSpPr>
          <p:nvPr>
            <p:ph type="subTitle" idx="1"/>
          </p:nvPr>
        </p:nvSpPr>
        <p:spPr>
          <a:xfrm>
            <a:off x="1524000" y="1731250"/>
            <a:ext cx="9144000" cy="378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3200"/>
              <a:buNone/>
            </a:pPr>
            <a:endParaRPr lang="sk-SK" sz="1600" b="1" dirty="0">
              <a:solidFill>
                <a:srgbClr val="D92E2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3200"/>
              <a:buNone/>
            </a:pPr>
            <a:r>
              <a:rPr lang="bg-BG" sz="1600" b="1" dirty="0" err="1">
                <a:solidFill>
                  <a:schemeClr val="tx1"/>
                </a:solidFill>
              </a:rPr>
              <a:t>Брандиране</a:t>
            </a:r>
            <a:r>
              <a:rPr lang="sk-SK" sz="1600" b="1" dirty="0">
                <a:solidFill>
                  <a:schemeClr val="tx1"/>
                </a:solidFill>
              </a:rPr>
              <a:t>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3200"/>
              <a:buNone/>
            </a:pPr>
            <a:endParaRPr sz="1600" b="1" dirty="0">
              <a:solidFill>
                <a:schemeClr val="tx1"/>
              </a:solidFill>
            </a:endParaRPr>
          </a:p>
          <a:p>
            <a:pPr lvl="0" indent="-457200" algn="l">
              <a:buSzPts val="2900"/>
              <a:buFont typeface="Wingdings" panose="05000000000000000000" pitchFamily="2" charset="2"/>
              <a:buChar char="ü"/>
            </a:pPr>
            <a:r>
              <a:rPr lang="ru-RU" sz="2000" dirty="0" err="1"/>
              <a:t>процес</a:t>
            </a:r>
            <a:r>
              <a:rPr lang="ru-RU" sz="2000" dirty="0"/>
              <a:t> на </a:t>
            </a:r>
            <a:r>
              <a:rPr lang="ru-RU" sz="2000" dirty="0" err="1"/>
              <a:t>създаване</a:t>
            </a:r>
            <a:r>
              <a:rPr lang="ru-RU" sz="2000" dirty="0"/>
              <a:t>, </a:t>
            </a:r>
            <a:r>
              <a:rPr lang="ru-RU" sz="2000" dirty="0" err="1"/>
              <a:t>разпространение</a:t>
            </a:r>
            <a:r>
              <a:rPr lang="ru-RU" sz="2000" dirty="0"/>
              <a:t> и </a:t>
            </a:r>
            <a:r>
              <a:rPr lang="ru-RU" sz="2000" dirty="0" err="1"/>
              <a:t>изграждане</a:t>
            </a:r>
            <a:r>
              <a:rPr lang="ru-RU" sz="2000" dirty="0"/>
              <a:t> на марка</a:t>
            </a:r>
            <a:r>
              <a:rPr lang="en-US" sz="2000" dirty="0"/>
              <a:t>;</a:t>
            </a:r>
            <a:endParaRPr lang="ru-RU" sz="2000" dirty="0"/>
          </a:p>
          <a:p>
            <a:pPr lvl="0" indent="-457200" algn="l">
              <a:buSzPts val="2900"/>
              <a:buFont typeface="Wingdings" panose="05000000000000000000" pitchFamily="2" charset="2"/>
              <a:buChar char="ü"/>
            </a:pPr>
            <a:r>
              <a:rPr lang="ru-RU" sz="2000" dirty="0" err="1"/>
              <a:t>Това</a:t>
            </a:r>
            <a:r>
              <a:rPr lang="ru-RU" sz="2000" dirty="0"/>
              <a:t>, </a:t>
            </a:r>
            <a:r>
              <a:rPr lang="ru-RU" sz="2000" dirty="0" err="1"/>
              <a:t>което</a:t>
            </a:r>
            <a:r>
              <a:rPr lang="ru-RU" sz="2000" dirty="0"/>
              <a:t> </a:t>
            </a:r>
            <a:r>
              <a:rPr lang="ru-RU" sz="2000" dirty="0" err="1"/>
              <a:t>марката</a:t>
            </a:r>
            <a:r>
              <a:rPr lang="ru-RU" sz="2000" dirty="0"/>
              <a:t> </a:t>
            </a:r>
            <a:r>
              <a:rPr lang="ru-RU" sz="2000" dirty="0" err="1"/>
              <a:t>комуникира</a:t>
            </a:r>
            <a:r>
              <a:rPr lang="en-US" sz="2000" dirty="0"/>
              <a:t>;</a:t>
            </a:r>
            <a:endParaRPr lang="ru-RU" sz="2000" dirty="0"/>
          </a:p>
          <a:p>
            <a:pPr lvl="0" indent="-457200" algn="l">
              <a:buSzPts val="2900"/>
              <a:buFont typeface="Wingdings" panose="05000000000000000000" pitchFamily="2" charset="2"/>
              <a:buChar char="ü"/>
            </a:pPr>
            <a:r>
              <a:rPr lang="ru-RU" sz="2000" dirty="0" err="1"/>
              <a:t>Стойност</a:t>
            </a:r>
            <a:r>
              <a:rPr lang="ru-RU" sz="2000" dirty="0"/>
              <a:t>, качество и имидж на </a:t>
            </a:r>
            <a:r>
              <a:rPr lang="ru-RU" sz="2000" dirty="0" err="1"/>
              <a:t>марката</a:t>
            </a:r>
            <a:r>
              <a:rPr lang="ru-RU" sz="2000" dirty="0"/>
              <a:t> в </a:t>
            </a:r>
            <a:r>
              <a:rPr lang="ru-RU" sz="2000" dirty="0" err="1"/>
              <a:t>съзнанието</a:t>
            </a:r>
            <a:r>
              <a:rPr lang="ru-RU" sz="2000" dirty="0"/>
              <a:t> на </a:t>
            </a:r>
            <a:r>
              <a:rPr lang="ru-RU" sz="2000" dirty="0" err="1"/>
              <a:t>вашите</a:t>
            </a:r>
            <a:r>
              <a:rPr lang="ru-RU" sz="2000" dirty="0"/>
              <a:t> </a:t>
            </a:r>
            <a:r>
              <a:rPr lang="ru-RU" sz="2000" dirty="0" err="1"/>
              <a:t>потенциални</a:t>
            </a:r>
            <a:r>
              <a:rPr lang="ru-RU" sz="2000" dirty="0"/>
              <a:t> </a:t>
            </a:r>
            <a:r>
              <a:rPr lang="ru-RU" sz="2000" dirty="0" err="1"/>
              <a:t>клиенти</a:t>
            </a:r>
            <a:r>
              <a:rPr lang="en-US" sz="2000" dirty="0"/>
              <a:t>;</a:t>
            </a:r>
            <a:endParaRPr lang="ru-RU" sz="2000" dirty="0"/>
          </a:p>
          <a:p>
            <a:pPr lvl="0" indent="-457200" algn="l">
              <a:buSzPts val="2900"/>
              <a:buFont typeface="Wingdings" panose="05000000000000000000" pitchFamily="2" charset="2"/>
              <a:buChar char="ü"/>
            </a:pPr>
            <a:r>
              <a:rPr lang="ru-RU" sz="2000" dirty="0"/>
              <a:t>Образно казано, </a:t>
            </a:r>
            <a:r>
              <a:rPr lang="ru-RU" sz="2000" dirty="0" err="1"/>
              <a:t>ако</a:t>
            </a:r>
            <a:r>
              <a:rPr lang="ru-RU" sz="2000" dirty="0"/>
              <a:t> изгори фабриката, в </a:t>
            </a:r>
            <a:r>
              <a:rPr lang="ru-RU" sz="2000" dirty="0" err="1"/>
              <a:t>която</a:t>
            </a:r>
            <a:r>
              <a:rPr lang="ru-RU" sz="2000" dirty="0"/>
              <a:t> </a:t>
            </a:r>
            <a:r>
              <a:rPr lang="ru-RU" sz="2000" dirty="0" err="1"/>
              <a:t>произвеждате</a:t>
            </a:r>
            <a:r>
              <a:rPr lang="ru-RU" sz="2000" dirty="0"/>
              <a:t> </a:t>
            </a:r>
            <a:r>
              <a:rPr lang="ru-RU" sz="2000" dirty="0" err="1"/>
              <a:t>продукти</a:t>
            </a:r>
            <a:r>
              <a:rPr lang="bg-BG" sz="2000" dirty="0"/>
              <a:t>те си</a:t>
            </a:r>
            <a:r>
              <a:rPr lang="ru-RU" sz="2000" dirty="0"/>
              <a:t>, </a:t>
            </a:r>
            <a:r>
              <a:rPr lang="ru-RU" sz="2000" dirty="0" err="1"/>
              <a:t>единственото</a:t>
            </a:r>
            <a:r>
              <a:rPr lang="ru-RU" sz="2000" dirty="0"/>
              <a:t>, </a:t>
            </a:r>
            <a:r>
              <a:rPr lang="ru-RU" sz="2000" dirty="0" err="1"/>
              <a:t>което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остава</a:t>
            </a:r>
            <a:r>
              <a:rPr lang="ru-RU" sz="2000" dirty="0"/>
              <a:t>  е </a:t>
            </a:r>
            <a:r>
              <a:rPr lang="ru-RU" sz="2000" dirty="0" err="1"/>
              <a:t>силата</a:t>
            </a:r>
            <a:r>
              <a:rPr lang="ru-RU" sz="2000" dirty="0"/>
              <a:t> на </a:t>
            </a:r>
            <a:r>
              <a:rPr lang="ru-RU" sz="2000" dirty="0" err="1"/>
              <a:t>вашата</a:t>
            </a:r>
            <a:r>
              <a:rPr lang="ru-RU" sz="2000" dirty="0"/>
              <a:t> марка.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Брандирането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 процес на придаване на смисъл на конкретна организация, компания, продукти или услуги чрез създаване и оформяне на марка в умовете на потребителите.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6893860" y="464695"/>
            <a:ext cx="4976800" cy="126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r>
              <a:rPr lang="en-US" sz="4000" dirty="0">
                <a:solidFill>
                  <a:srgbClr val="D92E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4000" dirty="0">
                <a:solidFill>
                  <a:srgbClr val="D92E2D"/>
                </a:solidFill>
                <a:latin typeface="Calibri"/>
                <a:ea typeface="Calibri"/>
                <a:cs typeface="Calibri"/>
                <a:sym typeface="Calibri"/>
              </a:rPr>
              <a:t>Част 1 - Въведение</a:t>
            </a:r>
            <a:endParaRPr lang="sk-SK" sz="3600" dirty="0">
              <a:solidFill>
                <a:srgbClr val="D92E2D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4000"/>
              <a:buFont typeface="Calibri"/>
              <a:buNone/>
            </a:pPr>
            <a:endParaRPr sz="4000" b="1" dirty="0">
              <a:solidFill>
                <a:srgbClr val="D9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Burning House PNG Images, Free Transparent Burning House Download - Kind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398" y="1356152"/>
            <a:ext cx="1303517" cy="1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ke Logo (bribing) | Clothing brand logos, Nike logo, Nike 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898" y="5416390"/>
            <a:ext cx="1426584" cy="82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f9ff28dbe4_0_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f9ff28dbe4_0_82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f9ff28dbe4_0_82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f9ff28dbe4_0_82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f9ff28dbe4_0_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2094" y="75358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f9ff28dbe4_0_82"/>
          <p:cNvSpPr txBox="1">
            <a:spLocks noGrp="1"/>
          </p:cNvSpPr>
          <p:nvPr>
            <p:ph type="subTitle" idx="1"/>
          </p:nvPr>
        </p:nvSpPr>
        <p:spPr>
          <a:xfrm>
            <a:off x="1439253" y="960772"/>
            <a:ext cx="9954966" cy="50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lvl="0" indent="0" algn="just">
              <a:buSzPts val="2900"/>
            </a:pPr>
            <a:r>
              <a:rPr lang="ru-RU" sz="1600" b="1" dirty="0"/>
              <a:t>Стратегия за </a:t>
            </a:r>
            <a:r>
              <a:rPr lang="ru-RU" sz="1600" b="1" dirty="0" err="1"/>
              <a:t>брандиране</a:t>
            </a:r>
            <a:r>
              <a:rPr lang="ru-RU" sz="1600" b="1" dirty="0"/>
              <a:t> – </a:t>
            </a:r>
            <a:r>
              <a:rPr lang="ru-RU" sz="1600" dirty="0" err="1"/>
              <a:t>помага</a:t>
            </a:r>
            <a:r>
              <a:rPr lang="ru-RU" sz="1600" dirty="0"/>
              <a:t> ясно да </a:t>
            </a:r>
            <a:r>
              <a:rPr lang="ru-RU" sz="1600" dirty="0" err="1"/>
              <a:t>идентифицирате</a:t>
            </a:r>
            <a:r>
              <a:rPr lang="ru-RU" sz="1600" dirty="0"/>
              <a:t> </a:t>
            </a:r>
            <a:r>
              <a:rPr lang="ru-RU" sz="1600" dirty="0" err="1"/>
              <a:t>марката</a:t>
            </a:r>
            <a:r>
              <a:rPr lang="ru-RU" sz="1600" dirty="0"/>
              <a:t> си – </a:t>
            </a:r>
            <a:r>
              <a:rPr lang="ru-RU" sz="1600" dirty="0" err="1"/>
              <a:t>какво</a:t>
            </a:r>
            <a:r>
              <a:rPr lang="ru-RU" sz="1600" dirty="0"/>
              <a:t> </a:t>
            </a:r>
            <a:r>
              <a:rPr lang="ru-RU" sz="1600" dirty="0" err="1"/>
              <a:t>олицетворява</a:t>
            </a:r>
            <a:r>
              <a:rPr lang="ru-RU" sz="1600" dirty="0"/>
              <a:t>, </a:t>
            </a:r>
            <a:r>
              <a:rPr lang="ru-RU" sz="1600" dirty="0" err="1"/>
              <a:t>предлага</a:t>
            </a:r>
            <a:r>
              <a:rPr lang="ru-RU" sz="1600" dirty="0"/>
              <a:t>. Как да </a:t>
            </a:r>
            <a:r>
              <a:rPr lang="ru-RU" sz="1600" dirty="0" err="1"/>
              <a:t>създадете</a:t>
            </a:r>
            <a:r>
              <a:rPr lang="ru-RU" sz="1600" dirty="0"/>
              <a:t> </a:t>
            </a:r>
            <a:r>
              <a:rPr lang="ru-RU" sz="1600" dirty="0" err="1"/>
              <a:t>личност</a:t>
            </a:r>
            <a:r>
              <a:rPr lang="ru-RU" sz="1600" dirty="0"/>
              <a:t> и </a:t>
            </a:r>
            <a:r>
              <a:rPr lang="ru-RU" sz="1600" dirty="0" err="1"/>
              <a:t>идентичност</a:t>
            </a:r>
            <a:r>
              <a:rPr lang="ru-RU" sz="1600" dirty="0"/>
              <a:t> на </a:t>
            </a:r>
            <a:r>
              <a:rPr lang="ru-RU" sz="1600" dirty="0" err="1"/>
              <a:t>марката</a:t>
            </a:r>
            <a:r>
              <a:rPr lang="ru-RU" sz="1600" dirty="0"/>
              <a:t>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</a:t>
            </a:r>
            <a:r>
              <a:rPr lang="ru-RU" sz="1600" dirty="0" err="1"/>
              <a:t>помагат</a:t>
            </a:r>
            <a:r>
              <a:rPr lang="ru-RU" sz="1600" dirty="0"/>
              <a:t> да достигнете до </a:t>
            </a:r>
            <a:r>
              <a:rPr lang="ru-RU" sz="1600" dirty="0" err="1"/>
              <a:t>вашата</a:t>
            </a:r>
            <a:r>
              <a:rPr lang="ru-RU" sz="1600" dirty="0"/>
              <a:t> конкретна </a:t>
            </a:r>
            <a:r>
              <a:rPr lang="ru-RU" sz="1600" dirty="0" err="1"/>
              <a:t>целева</a:t>
            </a:r>
            <a:r>
              <a:rPr lang="ru-RU" sz="1600" dirty="0"/>
              <a:t> </a:t>
            </a:r>
            <a:r>
              <a:rPr lang="ru-RU" sz="1600" dirty="0" err="1"/>
              <a:t>група</a:t>
            </a:r>
            <a:r>
              <a:rPr lang="ru-RU" sz="1600" dirty="0"/>
              <a:t>.</a:t>
            </a:r>
            <a:endParaRPr lang="en-US" sz="1600" dirty="0"/>
          </a:p>
          <a:p>
            <a:pPr lvl="0" indent="-412750" algn="just">
              <a:buSzPts val="2900"/>
              <a:buChar char="●"/>
            </a:pPr>
            <a:r>
              <a:rPr lang="bg-BG" sz="1800" b="1" dirty="0"/>
              <a:t>Брифинг </a:t>
            </a:r>
            <a:r>
              <a:rPr lang="sk-SK" sz="1800" dirty="0"/>
              <a:t>- </a:t>
            </a:r>
            <a:r>
              <a:rPr lang="ru-RU" sz="1800" dirty="0"/>
              <a:t>общ </a:t>
            </a:r>
            <a:r>
              <a:rPr lang="ru-RU" sz="1800" dirty="0" err="1"/>
              <a:t>преглед</a:t>
            </a:r>
            <a:r>
              <a:rPr lang="ru-RU" sz="1800" dirty="0"/>
              <a:t> на </a:t>
            </a:r>
            <a:r>
              <a:rPr lang="ru-RU" sz="1800" dirty="0" err="1"/>
              <a:t>това</a:t>
            </a:r>
            <a:r>
              <a:rPr lang="ru-RU" sz="1800" dirty="0"/>
              <a:t> </a:t>
            </a:r>
            <a:r>
              <a:rPr lang="ru-RU" sz="1800" dirty="0" err="1"/>
              <a:t>какво</a:t>
            </a:r>
            <a:r>
              <a:rPr lang="ru-RU" sz="1800" dirty="0"/>
              <a:t> точно е </a:t>
            </a:r>
            <a:r>
              <a:rPr lang="ru-RU" sz="1800" dirty="0" err="1"/>
              <a:t>вашата</a:t>
            </a:r>
            <a:r>
              <a:rPr lang="ru-RU" sz="1800" dirty="0"/>
              <a:t> марка. </a:t>
            </a:r>
            <a:r>
              <a:rPr lang="ru-RU" sz="1800" dirty="0" err="1"/>
              <a:t>Трябва</a:t>
            </a:r>
            <a:r>
              <a:rPr lang="ru-RU" sz="1800" dirty="0"/>
              <a:t> да </a:t>
            </a:r>
            <a:r>
              <a:rPr lang="ru-RU" sz="1800" dirty="0" err="1"/>
              <a:t>включва</a:t>
            </a:r>
            <a:r>
              <a:rPr lang="ru-RU" sz="1800" dirty="0"/>
              <a:t>:</a:t>
            </a:r>
          </a:p>
          <a:p>
            <a:pPr marL="501650" lvl="1" indent="0" algn="just">
              <a:buSzPts val="2900"/>
            </a:pPr>
            <a:r>
              <a:rPr lang="ru-RU" sz="1600" b="1" dirty="0"/>
              <a:t>1. </a:t>
            </a:r>
            <a:r>
              <a:rPr lang="ru-RU" sz="1600" b="1" dirty="0" err="1"/>
              <a:t>Визия</a:t>
            </a:r>
            <a:r>
              <a:rPr lang="ru-RU" sz="1600" b="1" dirty="0"/>
              <a:t> – </a:t>
            </a:r>
            <a:r>
              <a:rPr lang="ru-RU" sz="1600" dirty="0" err="1"/>
              <a:t>дългосрочните</a:t>
            </a:r>
            <a:r>
              <a:rPr lang="ru-RU" sz="1600" dirty="0"/>
              <a:t> и </a:t>
            </a:r>
            <a:r>
              <a:rPr lang="ru-RU" sz="1600" dirty="0" err="1"/>
              <a:t>краткосрочните</a:t>
            </a:r>
            <a:r>
              <a:rPr lang="ru-RU" sz="1600" dirty="0"/>
              <a:t> цели за </a:t>
            </a:r>
            <a:r>
              <a:rPr lang="ru-RU" sz="1600" dirty="0" err="1"/>
              <a:t>вашата</a:t>
            </a:r>
            <a:r>
              <a:rPr lang="ru-RU" sz="1600" dirty="0"/>
              <a:t> марка.</a:t>
            </a:r>
          </a:p>
          <a:p>
            <a:pPr marL="501650" lvl="1" indent="0" algn="just">
              <a:buSzPts val="2900"/>
            </a:pPr>
            <a:r>
              <a:rPr lang="ru-RU" sz="1600" b="1" dirty="0"/>
              <a:t>2. </a:t>
            </a:r>
            <a:r>
              <a:rPr lang="ru-RU" sz="1600" b="1" dirty="0" err="1"/>
              <a:t>Мисия</a:t>
            </a:r>
            <a:r>
              <a:rPr lang="ru-RU" sz="1600" b="1" dirty="0"/>
              <a:t> – </a:t>
            </a:r>
            <a:r>
              <a:rPr lang="ru-RU" sz="1600" dirty="0" err="1"/>
              <a:t>преглед</a:t>
            </a:r>
            <a:r>
              <a:rPr lang="ru-RU" sz="1600" dirty="0"/>
              <a:t> на </a:t>
            </a:r>
            <a:r>
              <a:rPr lang="ru-RU" sz="1600" dirty="0" err="1"/>
              <a:t>това</a:t>
            </a:r>
            <a:r>
              <a:rPr lang="ru-RU" sz="1600" dirty="0"/>
              <a:t> как </a:t>
            </a:r>
            <a:r>
              <a:rPr lang="ru-RU" sz="1600" dirty="0" err="1"/>
              <a:t>възнамерявате</a:t>
            </a:r>
            <a:r>
              <a:rPr lang="ru-RU" sz="1600" dirty="0"/>
              <a:t> да постигнете </a:t>
            </a:r>
            <a:r>
              <a:rPr lang="ru-RU" sz="1600" dirty="0" err="1"/>
              <a:t>визията</a:t>
            </a:r>
            <a:r>
              <a:rPr lang="ru-RU" sz="1600" dirty="0"/>
              <a:t> си.</a:t>
            </a:r>
          </a:p>
          <a:p>
            <a:pPr marL="501650" lvl="1" indent="0" algn="just">
              <a:buSzPts val="2900"/>
            </a:pPr>
            <a:r>
              <a:rPr lang="ru-RU" sz="1600" b="1" dirty="0"/>
              <a:t>3. Обещание – </a:t>
            </a:r>
            <a:r>
              <a:rPr lang="ru-RU" sz="1600" dirty="0" err="1"/>
              <a:t>решенията</a:t>
            </a:r>
            <a:r>
              <a:rPr lang="ru-RU" sz="1600" dirty="0"/>
              <a:t> и </a:t>
            </a:r>
            <a:r>
              <a:rPr lang="ru-RU" sz="1600" dirty="0" err="1"/>
              <a:t>очакванията</a:t>
            </a:r>
            <a:r>
              <a:rPr lang="ru-RU" sz="1600" dirty="0"/>
              <a:t>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съобщавате</a:t>
            </a:r>
            <a:r>
              <a:rPr lang="ru-RU" sz="1600" dirty="0"/>
              <a:t> на </a:t>
            </a:r>
            <a:r>
              <a:rPr lang="ru-RU" sz="1600" dirty="0" err="1"/>
              <a:t>клиентите</a:t>
            </a:r>
            <a:r>
              <a:rPr lang="ru-RU" sz="1600" dirty="0"/>
              <a:t> и </a:t>
            </a:r>
            <a:r>
              <a:rPr lang="ru-RU" sz="1600" dirty="0" err="1"/>
              <a:t>потенциалните</a:t>
            </a:r>
            <a:r>
              <a:rPr lang="ru-RU" sz="1600" dirty="0"/>
              <a:t> </a:t>
            </a:r>
            <a:r>
              <a:rPr lang="ru-RU" sz="1600" dirty="0" err="1"/>
              <a:t>клиенти</a:t>
            </a:r>
            <a:r>
              <a:rPr lang="ru-RU" sz="1600" dirty="0"/>
              <a:t>.</a:t>
            </a:r>
          </a:p>
          <a:p>
            <a:pPr marL="501650" lvl="1" indent="0" algn="just">
              <a:buSzPts val="2900"/>
            </a:pPr>
            <a:r>
              <a:rPr lang="ru-RU" sz="1600" b="1" dirty="0"/>
              <a:t>4. Ценности – </a:t>
            </a:r>
            <a:r>
              <a:rPr lang="ru-RU" sz="1600" dirty="0" err="1"/>
              <a:t>основната</a:t>
            </a:r>
            <a:r>
              <a:rPr lang="ru-RU" sz="1600" dirty="0"/>
              <a:t> </a:t>
            </a:r>
            <a:r>
              <a:rPr lang="ru-RU" sz="1600" dirty="0" err="1"/>
              <a:t>ценност</a:t>
            </a:r>
            <a:r>
              <a:rPr lang="ru-RU" sz="1600" dirty="0"/>
              <a:t>, около </a:t>
            </a:r>
            <a:r>
              <a:rPr lang="ru-RU" sz="1600" dirty="0" err="1"/>
              <a:t>която</a:t>
            </a:r>
            <a:r>
              <a:rPr lang="ru-RU" sz="1600" dirty="0"/>
              <a:t> </a:t>
            </a:r>
            <a:r>
              <a:rPr lang="ru-RU" sz="1600" dirty="0" err="1"/>
              <a:t>базирате</a:t>
            </a:r>
            <a:r>
              <a:rPr lang="ru-RU" sz="1600" dirty="0"/>
              <a:t> </a:t>
            </a:r>
            <a:r>
              <a:rPr lang="ru-RU" sz="1600" dirty="0" err="1"/>
              <a:t>марката</a:t>
            </a:r>
            <a:r>
              <a:rPr lang="ru-RU" sz="1600" dirty="0"/>
              <a:t> си. </a:t>
            </a:r>
            <a:r>
              <a:rPr lang="ru-RU" sz="1600" dirty="0" err="1"/>
              <a:t>Почтеност</a:t>
            </a:r>
            <a:r>
              <a:rPr lang="ru-RU" sz="1600" dirty="0"/>
              <a:t>, качество и </a:t>
            </a:r>
            <a:r>
              <a:rPr lang="ru-RU" sz="1600" dirty="0" err="1"/>
              <a:t>екологичност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само </a:t>
            </a:r>
            <a:r>
              <a:rPr lang="ru-RU" sz="1600" dirty="0" err="1"/>
              <a:t>някои</a:t>
            </a:r>
            <a:r>
              <a:rPr lang="ru-RU" sz="1600" dirty="0"/>
              <a:t> </a:t>
            </a:r>
            <a:r>
              <a:rPr lang="ru-RU" sz="1600" dirty="0" err="1"/>
              <a:t>примери</a:t>
            </a:r>
            <a:r>
              <a:rPr lang="ru-RU" sz="1600" dirty="0"/>
              <a:t>.</a:t>
            </a:r>
          </a:p>
          <a:p>
            <a:pPr marL="501650" lvl="1" indent="0" algn="just">
              <a:buSzPts val="2900"/>
            </a:pPr>
            <a:r>
              <a:rPr lang="ru-RU" sz="1600" b="1" dirty="0"/>
              <a:t>5. </a:t>
            </a:r>
            <a:r>
              <a:rPr lang="ru-RU" sz="1600" b="1" dirty="0" err="1"/>
              <a:t>Целева</a:t>
            </a:r>
            <a:r>
              <a:rPr lang="ru-RU" sz="1600" b="1" dirty="0"/>
              <a:t> аудитория – </a:t>
            </a:r>
            <a:r>
              <a:rPr lang="ru-RU" sz="1600" dirty="0"/>
              <a:t>на кого </a:t>
            </a:r>
            <a:r>
              <a:rPr lang="ru-RU" sz="1600" dirty="0" err="1"/>
              <a:t>искате</a:t>
            </a:r>
            <a:r>
              <a:rPr lang="ru-RU" sz="1600" dirty="0"/>
              <a:t> да служите.</a:t>
            </a:r>
          </a:p>
          <a:p>
            <a:pPr marL="501650" lvl="1" indent="0" algn="just">
              <a:buSzPts val="2900"/>
            </a:pPr>
            <a:r>
              <a:rPr lang="ru-RU" sz="1600" b="1" dirty="0"/>
              <a:t>6. </a:t>
            </a:r>
            <a:r>
              <a:rPr lang="ru-RU" sz="1600" b="1" dirty="0" err="1"/>
              <a:t>Позициониране</a:t>
            </a:r>
            <a:r>
              <a:rPr lang="ru-RU" sz="1600" b="1" dirty="0"/>
              <a:t> – </a:t>
            </a:r>
            <a:r>
              <a:rPr lang="ru-RU" sz="1600" dirty="0" err="1"/>
              <a:t>причината</a:t>
            </a:r>
            <a:r>
              <a:rPr lang="ru-RU" sz="1600" dirty="0"/>
              <a:t>, </a:t>
            </a:r>
            <a:r>
              <a:rPr lang="ru-RU" sz="1600" dirty="0" err="1"/>
              <a:t>поради</a:t>
            </a:r>
            <a:r>
              <a:rPr lang="ru-RU" sz="1600" dirty="0"/>
              <a:t> </a:t>
            </a:r>
            <a:r>
              <a:rPr lang="ru-RU" sz="1600" dirty="0" err="1"/>
              <a:t>която</a:t>
            </a:r>
            <a:r>
              <a:rPr lang="ru-RU" sz="1600" dirty="0"/>
              <a:t> </a:t>
            </a:r>
            <a:r>
              <a:rPr lang="ru-RU" sz="1600" dirty="0" err="1"/>
              <a:t>клиентите</a:t>
            </a:r>
            <a:r>
              <a:rPr lang="ru-RU" sz="1600" dirty="0"/>
              <a:t> </a:t>
            </a:r>
            <a:r>
              <a:rPr lang="ru-RU" sz="1600" dirty="0" err="1"/>
              <a:t>трябва</a:t>
            </a:r>
            <a:r>
              <a:rPr lang="ru-RU" sz="1600" dirty="0"/>
              <a:t> да </a:t>
            </a:r>
            <a:r>
              <a:rPr lang="ru-RU" sz="1600" dirty="0" err="1"/>
              <a:t>изберат</a:t>
            </a:r>
            <a:r>
              <a:rPr lang="ru-RU" sz="1600" dirty="0"/>
              <a:t> </a:t>
            </a:r>
            <a:r>
              <a:rPr lang="ru-RU" sz="1600" dirty="0" err="1"/>
              <a:t>вашата</a:t>
            </a:r>
            <a:r>
              <a:rPr lang="ru-RU" sz="1600" dirty="0"/>
              <a:t> марка пред </a:t>
            </a:r>
            <a:r>
              <a:rPr lang="ru-RU" sz="1600" dirty="0" err="1"/>
              <a:t>другите</a:t>
            </a:r>
            <a:r>
              <a:rPr lang="ru-RU" sz="1600" dirty="0"/>
              <a:t>.</a:t>
            </a:r>
          </a:p>
          <a:p>
            <a:pPr marL="501650" lvl="1" indent="0" algn="just">
              <a:buSzPts val="2900"/>
            </a:pPr>
            <a:r>
              <a:rPr lang="ru-RU" sz="1600" b="1" dirty="0"/>
              <a:t>7. </a:t>
            </a:r>
            <a:r>
              <a:rPr lang="ru-RU" sz="1600" b="1" dirty="0" err="1"/>
              <a:t>Ключови</a:t>
            </a:r>
            <a:r>
              <a:rPr lang="ru-RU" sz="1600" b="1" dirty="0"/>
              <a:t> </a:t>
            </a:r>
            <a:r>
              <a:rPr lang="ru-RU" sz="1600" b="1" dirty="0" err="1"/>
              <a:t>конкуренти</a:t>
            </a:r>
            <a:r>
              <a:rPr lang="ru-RU" sz="1600" b="1" dirty="0"/>
              <a:t> – </a:t>
            </a:r>
            <a:r>
              <a:rPr lang="ru-RU" sz="1600" dirty="0" err="1"/>
              <a:t>марките</a:t>
            </a:r>
            <a:r>
              <a:rPr lang="ru-RU" sz="1600" dirty="0"/>
              <a:t>, </a:t>
            </a:r>
            <a:r>
              <a:rPr lang="ru-RU" sz="1600" dirty="0" err="1"/>
              <a:t>които</a:t>
            </a:r>
            <a:r>
              <a:rPr lang="ru-RU" sz="1600" dirty="0"/>
              <a:t> най-вероятно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спечелят</a:t>
            </a:r>
            <a:r>
              <a:rPr lang="ru-RU" sz="1600" dirty="0"/>
              <a:t> </a:t>
            </a:r>
            <a:r>
              <a:rPr lang="ru-RU" sz="1600" dirty="0" err="1"/>
              <a:t>клиентите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. </a:t>
            </a:r>
            <a:r>
              <a:rPr lang="ru-RU" sz="1600" dirty="0" err="1"/>
              <a:t>Дори</a:t>
            </a:r>
            <a:r>
              <a:rPr lang="ru-RU" sz="1600" dirty="0"/>
              <a:t> и да не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преки</a:t>
            </a:r>
            <a:r>
              <a:rPr lang="ru-RU" sz="1600" dirty="0"/>
              <a:t> </a:t>
            </a:r>
            <a:r>
              <a:rPr lang="ru-RU" sz="1600" dirty="0" err="1"/>
              <a:t>конкуренти</a:t>
            </a:r>
            <a:r>
              <a:rPr lang="ru-RU" sz="1600" dirty="0"/>
              <a:t>.</a:t>
            </a:r>
          </a:p>
          <a:p>
            <a:pPr marL="501650" lvl="1" indent="0" algn="just">
              <a:buSzPts val="2900"/>
            </a:pPr>
            <a:r>
              <a:rPr lang="ru-RU" sz="1600" b="1" dirty="0"/>
              <a:t>8. Конкурентно </a:t>
            </a:r>
            <a:r>
              <a:rPr lang="ru-RU" sz="1600" b="1" dirty="0" err="1"/>
              <a:t>предимство</a:t>
            </a:r>
            <a:r>
              <a:rPr lang="ru-RU" sz="1600" b="1" dirty="0"/>
              <a:t> </a:t>
            </a:r>
            <a:r>
              <a:rPr lang="ru-RU" sz="1600" dirty="0"/>
              <a:t>– условия или </a:t>
            </a:r>
            <a:r>
              <a:rPr lang="ru-RU" sz="1600" dirty="0" err="1"/>
              <a:t>обстоятелства</a:t>
            </a:r>
            <a:r>
              <a:rPr lang="ru-RU" sz="1600" dirty="0"/>
              <a:t>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позволяват</a:t>
            </a:r>
            <a:r>
              <a:rPr lang="ru-RU" sz="1600" dirty="0"/>
              <a:t> на </a:t>
            </a:r>
            <a:r>
              <a:rPr lang="ru-RU" sz="1600" dirty="0" err="1"/>
              <a:t>вашата</a:t>
            </a:r>
            <a:r>
              <a:rPr lang="ru-RU" sz="1600" dirty="0"/>
              <a:t> марка да </a:t>
            </a:r>
            <a:r>
              <a:rPr lang="ru-RU" sz="1600" dirty="0" err="1"/>
              <a:t>предлага</a:t>
            </a:r>
            <a:r>
              <a:rPr lang="ru-RU" sz="1600" dirty="0"/>
              <a:t> </a:t>
            </a:r>
            <a:r>
              <a:rPr lang="ru-RU" sz="1600" dirty="0" err="1"/>
              <a:t>по-добри</a:t>
            </a:r>
            <a:r>
              <a:rPr lang="ru-RU" sz="1600" dirty="0"/>
              <a:t> или </a:t>
            </a:r>
            <a:r>
              <a:rPr lang="ru-RU" sz="1600" dirty="0" err="1"/>
              <a:t>по-евтини</a:t>
            </a:r>
            <a:r>
              <a:rPr lang="ru-RU" sz="1600" dirty="0"/>
              <a:t> решения.</a:t>
            </a:r>
          </a:p>
          <a:p>
            <a:pPr marL="501650" lvl="1" indent="0" algn="just">
              <a:buSzPts val="2900"/>
            </a:pPr>
            <a:r>
              <a:rPr lang="ru-RU" sz="1600" b="1" dirty="0"/>
              <a:t>9. </a:t>
            </a:r>
            <a:r>
              <a:rPr lang="ru-RU" sz="1600" b="1" dirty="0" err="1"/>
              <a:t>Какво</a:t>
            </a:r>
            <a:r>
              <a:rPr lang="ru-RU" sz="1600" b="1" dirty="0"/>
              <a:t> </a:t>
            </a:r>
            <a:r>
              <a:rPr lang="ru-RU" sz="1600" b="1" dirty="0" err="1"/>
              <a:t>казва</a:t>
            </a:r>
            <a:r>
              <a:rPr lang="ru-RU" sz="1600" b="1" dirty="0"/>
              <a:t> </a:t>
            </a:r>
            <a:r>
              <a:rPr lang="ru-RU" sz="1600" b="1" dirty="0" err="1"/>
              <a:t>марката</a:t>
            </a:r>
            <a:r>
              <a:rPr lang="ru-RU" sz="1600" b="1" dirty="0"/>
              <a:t> </a:t>
            </a:r>
            <a:r>
              <a:rPr lang="ru-RU" sz="1600" b="1" dirty="0" err="1"/>
              <a:t>ви</a:t>
            </a:r>
            <a:r>
              <a:rPr lang="ru-RU" sz="1600" b="1" dirty="0"/>
              <a:t> – </a:t>
            </a:r>
            <a:r>
              <a:rPr lang="ru-RU" sz="1600" dirty="0" err="1"/>
              <a:t>стилът</a:t>
            </a:r>
            <a:r>
              <a:rPr lang="ru-RU" sz="1600" dirty="0"/>
              <a:t> на </a:t>
            </a:r>
            <a:r>
              <a:rPr lang="ru-RU" sz="1600" dirty="0" err="1"/>
              <a:t>комуникация</a:t>
            </a:r>
            <a:r>
              <a:rPr lang="ru-RU" sz="1600" dirty="0"/>
              <a:t> на </a:t>
            </a:r>
            <a:r>
              <a:rPr lang="ru-RU" sz="1600" dirty="0" err="1"/>
              <a:t>вашата</a:t>
            </a:r>
            <a:r>
              <a:rPr lang="ru-RU" sz="1600" dirty="0"/>
              <a:t> марка. </a:t>
            </a:r>
            <a:r>
              <a:rPr lang="ru-RU" sz="1600" dirty="0" err="1"/>
              <a:t>Думи</a:t>
            </a:r>
            <a:r>
              <a:rPr lang="ru-RU" sz="1600" dirty="0"/>
              <a:t>, жаргон, атмосфера (забавно, личико, </a:t>
            </a:r>
            <a:r>
              <a:rPr lang="ru-RU" sz="1600" dirty="0" err="1"/>
              <a:t>хумористично</a:t>
            </a:r>
            <a:r>
              <a:rPr lang="ru-RU" sz="1600" dirty="0"/>
              <a:t>...)</a:t>
            </a:r>
          </a:p>
          <a:p>
            <a:pPr marL="501650" lvl="1" indent="0" algn="just">
              <a:buSzPts val="2900"/>
            </a:pPr>
            <a:r>
              <a:rPr lang="ru-RU" sz="1600" b="1" dirty="0"/>
              <a:t>10. Маркова </a:t>
            </a:r>
            <a:r>
              <a:rPr lang="ru-RU" sz="1600" b="1" dirty="0" err="1"/>
              <a:t>култура</a:t>
            </a:r>
            <a:r>
              <a:rPr lang="ru-RU" sz="1600" b="1" dirty="0"/>
              <a:t> – ​​</a:t>
            </a:r>
            <a:r>
              <a:rPr lang="ru-RU" sz="1600" dirty="0" err="1"/>
              <a:t>принципите</a:t>
            </a:r>
            <a:r>
              <a:rPr lang="ru-RU" sz="1600" dirty="0"/>
              <a:t>, </a:t>
            </a:r>
            <a:r>
              <a:rPr lang="ru-RU" sz="1600" dirty="0" err="1"/>
              <a:t>кодексът</a:t>
            </a:r>
            <a:r>
              <a:rPr lang="ru-RU" sz="1600" dirty="0"/>
              <a:t> на поведение и </a:t>
            </a:r>
            <a:r>
              <a:rPr lang="ru-RU" sz="1600" dirty="0" err="1"/>
              <a:t>работната</a:t>
            </a:r>
            <a:r>
              <a:rPr lang="ru-RU" sz="1600" dirty="0"/>
              <a:t> </a:t>
            </a:r>
            <a:r>
              <a:rPr lang="ru-RU" sz="1600" dirty="0" err="1"/>
              <a:t>етика</a:t>
            </a:r>
            <a:r>
              <a:rPr lang="ru-RU" sz="1600" dirty="0"/>
              <a:t> </a:t>
            </a:r>
            <a:r>
              <a:rPr lang="ru-RU" sz="1600" dirty="0" err="1"/>
              <a:t>във</a:t>
            </a:r>
            <a:r>
              <a:rPr lang="ru-RU" sz="1600" dirty="0"/>
              <a:t> </a:t>
            </a:r>
            <a:r>
              <a:rPr lang="ru-RU" sz="1600" dirty="0" err="1"/>
              <a:t>вътрешната</a:t>
            </a:r>
            <a:r>
              <a:rPr lang="ru-RU" sz="1600" dirty="0"/>
              <a:t> среда</a:t>
            </a:r>
            <a:r>
              <a:rPr lang="en-US" sz="1600" dirty="0"/>
              <a:t>.</a:t>
            </a:r>
          </a:p>
          <a:p>
            <a:pPr marL="44450" lvl="0" indent="0" algn="l">
              <a:lnSpc>
                <a:spcPct val="120000"/>
              </a:lnSpc>
              <a:spcBef>
                <a:spcPts val="0"/>
              </a:spcBef>
              <a:buSzPts val="2900"/>
            </a:pPr>
            <a:endParaRPr sz="1400" dirty="0"/>
          </a:p>
        </p:txBody>
      </p:sp>
      <p:sp>
        <p:nvSpPr>
          <p:cNvPr id="200" name="Google Shape;200;gf9ff28dbe4_0_82"/>
          <p:cNvSpPr txBox="1"/>
          <p:nvPr/>
        </p:nvSpPr>
        <p:spPr>
          <a:xfrm>
            <a:off x="6786282" y="419725"/>
            <a:ext cx="6118816" cy="72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/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r>
              <a:rPr lang="bg-BG" sz="7600" dirty="0">
                <a:solidFill>
                  <a:srgbClr val="D92E2D"/>
                </a:solidFill>
                <a:latin typeface="Calibri"/>
                <a:ea typeface="Calibri"/>
                <a:cs typeface="Calibri"/>
                <a:sym typeface="Calibri"/>
              </a:rPr>
              <a:t>Част 2</a:t>
            </a:r>
            <a:r>
              <a:rPr lang="fi-FI" sz="7600" dirty="0">
                <a:solidFill>
                  <a:srgbClr val="D92E2D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sk-SK" sz="7600" dirty="0">
                <a:solidFill>
                  <a:srgbClr val="D92E2D"/>
                </a:solidFill>
              </a:rPr>
              <a:t> </a:t>
            </a:r>
            <a:r>
              <a:rPr lang="bg-BG" sz="7600" dirty="0">
                <a:solidFill>
                  <a:srgbClr val="D92E2D"/>
                </a:solidFill>
              </a:rPr>
              <a:t>Входен Анализ</a:t>
            </a:r>
            <a:endParaRPr lang="sk-SK" sz="76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4000"/>
              <a:buFont typeface="Calibri"/>
              <a:buNone/>
            </a:pPr>
            <a:r>
              <a:rPr lang="sk-SK" sz="4000" b="1" dirty="0">
                <a:solidFill>
                  <a:srgbClr val="D92E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dirty="0">
              <a:solidFill>
                <a:srgbClr val="D9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f9ff28dbe4_0_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0556" y="1479550"/>
            <a:ext cx="1267326" cy="93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f9ff28dbe4_0_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f9ff28dbe4_0_82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f9ff28dbe4_0_82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f9ff28dbe4_0_82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f9ff28dbe4_0_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f9ff28dbe4_0_82"/>
          <p:cNvSpPr txBox="1">
            <a:spLocks noGrp="1"/>
          </p:cNvSpPr>
          <p:nvPr>
            <p:ph type="subTitle" idx="1"/>
          </p:nvPr>
        </p:nvSpPr>
        <p:spPr>
          <a:xfrm>
            <a:off x="1524000" y="1304622"/>
            <a:ext cx="9144000" cy="489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3200"/>
              <a:buNone/>
            </a:pPr>
            <a:endParaRPr sz="1600" dirty="0"/>
          </a:p>
          <a:p>
            <a:pPr lvl="0" indent="-412750" algn="just">
              <a:spcBef>
                <a:spcPts val="0"/>
              </a:spcBef>
              <a:buSzPts val="2900"/>
              <a:buChar char="●"/>
            </a:pPr>
            <a:r>
              <a:rPr lang="bg-BG" sz="1600" b="1" dirty="0"/>
              <a:t>Разбиране на марката</a:t>
            </a:r>
            <a:r>
              <a:rPr lang="en-US" sz="1600" dirty="0"/>
              <a:t>- </a:t>
            </a:r>
            <a:r>
              <a:rPr lang="ru-RU" sz="1600" dirty="0" err="1"/>
              <a:t>Това</a:t>
            </a:r>
            <a:r>
              <a:rPr lang="ru-RU" sz="1600" dirty="0"/>
              <a:t> е </a:t>
            </a:r>
            <a:r>
              <a:rPr lang="ru-RU" sz="1600" dirty="0" err="1"/>
              <a:t>натрупване</a:t>
            </a:r>
            <a:r>
              <a:rPr lang="ru-RU" sz="1600" dirty="0"/>
              <a:t> на </a:t>
            </a:r>
            <a:r>
              <a:rPr lang="ru-RU" sz="1600" dirty="0" err="1"/>
              <a:t>емоционални</a:t>
            </a:r>
            <a:r>
              <a:rPr lang="ru-RU" sz="1600" dirty="0"/>
              <a:t> и </a:t>
            </a:r>
            <a:r>
              <a:rPr lang="ru-RU" sz="1600" dirty="0" err="1"/>
              <a:t>функционални</a:t>
            </a:r>
            <a:r>
              <a:rPr lang="ru-RU" sz="1600" dirty="0"/>
              <a:t> </a:t>
            </a:r>
            <a:r>
              <a:rPr lang="ru-RU" sz="1600" dirty="0" err="1"/>
              <a:t>асоциации</a:t>
            </a:r>
            <a:r>
              <a:rPr lang="ru-RU" sz="1600" dirty="0"/>
              <a:t>. </a:t>
            </a:r>
            <a:r>
              <a:rPr lang="ru-RU" sz="1600" dirty="0" err="1"/>
              <a:t>Марката</a:t>
            </a:r>
            <a:r>
              <a:rPr lang="ru-RU" sz="1600" dirty="0"/>
              <a:t> е обещание, че </a:t>
            </a:r>
            <a:r>
              <a:rPr lang="ru-RU" sz="1600" dirty="0" err="1"/>
              <a:t>продуктът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работи</a:t>
            </a:r>
            <a:r>
              <a:rPr lang="ru-RU" sz="1600" dirty="0"/>
              <a:t> </a:t>
            </a:r>
            <a:r>
              <a:rPr lang="ru-RU" sz="1600" dirty="0" err="1"/>
              <a:t>според</a:t>
            </a:r>
            <a:r>
              <a:rPr lang="ru-RU" sz="1600" dirty="0"/>
              <a:t> </a:t>
            </a:r>
            <a:r>
              <a:rPr lang="ru-RU" sz="1600" dirty="0" err="1"/>
              <a:t>очакванията</a:t>
            </a:r>
            <a:r>
              <a:rPr lang="ru-RU" sz="1600" dirty="0"/>
              <a:t> на клиента. </a:t>
            </a:r>
            <a:r>
              <a:rPr lang="ru-RU" sz="1600" dirty="0" err="1"/>
              <a:t>Това</a:t>
            </a:r>
            <a:r>
              <a:rPr lang="ru-RU" sz="1600" dirty="0"/>
              <a:t> обещание </a:t>
            </a:r>
            <a:r>
              <a:rPr lang="ru-RU" sz="1600" dirty="0" err="1"/>
              <a:t>формира</a:t>
            </a:r>
            <a:r>
              <a:rPr lang="ru-RU" sz="1600" dirty="0"/>
              <a:t> </a:t>
            </a:r>
            <a:r>
              <a:rPr lang="ru-RU" sz="1600" dirty="0" err="1"/>
              <a:t>очакванията</a:t>
            </a:r>
            <a:r>
              <a:rPr lang="ru-RU" sz="1600" dirty="0"/>
              <a:t> на </a:t>
            </a:r>
            <a:r>
              <a:rPr lang="ru-RU" sz="1600" dirty="0" err="1"/>
              <a:t>клиентите</a:t>
            </a:r>
            <a:r>
              <a:rPr lang="ru-RU" sz="1600" dirty="0"/>
              <a:t> </a:t>
            </a:r>
            <a:r>
              <a:rPr lang="ru-RU" sz="1600" dirty="0" err="1"/>
              <a:t>относно</a:t>
            </a:r>
            <a:r>
              <a:rPr lang="ru-RU" sz="1600" dirty="0"/>
              <a:t> продукта.</a:t>
            </a:r>
            <a:r>
              <a:rPr lang="en-US" sz="1600" dirty="0"/>
              <a:t> </a:t>
            </a:r>
            <a:r>
              <a:rPr lang="ru-RU" sz="1600" dirty="0" err="1"/>
              <a:t>Марката</a:t>
            </a:r>
            <a:r>
              <a:rPr lang="ru-RU" sz="1600" dirty="0"/>
              <a:t> </a:t>
            </a:r>
            <a:r>
              <a:rPr lang="ru-RU" sz="1600" dirty="0" err="1"/>
              <a:t>дава</a:t>
            </a:r>
            <a:r>
              <a:rPr lang="ru-RU" sz="1600" dirty="0"/>
              <a:t> конкретна информация за </a:t>
            </a:r>
            <a:r>
              <a:rPr lang="ru-RU" sz="1600" dirty="0" err="1"/>
              <a:t>организацията</a:t>
            </a:r>
            <a:r>
              <a:rPr lang="ru-RU" sz="1600" dirty="0"/>
              <a:t>, </a:t>
            </a:r>
            <a:r>
              <a:rPr lang="ru-RU" sz="1600" dirty="0" err="1"/>
              <a:t>стоката</a:t>
            </a:r>
            <a:r>
              <a:rPr lang="ru-RU" sz="1600" dirty="0"/>
              <a:t> или </a:t>
            </a:r>
            <a:r>
              <a:rPr lang="ru-RU" sz="1600" dirty="0" err="1"/>
              <a:t>услугата</a:t>
            </a:r>
            <a:r>
              <a:rPr lang="ru-RU" sz="1600" dirty="0"/>
              <a:t>, </a:t>
            </a:r>
            <a:r>
              <a:rPr lang="ru-RU" sz="1600" dirty="0" err="1"/>
              <a:t>като</a:t>
            </a:r>
            <a:r>
              <a:rPr lang="ru-RU" sz="1600" dirty="0"/>
              <a:t> я </a:t>
            </a:r>
            <a:r>
              <a:rPr lang="ru-RU" sz="1600" dirty="0" err="1"/>
              <a:t>отличава</a:t>
            </a:r>
            <a:r>
              <a:rPr lang="ru-RU" sz="1600" dirty="0"/>
              <a:t> от </a:t>
            </a:r>
            <a:r>
              <a:rPr lang="ru-RU" sz="1600" dirty="0" err="1"/>
              <a:t>другите</a:t>
            </a:r>
            <a:r>
              <a:rPr lang="ru-RU" sz="1600" dirty="0"/>
              <a:t> на </a:t>
            </a:r>
            <a:r>
              <a:rPr lang="ru-RU" sz="1600" dirty="0" err="1"/>
              <a:t>пазара</a:t>
            </a:r>
            <a:r>
              <a:rPr lang="ru-RU" sz="1600" dirty="0"/>
              <a:t>. </a:t>
            </a:r>
            <a:r>
              <a:rPr lang="ru-RU" sz="1600" dirty="0" err="1"/>
              <a:t>Марката</a:t>
            </a:r>
            <a:r>
              <a:rPr lang="ru-RU" sz="1600" dirty="0"/>
              <a:t> носи </a:t>
            </a:r>
            <a:r>
              <a:rPr lang="ru-RU" sz="1600" dirty="0" err="1"/>
              <a:t>гаранция</a:t>
            </a:r>
            <a:r>
              <a:rPr lang="ru-RU" sz="1600" dirty="0"/>
              <a:t> за </a:t>
            </a:r>
            <a:r>
              <a:rPr lang="ru-RU" sz="1600" dirty="0" err="1"/>
              <a:t>характеристиките</a:t>
            </a:r>
            <a:r>
              <a:rPr lang="ru-RU" sz="1600" dirty="0"/>
              <a:t>, </a:t>
            </a:r>
            <a:r>
              <a:rPr lang="ru-RU" sz="1600" dirty="0" err="1"/>
              <a:t>които</a:t>
            </a:r>
            <a:r>
              <a:rPr lang="ru-RU" sz="1600" dirty="0"/>
              <a:t> правят продукта или </a:t>
            </a:r>
            <a:r>
              <a:rPr lang="ru-RU" sz="1600" dirty="0" err="1"/>
              <a:t>услугата</a:t>
            </a:r>
            <a:r>
              <a:rPr lang="ru-RU" sz="1600" dirty="0"/>
              <a:t> </a:t>
            </a:r>
            <a:r>
              <a:rPr lang="ru-RU" sz="1600" dirty="0" err="1"/>
              <a:t>уникални</a:t>
            </a:r>
            <a:r>
              <a:rPr lang="ru-RU" sz="1600" dirty="0"/>
              <a:t>. </a:t>
            </a:r>
            <a:r>
              <a:rPr lang="ru-RU" sz="1600" dirty="0" err="1"/>
              <a:t>Силната</a:t>
            </a:r>
            <a:r>
              <a:rPr lang="ru-RU" sz="1600" dirty="0"/>
              <a:t> марка е средство за </a:t>
            </a:r>
            <a:r>
              <a:rPr lang="ru-RU" sz="1600" dirty="0" err="1"/>
              <a:t>информиране</a:t>
            </a:r>
            <a:r>
              <a:rPr lang="ru-RU" sz="1600" dirty="0"/>
              <a:t> на </a:t>
            </a:r>
            <a:r>
              <a:rPr lang="ru-RU" sz="1600" dirty="0" err="1"/>
              <a:t>хората</a:t>
            </a:r>
            <a:r>
              <a:rPr lang="ru-RU" sz="1600" dirty="0"/>
              <a:t> за </a:t>
            </a:r>
            <a:r>
              <a:rPr lang="ru-RU" sz="1600" dirty="0" err="1"/>
              <a:t>това</a:t>
            </a:r>
            <a:r>
              <a:rPr lang="ru-RU" sz="1600" dirty="0"/>
              <a:t> </a:t>
            </a:r>
            <a:r>
              <a:rPr lang="ru-RU" sz="1600" dirty="0" err="1"/>
              <a:t>какво</a:t>
            </a:r>
            <a:r>
              <a:rPr lang="ru-RU" sz="1600" dirty="0"/>
              <a:t> </a:t>
            </a:r>
            <a:r>
              <a:rPr lang="ru-RU" sz="1600" dirty="0" err="1"/>
              <a:t>представлява</a:t>
            </a:r>
            <a:r>
              <a:rPr lang="ru-RU" sz="1600" dirty="0"/>
              <a:t> </a:t>
            </a:r>
            <a:r>
              <a:rPr lang="ru-RU" sz="1600" dirty="0" err="1"/>
              <a:t>компанията</a:t>
            </a:r>
            <a:r>
              <a:rPr lang="ru-RU" sz="1600" dirty="0"/>
              <a:t> и </a:t>
            </a:r>
            <a:r>
              <a:rPr lang="ru-RU" sz="1600" dirty="0" err="1"/>
              <a:t>какви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нейните</a:t>
            </a:r>
            <a:r>
              <a:rPr lang="ru-RU" sz="1600" dirty="0"/>
              <a:t> предложения.</a:t>
            </a:r>
          </a:p>
          <a:p>
            <a:pPr lvl="0" indent="-412750" algn="just">
              <a:spcBef>
                <a:spcPts val="0"/>
              </a:spcBef>
              <a:buSzPts val="2900"/>
              <a:buChar char="●"/>
            </a:pPr>
            <a:endParaRPr lang="en-US" sz="1600" b="1" dirty="0"/>
          </a:p>
          <a:p>
            <a:pPr lvl="0" indent="-412750" algn="just">
              <a:spcBef>
                <a:spcPts val="0"/>
              </a:spcBef>
              <a:buSzPts val="2900"/>
              <a:buChar char="●"/>
            </a:pPr>
            <a:r>
              <a:rPr lang="ru-RU" sz="1600" b="1" dirty="0"/>
              <a:t>Бизнес </a:t>
            </a:r>
            <a:r>
              <a:rPr lang="ru-RU" sz="1600" b="1" dirty="0" err="1"/>
              <a:t>моделът</a:t>
            </a:r>
            <a:r>
              <a:rPr lang="ru-RU" sz="1600" b="1" dirty="0"/>
              <a:t> – </a:t>
            </a:r>
            <a:r>
              <a:rPr lang="ru-RU" sz="1600" dirty="0"/>
              <a:t>е рамка за </a:t>
            </a:r>
            <a:r>
              <a:rPr lang="ru-RU" sz="1600" dirty="0" err="1"/>
              <a:t>намиране</a:t>
            </a:r>
            <a:r>
              <a:rPr lang="ru-RU" sz="1600" dirty="0"/>
              <a:t> на систематичен начин за </a:t>
            </a:r>
            <a:r>
              <a:rPr lang="ru-RU" sz="1600" dirty="0" err="1"/>
              <a:t>отключване</a:t>
            </a:r>
            <a:r>
              <a:rPr lang="ru-RU" sz="1600" dirty="0"/>
              <a:t> на </a:t>
            </a:r>
            <a:r>
              <a:rPr lang="ru-RU" sz="1600" dirty="0" err="1"/>
              <a:t>дългосрочна</a:t>
            </a:r>
            <a:r>
              <a:rPr lang="ru-RU" sz="1600" dirty="0"/>
              <a:t> </a:t>
            </a:r>
            <a:r>
              <a:rPr lang="ru-RU" sz="1600" dirty="0" err="1"/>
              <a:t>стойност</a:t>
            </a:r>
            <a:r>
              <a:rPr lang="ru-RU" sz="1600" dirty="0"/>
              <a:t> за </a:t>
            </a:r>
            <a:r>
              <a:rPr lang="ru-RU" sz="1600" dirty="0" err="1"/>
              <a:t>организацията</a:t>
            </a:r>
            <a:r>
              <a:rPr lang="ru-RU" sz="1600" dirty="0"/>
              <a:t>, </a:t>
            </a:r>
            <a:r>
              <a:rPr lang="ru-RU" sz="1600" dirty="0" err="1"/>
              <a:t>като</a:t>
            </a:r>
            <a:r>
              <a:rPr lang="ru-RU" sz="1600" dirty="0"/>
              <a:t> </a:t>
            </a:r>
            <a:r>
              <a:rPr lang="ru-RU" sz="1600" dirty="0" err="1"/>
              <a:t>същевременно</a:t>
            </a:r>
            <a:r>
              <a:rPr lang="ru-RU" sz="1600" dirty="0"/>
              <a:t> </a:t>
            </a:r>
            <a:r>
              <a:rPr lang="ru-RU" sz="1600" dirty="0" err="1"/>
              <a:t>предоставя</a:t>
            </a:r>
            <a:r>
              <a:rPr lang="ru-RU" sz="1600" dirty="0"/>
              <a:t> </a:t>
            </a:r>
            <a:r>
              <a:rPr lang="ru-RU" sz="1600" dirty="0" err="1"/>
              <a:t>стойност</a:t>
            </a:r>
            <a:r>
              <a:rPr lang="ru-RU" sz="1600" dirty="0"/>
              <a:t> на </a:t>
            </a:r>
            <a:r>
              <a:rPr lang="ru-RU" sz="1600" dirty="0" err="1"/>
              <a:t>клиентите</a:t>
            </a:r>
            <a:r>
              <a:rPr lang="ru-RU" sz="1600" dirty="0"/>
              <a:t> и </a:t>
            </a:r>
            <a:r>
              <a:rPr lang="ru-RU" sz="1600" dirty="0" err="1"/>
              <a:t>улавя</a:t>
            </a:r>
            <a:r>
              <a:rPr lang="ru-RU" sz="1600" dirty="0"/>
              <a:t> </a:t>
            </a:r>
            <a:r>
              <a:rPr lang="ru-RU" sz="1600" dirty="0" err="1"/>
              <a:t>стойност</a:t>
            </a:r>
            <a:r>
              <a:rPr lang="ru-RU" sz="1600" dirty="0"/>
              <a:t> чрез стратегии за приходи. Бизнес </a:t>
            </a:r>
            <a:r>
              <a:rPr lang="ru-RU" sz="1600" dirty="0" err="1"/>
              <a:t>моделът</a:t>
            </a:r>
            <a:r>
              <a:rPr lang="ru-RU" sz="1600" dirty="0"/>
              <a:t> е </a:t>
            </a:r>
            <a:r>
              <a:rPr lang="ru-RU" sz="1600" dirty="0" err="1"/>
              <a:t>холистична</a:t>
            </a:r>
            <a:r>
              <a:rPr lang="ru-RU" sz="1600" dirty="0"/>
              <a:t> рамка за </a:t>
            </a:r>
            <a:r>
              <a:rPr lang="ru-RU" sz="1600" dirty="0" err="1"/>
              <a:t>разбиране</a:t>
            </a:r>
            <a:r>
              <a:rPr lang="ru-RU" sz="1600" dirty="0"/>
              <a:t> на дизайна и </a:t>
            </a:r>
            <a:r>
              <a:rPr lang="ru-RU" sz="1600" dirty="0" err="1"/>
              <a:t>тестване</a:t>
            </a:r>
            <a:r>
              <a:rPr lang="ru-RU" sz="1600" dirty="0"/>
              <a:t> на </a:t>
            </a:r>
            <a:r>
              <a:rPr lang="ru-RU" sz="1600" dirty="0" err="1"/>
              <a:t>вашите</a:t>
            </a:r>
            <a:r>
              <a:rPr lang="ru-RU" sz="1600" dirty="0"/>
              <a:t> бизнес предположения на </a:t>
            </a:r>
            <a:r>
              <a:rPr lang="ru-RU" sz="1600" dirty="0" err="1"/>
              <a:t>пазара</a:t>
            </a:r>
            <a:r>
              <a:rPr lang="ru-RU" sz="1600" dirty="0"/>
              <a:t>.</a:t>
            </a:r>
            <a:endParaRPr lang="sk-SK" sz="1600" dirty="0"/>
          </a:p>
        </p:txBody>
      </p:sp>
      <p:sp>
        <p:nvSpPr>
          <p:cNvPr id="200" name="Google Shape;200;gf9ff28dbe4_0_82"/>
          <p:cNvSpPr txBox="1"/>
          <p:nvPr/>
        </p:nvSpPr>
        <p:spPr>
          <a:xfrm>
            <a:off x="8058976" y="553541"/>
            <a:ext cx="38118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4000"/>
              <a:buFont typeface="Calibri"/>
              <a:buNone/>
            </a:pPr>
            <a:endParaRPr sz="4000" b="1" dirty="0">
              <a:solidFill>
                <a:srgbClr val="D9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0;gf9ff28dbe4_0_82"/>
          <p:cNvSpPr txBox="1"/>
          <p:nvPr/>
        </p:nvSpPr>
        <p:spPr>
          <a:xfrm>
            <a:off x="7198659" y="647870"/>
            <a:ext cx="4672117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r>
              <a:rPr lang="bg-BG" sz="2800" dirty="0">
                <a:solidFill>
                  <a:srgbClr val="D92E2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Част 2-</a:t>
            </a:r>
            <a:r>
              <a:rPr lang="bg-BG" sz="2800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Входен Анализ</a:t>
            </a:r>
            <a:endParaRPr lang="bg-B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4000"/>
              <a:buFont typeface="Calibri"/>
              <a:buNone/>
            </a:pPr>
            <a:r>
              <a:rPr lang="bg-BG" sz="2800" b="1" dirty="0">
                <a:solidFill>
                  <a:srgbClr val="D92E2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69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f9ff28dbe4_0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f9ff28dbe4_0_92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f9ff28dbe4_0_92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f9ff28dbe4_0_92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f9ff28dbe4_0_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461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f9ff28dbe4_0_92"/>
          <p:cNvSpPr txBox="1">
            <a:spLocks noGrp="1"/>
          </p:cNvSpPr>
          <p:nvPr>
            <p:ph type="subTitle" idx="1"/>
          </p:nvPr>
        </p:nvSpPr>
        <p:spPr>
          <a:xfrm>
            <a:off x="1524000" y="1290770"/>
            <a:ext cx="10346776" cy="490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3200"/>
              <a:buNone/>
            </a:pPr>
            <a:r>
              <a:rPr lang="en-US" sz="1600" dirty="0">
                <a:sym typeface="Calibri"/>
              </a:rPr>
              <a:t> </a:t>
            </a:r>
            <a:r>
              <a:rPr lang="ru-RU" sz="1600" b="1" dirty="0"/>
              <a:t>1. </a:t>
            </a:r>
            <a:r>
              <a:rPr lang="ru-RU" sz="1600" b="1" dirty="0" err="1"/>
              <a:t>Вашата</a:t>
            </a:r>
            <a:r>
              <a:rPr lang="ru-RU" sz="1600" b="1" dirty="0"/>
              <a:t> </a:t>
            </a:r>
            <a:r>
              <a:rPr lang="ru-RU" sz="1600" b="1" dirty="0" err="1"/>
              <a:t>целева</a:t>
            </a:r>
            <a:r>
              <a:rPr lang="ru-RU" sz="1600" b="1" dirty="0"/>
              <a:t> аудитория и </a:t>
            </a:r>
            <a:r>
              <a:rPr lang="ru-RU" sz="1600" b="1" dirty="0" err="1"/>
              <a:t>вашите</a:t>
            </a:r>
            <a:r>
              <a:rPr lang="ru-RU" sz="1600" b="1" dirty="0"/>
              <a:t> </a:t>
            </a:r>
            <a:r>
              <a:rPr lang="ru-RU" sz="1600" b="1" dirty="0" err="1"/>
              <a:t>конкуренти</a:t>
            </a:r>
            <a:r>
              <a:rPr lang="ru-RU" sz="1600" b="1" dirty="0"/>
              <a:t> </a:t>
            </a:r>
            <a:r>
              <a:rPr lang="sk-SK" sz="1600" dirty="0"/>
              <a:t>- </a:t>
            </a:r>
            <a:r>
              <a:rPr lang="ru-RU" sz="1600" dirty="0" err="1"/>
              <a:t>преди</a:t>
            </a:r>
            <a:r>
              <a:rPr lang="ru-RU" sz="1600" dirty="0"/>
              <a:t> да </a:t>
            </a:r>
            <a:r>
              <a:rPr lang="ru-RU" sz="1600" dirty="0" err="1"/>
              <a:t>създадете</a:t>
            </a:r>
            <a:r>
              <a:rPr lang="ru-RU" sz="1600" dirty="0"/>
              <a:t> бизнес марка, </a:t>
            </a:r>
            <a:r>
              <a:rPr lang="ru-RU" sz="1600" dirty="0" err="1"/>
              <a:t>трябва</a:t>
            </a:r>
            <a:r>
              <a:rPr lang="ru-RU" sz="1600" dirty="0"/>
              <a:t> да разберете </a:t>
            </a:r>
            <a:r>
              <a:rPr lang="ru-RU" sz="1600" dirty="0" err="1"/>
              <a:t>текущия</a:t>
            </a:r>
            <a:r>
              <a:rPr lang="ru-RU" sz="1600" dirty="0"/>
              <a:t> </a:t>
            </a:r>
            <a:r>
              <a:rPr lang="ru-RU" sz="1600" dirty="0" err="1"/>
              <a:t>пазар</a:t>
            </a:r>
            <a:r>
              <a:rPr lang="ru-RU" sz="1600" dirty="0"/>
              <a:t>, т.е. кои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вашите</a:t>
            </a:r>
            <a:r>
              <a:rPr lang="ru-RU" sz="1600" dirty="0"/>
              <a:t> </a:t>
            </a:r>
            <a:r>
              <a:rPr lang="ru-RU" sz="1600" dirty="0" err="1"/>
              <a:t>потенциални</a:t>
            </a:r>
            <a:r>
              <a:rPr lang="ru-RU" sz="1600" dirty="0"/>
              <a:t> </a:t>
            </a:r>
            <a:r>
              <a:rPr lang="ru-RU" sz="1600" dirty="0" err="1"/>
              <a:t>клиенти</a:t>
            </a:r>
            <a:r>
              <a:rPr lang="ru-RU" sz="1600" dirty="0"/>
              <a:t> и </a:t>
            </a:r>
            <a:r>
              <a:rPr lang="ru-RU" sz="1600" dirty="0" err="1"/>
              <a:t>настоящи</a:t>
            </a:r>
            <a:r>
              <a:rPr lang="ru-RU" sz="1600" dirty="0"/>
              <a:t> </a:t>
            </a:r>
            <a:r>
              <a:rPr lang="ru-RU" sz="1600" dirty="0" err="1"/>
              <a:t>конкуренти</a:t>
            </a:r>
            <a:r>
              <a:rPr lang="ru-RU" sz="1600" dirty="0"/>
              <a:t>.</a:t>
            </a:r>
            <a:endParaRPr lang="en-US" sz="16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3200"/>
              <a:buNone/>
            </a:pPr>
            <a:r>
              <a:rPr lang="bg-BG" sz="1600" dirty="0"/>
              <a:t>Трябва да направите няколко стъпки: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E2D"/>
              </a:buClr>
              <a:buSzPts val="3200"/>
              <a:buNone/>
            </a:pPr>
            <a:endParaRPr lang="sk-SK" sz="1600" dirty="0"/>
          </a:p>
          <a:p>
            <a:pPr marL="457200"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err="1"/>
              <a:t>Проверете</a:t>
            </a:r>
            <a:r>
              <a:rPr lang="ru-RU" sz="1600" dirty="0"/>
              <a:t> в </a:t>
            </a:r>
            <a:r>
              <a:rPr lang="ru-RU" sz="1600" dirty="0" err="1"/>
              <a:t>Гугъл</a:t>
            </a:r>
            <a:r>
              <a:rPr lang="ru-RU" sz="1600" dirty="0"/>
              <a:t> </a:t>
            </a:r>
            <a:r>
              <a:rPr lang="ru-RU" sz="1600" dirty="0" err="1"/>
              <a:t>вашата</a:t>
            </a:r>
            <a:r>
              <a:rPr lang="ru-RU" sz="1600" dirty="0"/>
              <a:t> услуга и </a:t>
            </a:r>
            <a:r>
              <a:rPr lang="ru-RU" sz="1600" dirty="0" err="1"/>
              <a:t>анализирайте</a:t>
            </a:r>
            <a:r>
              <a:rPr lang="ru-RU" sz="1600" dirty="0"/>
              <a:t> </a:t>
            </a:r>
            <a:r>
              <a:rPr lang="ru-RU" sz="1600" dirty="0" err="1"/>
              <a:t>преките</a:t>
            </a:r>
            <a:r>
              <a:rPr lang="ru-RU" sz="1600" dirty="0"/>
              <a:t> и </a:t>
            </a:r>
            <a:r>
              <a:rPr lang="ru-RU" sz="1600" dirty="0" err="1"/>
              <a:t>непреките</a:t>
            </a:r>
            <a:r>
              <a:rPr lang="ru-RU" sz="1600" dirty="0"/>
              <a:t> </a:t>
            </a:r>
            <a:r>
              <a:rPr lang="ru-RU" sz="1600" dirty="0" err="1"/>
              <a:t>конкуренти</a:t>
            </a:r>
            <a:r>
              <a:rPr lang="ru-RU" sz="1600" dirty="0"/>
              <a:t>, </a:t>
            </a:r>
            <a:r>
              <a:rPr lang="ru-RU" sz="1600" dirty="0" err="1"/>
              <a:t>които</a:t>
            </a:r>
            <a:r>
              <a:rPr lang="ru-RU" sz="1600" dirty="0"/>
              <a:t> се </a:t>
            </a:r>
            <a:r>
              <a:rPr lang="ru-RU" sz="1600" dirty="0" err="1"/>
              <a:t>появяват</a:t>
            </a:r>
            <a:r>
              <a:rPr lang="ru-RU" sz="1600" dirty="0"/>
              <a:t>;</a:t>
            </a:r>
          </a:p>
          <a:p>
            <a:pPr marL="457200"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err="1"/>
              <a:t>Говорете</a:t>
            </a:r>
            <a:r>
              <a:rPr lang="ru-RU" sz="1600" dirty="0"/>
              <a:t> с хора,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част от </a:t>
            </a:r>
            <a:r>
              <a:rPr lang="ru-RU" sz="1600" dirty="0" err="1"/>
              <a:t>вашия</a:t>
            </a:r>
            <a:r>
              <a:rPr lang="ru-RU" sz="1600" dirty="0"/>
              <a:t> </a:t>
            </a:r>
            <a:r>
              <a:rPr lang="ru-RU" sz="1600" dirty="0" err="1"/>
              <a:t>целеви</a:t>
            </a:r>
            <a:r>
              <a:rPr lang="ru-RU" sz="1600" dirty="0"/>
              <a:t> </a:t>
            </a:r>
            <a:r>
              <a:rPr lang="ru-RU" sz="1600" dirty="0" err="1"/>
              <a:t>пазар</a:t>
            </a:r>
            <a:r>
              <a:rPr lang="ru-RU" sz="1600" dirty="0"/>
              <a:t>, и </a:t>
            </a:r>
            <a:r>
              <a:rPr lang="ru-RU" sz="1600" dirty="0" err="1"/>
              <a:t>ги</a:t>
            </a:r>
            <a:r>
              <a:rPr lang="ru-RU" sz="1600" dirty="0"/>
              <a:t> </a:t>
            </a:r>
            <a:r>
              <a:rPr lang="ru-RU" sz="1600" dirty="0" err="1"/>
              <a:t>попитайте</a:t>
            </a:r>
            <a:r>
              <a:rPr lang="ru-RU" sz="1600" dirty="0"/>
              <a:t> от </a:t>
            </a:r>
            <a:r>
              <a:rPr lang="ru-RU" sz="1600" dirty="0" err="1"/>
              <a:t>какви</a:t>
            </a:r>
            <a:r>
              <a:rPr lang="ru-RU" sz="1600" dirty="0"/>
              <a:t> марки </a:t>
            </a:r>
            <a:r>
              <a:rPr lang="ru-RU" sz="1600" dirty="0" err="1"/>
              <a:t>купуват</a:t>
            </a:r>
            <a:r>
              <a:rPr lang="ru-RU" sz="1600" dirty="0"/>
              <a:t> </a:t>
            </a:r>
            <a:r>
              <a:rPr lang="ru-RU" sz="1600" dirty="0" err="1"/>
              <a:t>във</a:t>
            </a:r>
            <a:r>
              <a:rPr lang="ru-RU" sz="1600" dirty="0"/>
              <a:t> </a:t>
            </a:r>
            <a:r>
              <a:rPr lang="ru-RU" sz="1600" dirty="0" err="1"/>
              <a:t>вашето</a:t>
            </a:r>
            <a:r>
              <a:rPr lang="ru-RU" sz="1600" dirty="0"/>
              <a:t> пространство;</a:t>
            </a:r>
          </a:p>
          <a:p>
            <a:pPr marL="457200"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err="1"/>
              <a:t>Вижте</a:t>
            </a:r>
            <a:r>
              <a:rPr lang="ru-RU" sz="1600" dirty="0"/>
              <a:t> </a:t>
            </a:r>
            <a:r>
              <a:rPr lang="ru-RU" sz="1600" dirty="0" err="1"/>
              <a:t>съответните</a:t>
            </a:r>
            <a:r>
              <a:rPr lang="ru-RU" sz="1600" dirty="0"/>
              <a:t> </a:t>
            </a:r>
            <a:r>
              <a:rPr lang="ru-RU" sz="1600" dirty="0" err="1"/>
              <a:t>акаунти</a:t>
            </a:r>
            <a:r>
              <a:rPr lang="ru-RU" sz="1600" dirty="0"/>
              <a:t> или </a:t>
            </a:r>
            <a:r>
              <a:rPr lang="ru-RU" sz="1600" dirty="0" err="1"/>
              <a:t>страници</a:t>
            </a:r>
            <a:r>
              <a:rPr lang="ru-RU" sz="1600" dirty="0"/>
              <a:t> в </a:t>
            </a:r>
            <a:r>
              <a:rPr lang="ru-RU" sz="1600" dirty="0" err="1"/>
              <a:t>социалните</a:t>
            </a:r>
            <a:r>
              <a:rPr lang="ru-RU" sz="1600" dirty="0"/>
              <a:t> </a:t>
            </a:r>
            <a:r>
              <a:rPr lang="ru-RU" sz="1600" dirty="0" err="1"/>
              <a:t>медии</a:t>
            </a:r>
            <a:r>
              <a:rPr lang="ru-RU" sz="1600" dirty="0"/>
              <a:t>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вашата</a:t>
            </a:r>
            <a:r>
              <a:rPr lang="ru-RU" sz="1600" dirty="0"/>
              <a:t> </a:t>
            </a:r>
            <a:r>
              <a:rPr lang="ru-RU" sz="1600" dirty="0" err="1"/>
              <a:t>целева</a:t>
            </a:r>
            <a:r>
              <a:rPr lang="ru-RU" sz="1600" dirty="0"/>
              <a:t> аудитория </a:t>
            </a:r>
            <a:r>
              <a:rPr lang="ru-RU" sz="1600" dirty="0" err="1"/>
              <a:t>следва</a:t>
            </a:r>
            <a:r>
              <a:rPr lang="ru-RU" sz="1600" dirty="0"/>
              <a:t> и </a:t>
            </a:r>
            <a:r>
              <a:rPr lang="ru-RU" sz="1600" dirty="0" err="1"/>
              <a:t>към</a:t>
            </a:r>
            <a:r>
              <a:rPr lang="ru-RU" sz="1600" dirty="0"/>
              <a:t> </a:t>
            </a:r>
            <a:r>
              <a:rPr lang="ru-RU" sz="1600" dirty="0" err="1"/>
              <a:t>които</a:t>
            </a:r>
            <a:r>
              <a:rPr lang="ru-RU" sz="1600" dirty="0"/>
              <a:t> е </a:t>
            </a:r>
            <a:r>
              <a:rPr lang="ru-RU" sz="1600" dirty="0" err="1"/>
              <a:t>възприемчива</a:t>
            </a:r>
            <a:r>
              <a:rPr lang="ru-RU" sz="1600" dirty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bg-BG" sz="16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bg-BG" sz="16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bg-BG" sz="1600" dirty="0"/>
              <a:t>Запишете си някои неща</a:t>
            </a:r>
            <a:r>
              <a:rPr lang="en-US" sz="1600" dirty="0"/>
              <a:t>:</a:t>
            </a:r>
            <a:endParaRPr lang="bg-BG" sz="16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sk-SK" sz="1600" dirty="0"/>
          </a:p>
          <a:p>
            <a:pPr marL="457200"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1600" b="1" dirty="0"/>
              <a:t>На кой може да продадете най-лесно продукта</a:t>
            </a:r>
            <a:r>
              <a:rPr lang="bg-BG" sz="1600" dirty="0"/>
              <a:t>;</a:t>
            </a:r>
            <a:endParaRPr lang="en-US" sz="1600" dirty="0"/>
          </a:p>
          <a:p>
            <a:pPr marL="457200"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1600" b="1" dirty="0"/>
              <a:t>Кои са главните ви конкуренти;</a:t>
            </a:r>
            <a:endParaRPr lang="en-US" sz="1600" dirty="0"/>
          </a:p>
          <a:p>
            <a:pPr marL="457200"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1600" b="1" dirty="0"/>
              <a:t>Кои са марките, за които говорят най-много вашите клиенти</a:t>
            </a:r>
            <a:r>
              <a:rPr lang="en-US" sz="1600" b="1" dirty="0"/>
              <a:t>.</a:t>
            </a:r>
            <a:endParaRPr lang="bg-BG" sz="1600" dirty="0"/>
          </a:p>
        </p:txBody>
      </p:sp>
      <p:sp>
        <p:nvSpPr>
          <p:cNvPr id="212" name="Google Shape;212;gf9ff28dbe4_0_92"/>
          <p:cNvSpPr txBox="1"/>
          <p:nvPr/>
        </p:nvSpPr>
        <p:spPr>
          <a:xfrm>
            <a:off x="5952565" y="603967"/>
            <a:ext cx="6591152" cy="598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D92E2D"/>
              </a:buClr>
              <a:buSzPts val="3200"/>
            </a:pPr>
            <a:r>
              <a:rPr lang="ru-RU" sz="2800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Раздел 3 - Анализ на </a:t>
            </a:r>
            <a:r>
              <a:rPr lang="ru-RU" sz="2800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конкуренцията</a:t>
            </a:r>
            <a:endParaRPr lang="sk-S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oogle Shape;39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2404" y="5479410"/>
            <a:ext cx="1438372" cy="1207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f9ff28dbe4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192" y="6294071"/>
            <a:ext cx="10100684" cy="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f9ff28dbe4_0_102"/>
          <p:cNvSpPr/>
          <p:nvPr/>
        </p:nvSpPr>
        <p:spPr>
          <a:xfrm rot="5400000">
            <a:off x="-3300376" y="3300450"/>
            <a:ext cx="6858000" cy="257100"/>
          </a:xfrm>
          <a:prstGeom prst="rect">
            <a:avLst/>
          </a:prstGeom>
          <a:solidFill>
            <a:srgbClr val="FFCD0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f9ff28dbe4_0_102"/>
          <p:cNvSpPr/>
          <p:nvPr/>
        </p:nvSpPr>
        <p:spPr>
          <a:xfrm rot="5400000">
            <a:off x="-2993558" y="3300449"/>
            <a:ext cx="6858000" cy="257100"/>
          </a:xfrm>
          <a:prstGeom prst="rect">
            <a:avLst/>
          </a:prstGeom>
          <a:solidFill>
            <a:srgbClr val="E687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f9ff28dbe4_0_102"/>
          <p:cNvSpPr/>
          <p:nvPr/>
        </p:nvSpPr>
        <p:spPr>
          <a:xfrm rot="5400000">
            <a:off x="-2686741" y="3300450"/>
            <a:ext cx="6858000" cy="257100"/>
          </a:xfrm>
          <a:prstGeom prst="rect">
            <a:avLst/>
          </a:prstGeom>
          <a:solidFill>
            <a:srgbClr val="D92E2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f9ff28dbe4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79" y="169687"/>
            <a:ext cx="3811685" cy="112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f9ff28dbe4_0_102"/>
          <p:cNvSpPr txBox="1">
            <a:spLocks noGrp="1"/>
          </p:cNvSpPr>
          <p:nvPr>
            <p:ph type="subTitle" idx="1"/>
          </p:nvPr>
        </p:nvSpPr>
        <p:spPr>
          <a:xfrm>
            <a:off x="1524000" y="1196441"/>
            <a:ext cx="9144000" cy="47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Wingdings" panose="05000000000000000000" pitchFamily="2" charset="2"/>
              <a:buChar char="Ø"/>
            </a:pPr>
            <a:r>
              <a:rPr lang="bg-BG" sz="1600" b="1" dirty="0"/>
              <a:t>Изберете своя фокус </a:t>
            </a:r>
            <a:endParaRPr lang="en-US" sz="1600" dirty="0"/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Какво е вашето изявление за позициониране? </a:t>
            </a:r>
            <a:r>
              <a:rPr lang="bg-BG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Едно или две изречения, които описват вашият продукт. Това не е нещо, което поставяте на вашия уебсайт или визитна картичка, а само обща информация, която може да ви помогне да създадете слоган на вашата марка. Вашето изявление трябва да е нещо като...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Ние предлагаме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Вашия продукт или услуга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Целевата ви група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Каква цена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]. </a:t>
            </a: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разлика от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Вашите конкуренти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], </a:t>
            </a: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ние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какво се различавате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gf9ff28dbe4_0_102"/>
          <p:cNvSpPr txBox="1"/>
          <p:nvPr/>
        </p:nvSpPr>
        <p:spPr>
          <a:xfrm>
            <a:off x="7470558" y="553541"/>
            <a:ext cx="451677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buClr>
                <a:srgbClr val="D92E2D"/>
              </a:buClr>
              <a:buSzPts val="4000"/>
            </a:pPr>
            <a:r>
              <a:rPr lang="bg-BG" sz="3600" dirty="0">
                <a:solidFill>
                  <a:srgbClr val="D92E2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Част 4 – </a:t>
            </a:r>
            <a:r>
              <a:rPr lang="bg-BG" sz="3600" dirty="0" err="1">
                <a:solidFill>
                  <a:srgbClr val="D92E2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Съдаване</a:t>
            </a:r>
            <a:r>
              <a:rPr lang="bg-BG" sz="3600" dirty="0">
                <a:solidFill>
                  <a:srgbClr val="D92E2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на лого</a:t>
            </a:r>
            <a:endParaRPr sz="4000" dirty="0">
              <a:solidFill>
                <a:srgbClr val="D9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1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7E5129145C1D4796D0CCED5DFBDE02" ma:contentTypeVersion="13" ma:contentTypeDescription="Luo uusi asiakirja." ma:contentTypeScope="" ma:versionID="118419fb119b9c1e9913f3298a077b54">
  <xsd:schema xmlns:xsd="http://www.w3.org/2001/XMLSchema" xmlns:xs="http://www.w3.org/2001/XMLSchema" xmlns:p="http://schemas.microsoft.com/office/2006/metadata/properties" xmlns:ns3="f72e2ad1-936a-41f1-a598-e84f4d1ebb13" xmlns:ns4="e20851b4-1139-4020-85e5-81b7cb96bc19" targetNamespace="http://schemas.microsoft.com/office/2006/metadata/properties" ma:root="true" ma:fieldsID="bbe855feaae0f8c5a9d6d7a97e2567cc" ns3:_="" ns4:_="">
    <xsd:import namespace="f72e2ad1-936a-41f1-a598-e84f4d1ebb13"/>
    <xsd:import namespace="e20851b4-1139-4020-85e5-81b7cb96bc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e2ad1-936a-41f1-a598-e84f4d1ebb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851b4-1139-4020-85e5-81b7cb96b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75D609-B1E2-4DE6-8544-F9F787AF3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2e2ad1-936a-41f1-a598-e84f4d1ebb13"/>
    <ds:schemaRef ds:uri="e20851b4-1139-4020-85e5-81b7cb96bc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FE4CC8-5C3F-4CAF-B03C-79DA711914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B7E60A-630F-4D35-AD0A-48FC1F947657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f72e2ad1-936a-41f1-a598-e84f4d1ebb13"/>
    <ds:schemaRef ds:uri="http://www.w3.org/XML/1998/namespace"/>
    <ds:schemaRef ds:uri="http://schemas.microsoft.com/office/infopath/2007/PartnerControls"/>
    <ds:schemaRef ds:uri="e20851b4-1139-4020-85e5-81b7cb96bc1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2825</Words>
  <Application>Microsoft Office PowerPoint</Application>
  <PresentationFormat>Широк екран</PresentationFormat>
  <Paragraphs>217</Paragraphs>
  <Slides>24</Slides>
  <Notes>24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Tema de Office</vt:lpstr>
      <vt:lpstr>Брандиране</vt:lpstr>
      <vt:lpstr>1.Цели</vt:lpstr>
      <vt:lpstr>Презентация на PowerPoint</vt:lpstr>
      <vt:lpstr>Индекс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Обобщение</vt:lpstr>
      <vt:lpstr>Тест за самооценка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</dc:title>
  <dc:creator>Cristina</dc:creator>
  <cp:lastModifiedBy>ivo zdravkov</cp:lastModifiedBy>
  <cp:revision>99</cp:revision>
  <dcterms:created xsi:type="dcterms:W3CDTF">2020-11-24T11:59:30Z</dcterms:created>
  <dcterms:modified xsi:type="dcterms:W3CDTF">2022-03-11T12:26:15Z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0x0101005F7E5129145C1D4796D0CCED5DFBDE02</vt:lpwstr>
  </property>
</Properties>
</file>