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1"/>
  </p:notesMasterIdLst>
  <p:sldIdLst>
    <p:sldId id="256" r:id="rId5"/>
    <p:sldId id="262" r:id="rId6"/>
    <p:sldId id="283" r:id="rId7"/>
    <p:sldId id="257" r:id="rId8"/>
    <p:sldId id="284" r:id="rId9"/>
    <p:sldId id="286" r:id="rId10"/>
    <p:sldId id="285" r:id="rId11"/>
    <p:sldId id="287" r:id="rId12"/>
    <p:sldId id="288" r:id="rId13"/>
    <p:sldId id="289" r:id="rId14"/>
    <p:sldId id="291" r:id="rId15"/>
    <p:sldId id="290" r:id="rId16"/>
    <p:sldId id="303" r:id="rId17"/>
    <p:sldId id="292" r:id="rId18"/>
    <p:sldId id="293" r:id="rId19"/>
    <p:sldId id="298" r:id="rId20"/>
    <p:sldId id="295" r:id="rId21"/>
    <p:sldId id="296" r:id="rId22"/>
    <p:sldId id="297" r:id="rId23"/>
    <p:sldId id="302" r:id="rId24"/>
    <p:sldId id="301" r:id="rId25"/>
    <p:sldId id="294" r:id="rId26"/>
    <p:sldId id="299" r:id="rId27"/>
    <p:sldId id="300" r:id="rId28"/>
    <p:sldId id="265" r:id="rId29"/>
    <p:sldId id="267" r:id="rId30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3C"/>
    <a:srgbClr val="E6872D"/>
    <a:srgbClr val="D92E2D"/>
    <a:srgbClr val="FFC400"/>
    <a:srgbClr val="FFCD04"/>
    <a:srgbClr val="FFC300"/>
    <a:srgbClr val="FFC100"/>
    <a:srgbClr val="E5802D"/>
    <a:srgbClr val="E47A24"/>
    <a:srgbClr val="DE56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521BF9-C3BC-4398-8B6D-41165AA97B23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69BFC221-EC43-4AC9-BE2E-CDABDDB88BD1}">
      <dgm:prSet phldrT="[Testo]"/>
      <dgm:spPr/>
      <dgm:t>
        <a:bodyPr/>
        <a:lstStyle/>
        <a:p>
          <a:r>
            <a:rPr lang="it-IT" dirty="0" smtClean="0"/>
            <a:t>Resources</a:t>
          </a:r>
          <a:endParaRPr lang="it-IT" dirty="0"/>
        </a:p>
      </dgm:t>
    </dgm:pt>
    <dgm:pt modelId="{D40A43E2-70D1-4478-B1C0-913A40065659}" type="parTrans" cxnId="{0A34DC52-2AE0-42CD-AA9C-C16629AA4596}">
      <dgm:prSet/>
      <dgm:spPr/>
      <dgm:t>
        <a:bodyPr/>
        <a:lstStyle/>
        <a:p>
          <a:endParaRPr lang="it-IT"/>
        </a:p>
      </dgm:t>
    </dgm:pt>
    <dgm:pt modelId="{EC7C45F3-FFEA-4381-8859-7D43E8319D90}" type="sibTrans" cxnId="{0A34DC52-2AE0-42CD-AA9C-C16629AA4596}">
      <dgm:prSet/>
      <dgm:spPr/>
      <dgm:t>
        <a:bodyPr/>
        <a:lstStyle/>
        <a:p>
          <a:endParaRPr lang="it-IT"/>
        </a:p>
      </dgm:t>
    </dgm:pt>
    <dgm:pt modelId="{2C39D24E-0165-40BD-875D-3CCB0B6D1A9C}">
      <dgm:prSet phldrT="[Testo]"/>
      <dgm:spPr/>
      <dgm:t>
        <a:bodyPr/>
        <a:lstStyle/>
        <a:p>
          <a:r>
            <a:rPr lang="it-IT" dirty="0" smtClean="0"/>
            <a:t>Results</a:t>
          </a:r>
          <a:endParaRPr lang="it-IT" dirty="0"/>
        </a:p>
      </dgm:t>
    </dgm:pt>
    <dgm:pt modelId="{E61FAF40-AA1F-4302-8EBF-55B2130D8BAF}" type="parTrans" cxnId="{56E8F0C8-6B0F-45CE-9619-E6CCB9B32998}">
      <dgm:prSet/>
      <dgm:spPr/>
      <dgm:t>
        <a:bodyPr/>
        <a:lstStyle/>
        <a:p>
          <a:endParaRPr lang="it-IT"/>
        </a:p>
      </dgm:t>
    </dgm:pt>
    <dgm:pt modelId="{2E32FC03-D76C-479D-B257-01F28B7806A3}" type="sibTrans" cxnId="{56E8F0C8-6B0F-45CE-9619-E6CCB9B32998}">
      <dgm:prSet/>
      <dgm:spPr/>
      <dgm:t>
        <a:bodyPr/>
        <a:lstStyle/>
        <a:p>
          <a:endParaRPr lang="it-IT"/>
        </a:p>
      </dgm:t>
    </dgm:pt>
    <dgm:pt modelId="{A302B9C0-5279-4994-9404-9F64521FA073}">
      <dgm:prSet phldrT="[Testo]"/>
      <dgm:spPr/>
      <dgm:t>
        <a:bodyPr/>
        <a:lstStyle/>
        <a:p>
          <a:r>
            <a:rPr lang="it-IT" dirty="0" smtClean="0"/>
            <a:t>Time</a:t>
          </a:r>
          <a:endParaRPr lang="it-IT" dirty="0"/>
        </a:p>
      </dgm:t>
    </dgm:pt>
    <dgm:pt modelId="{44047C5B-A226-412B-8AAF-FA3CD3B12AEF}" type="parTrans" cxnId="{C84E413D-B6F3-4E3A-AAA6-FB97809EE595}">
      <dgm:prSet/>
      <dgm:spPr/>
      <dgm:t>
        <a:bodyPr/>
        <a:lstStyle/>
        <a:p>
          <a:endParaRPr lang="it-IT"/>
        </a:p>
      </dgm:t>
    </dgm:pt>
    <dgm:pt modelId="{7B04C2E0-F78A-4D41-AB71-E0AB5889A5E4}" type="sibTrans" cxnId="{C84E413D-B6F3-4E3A-AAA6-FB97809EE595}">
      <dgm:prSet/>
      <dgm:spPr/>
      <dgm:t>
        <a:bodyPr/>
        <a:lstStyle/>
        <a:p>
          <a:endParaRPr lang="it-IT"/>
        </a:p>
      </dgm:t>
    </dgm:pt>
    <dgm:pt modelId="{9F31CF85-4BE3-43BC-8013-899DF2E0F038}" type="pres">
      <dgm:prSet presAssocID="{28521BF9-C3BC-4398-8B6D-41165AA97B2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D167BC35-0F57-45D5-BC32-7B2EB971C8C2}" type="pres">
      <dgm:prSet presAssocID="{69BFC221-EC43-4AC9-BE2E-CDABDDB88BD1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9129E54-D4E8-4676-ADF7-76EC7243CE22}" type="pres">
      <dgm:prSet presAssocID="{69BFC221-EC43-4AC9-BE2E-CDABDDB88BD1}" presName="gear1srcNode" presStyleLbl="node1" presStyleIdx="0" presStyleCnt="3"/>
      <dgm:spPr/>
      <dgm:t>
        <a:bodyPr/>
        <a:lstStyle/>
        <a:p>
          <a:endParaRPr lang="it-IT"/>
        </a:p>
      </dgm:t>
    </dgm:pt>
    <dgm:pt modelId="{8B12ADD6-5B1C-43F1-A7BF-C1668401FF04}" type="pres">
      <dgm:prSet presAssocID="{69BFC221-EC43-4AC9-BE2E-CDABDDB88BD1}" presName="gear1dstNode" presStyleLbl="node1" presStyleIdx="0" presStyleCnt="3"/>
      <dgm:spPr/>
      <dgm:t>
        <a:bodyPr/>
        <a:lstStyle/>
        <a:p>
          <a:endParaRPr lang="it-IT"/>
        </a:p>
      </dgm:t>
    </dgm:pt>
    <dgm:pt modelId="{19793BE4-AF69-4C18-A209-F2CDF405398A}" type="pres">
      <dgm:prSet presAssocID="{2C39D24E-0165-40BD-875D-3CCB0B6D1A9C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D37C98B-213B-4C9A-830B-B4696D11201A}" type="pres">
      <dgm:prSet presAssocID="{2C39D24E-0165-40BD-875D-3CCB0B6D1A9C}" presName="gear2srcNode" presStyleLbl="node1" presStyleIdx="1" presStyleCnt="3"/>
      <dgm:spPr/>
      <dgm:t>
        <a:bodyPr/>
        <a:lstStyle/>
        <a:p>
          <a:endParaRPr lang="it-IT"/>
        </a:p>
      </dgm:t>
    </dgm:pt>
    <dgm:pt modelId="{D62C0C23-07A4-4EFE-915B-DBEA84281BD6}" type="pres">
      <dgm:prSet presAssocID="{2C39D24E-0165-40BD-875D-3CCB0B6D1A9C}" presName="gear2dstNode" presStyleLbl="node1" presStyleIdx="1" presStyleCnt="3"/>
      <dgm:spPr/>
      <dgm:t>
        <a:bodyPr/>
        <a:lstStyle/>
        <a:p>
          <a:endParaRPr lang="it-IT"/>
        </a:p>
      </dgm:t>
    </dgm:pt>
    <dgm:pt modelId="{AF2D0EC4-7500-4759-A3C6-C87A46B91C13}" type="pres">
      <dgm:prSet presAssocID="{A302B9C0-5279-4994-9404-9F64521FA073}" presName="gear3" presStyleLbl="node1" presStyleIdx="2" presStyleCnt="3"/>
      <dgm:spPr/>
      <dgm:t>
        <a:bodyPr/>
        <a:lstStyle/>
        <a:p>
          <a:endParaRPr lang="it-IT"/>
        </a:p>
      </dgm:t>
    </dgm:pt>
    <dgm:pt modelId="{08E023B9-73FA-4529-B80B-B5942420BA6D}" type="pres">
      <dgm:prSet presAssocID="{A302B9C0-5279-4994-9404-9F64521FA073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B755006-D713-435D-9A00-583D7B6C7376}" type="pres">
      <dgm:prSet presAssocID="{A302B9C0-5279-4994-9404-9F64521FA073}" presName="gear3srcNode" presStyleLbl="node1" presStyleIdx="2" presStyleCnt="3"/>
      <dgm:spPr/>
      <dgm:t>
        <a:bodyPr/>
        <a:lstStyle/>
        <a:p>
          <a:endParaRPr lang="it-IT"/>
        </a:p>
      </dgm:t>
    </dgm:pt>
    <dgm:pt modelId="{8A0E080B-AE7F-4F77-80D4-766DA53B8834}" type="pres">
      <dgm:prSet presAssocID="{A302B9C0-5279-4994-9404-9F64521FA073}" presName="gear3dstNode" presStyleLbl="node1" presStyleIdx="2" presStyleCnt="3"/>
      <dgm:spPr/>
      <dgm:t>
        <a:bodyPr/>
        <a:lstStyle/>
        <a:p>
          <a:endParaRPr lang="it-IT"/>
        </a:p>
      </dgm:t>
    </dgm:pt>
    <dgm:pt modelId="{28C2D6B9-4CDA-48B8-A7C3-314BB70C22F6}" type="pres">
      <dgm:prSet presAssocID="{EC7C45F3-FFEA-4381-8859-7D43E8319D90}" presName="connector1" presStyleLbl="sibTrans2D1" presStyleIdx="0" presStyleCnt="3"/>
      <dgm:spPr/>
      <dgm:t>
        <a:bodyPr/>
        <a:lstStyle/>
        <a:p>
          <a:endParaRPr lang="it-IT"/>
        </a:p>
      </dgm:t>
    </dgm:pt>
    <dgm:pt modelId="{3AFC53FD-357A-410B-A17D-A6963C658CE0}" type="pres">
      <dgm:prSet presAssocID="{2E32FC03-D76C-479D-B257-01F28B7806A3}" presName="connector2" presStyleLbl="sibTrans2D1" presStyleIdx="1" presStyleCnt="3"/>
      <dgm:spPr/>
      <dgm:t>
        <a:bodyPr/>
        <a:lstStyle/>
        <a:p>
          <a:endParaRPr lang="it-IT"/>
        </a:p>
      </dgm:t>
    </dgm:pt>
    <dgm:pt modelId="{CB3E202E-A644-4D4D-B4BE-9661E87437E0}" type="pres">
      <dgm:prSet presAssocID="{7B04C2E0-F78A-4D41-AB71-E0AB5889A5E4}" presName="connector3" presStyleLbl="sibTrans2D1" presStyleIdx="2" presStyleCnt="3"/>
      <dgm:spPr/>
      <dgm:t>
        <a:bodyPr/>
        <a:lstStyle/>
        <a:p>
          <a:endParaRPr lang="it-IT"/>
        </a:p>
      </dgm:t>
    </dgm:pt>
  </dgm:ptLst>
  <dgm:cxnLst>
    <dgm:cxn modelId="{A52DAE1D-1DA7-4222-847C-A6062A364A2A}" type="presOf" srcId="{2C39D24E-0165-40BD-875D-3CCB0B6D1A9C}" destId="{9D37C98B-213B-4C9A-830B-B4696D11201A}" srcOrd="1" destOrd="0" presId="urn:microsoft.com/office/officeart/2005/8/layout/gear1"/>
    <dgm:cxn modelId="{56E8F0C8-6B0F-45CE-9619-E6CCB9B32998}" srcId="{28521BF9-C3BC-4398-8B6D-41165AA97B23}" destId="{2C39D24E-0165-40BD-875D-3CCB0B6D1A9C}" srcOrd="1" destOrd="0" parTransId="{E61FAF40-AA1F-4302-8EBF-55B2130D8BAF}" sibTransId="{2E32FC03-D76C-479D-B257-01F28B7806A3}"/>
    <dgm:cxn modelId="{5FBBF171-D6D6-4A84-B904-98C2D7AB2C8C}" type="presOf" srcId="{A302B9C0-5279-4994-9404-9F64521FA073}" destId="{7B755006-D713-435D-9A00-583D7B6C7376}" srcOrd="2" destOrd="0" presId="urn:microsoft.com/office/officeart/2005/8/layout/gear1"/>
    <dgm:cxn modelId="{057B0A04-109D-48F6-A4FF-39113CD53515}" type="presOf" srcId="{A302B9C0-5279-4994-9404-9F64521FA073}" destId="{08E023B9-73FA-4529-B80B-B5942420BA6D}" srcOrd="1" destOrd="0" presId="urn:microsoft.com/office/officeart/2005/8/layout/gear1"/>
    <dgm:cxn modelId="{B889872A-E6BC-4A8C-B406-A6FBBC6930AF}" type="presOf" srcId="{2E32FC03-D76C-479D-B257-01F28B7806A3}" destId="{3AFC53FD-357A-410B-A17D-A6963C658CE0}" srcOrd="0" destOrd="0" presId="urn:microsoft.com/office/officeart/2005/8/layout/gear1"/>
    <dgm:cxn modelId="{E1577949-E19D-46C5-8A3B-67E5DB720881}" type="presOf" srcId="{69BFC221-EC43-4AC9-BE2E-CDABDDB88BD1}" destId="{8B12ADD6-5B1C-43F1-A7BF-C1668401FF04}" srcOrd="2" destOrd="0" presId="urn:microsoft.com/office/officeart/2005/8/layout/gear1"/>
    <dgm:cxn modelId="{088F431E-2939-447B-95D4-B92A247BBBDC}" type="presOf" srcId="{A302B9C0-5279-4994-9404-9F64521FA073}" destId="{8A0E080B-AE7F-4F77-80D4-766DA53B8834}" srcOrd="3" destOrd="0" presId="urn:microsoft.com/office/officeart/2005/8/layout/gear1"/>
    <dgm:cxn modelId="{B6B5BEE3-7CBE-43DA-BFE0-86D416AF2060}" type="presOf" srcId="{28521BF9-C3BC-4398-8B6D-41165AA97B23}" destId="{9F31CF85-4BE3-43BC-8013-899DF2E0F038}" srcOrd="0" destOrd="0" presId="urn:microsoft.com/office/officeart/2005/8/layout/gear1"/>
    <dgm:cxn modelId="{C84E413D-B6F3-4E3A-AAA6-FB97809EE595}" srcId="{28521BF9-C3BC-4398-8B6D-41165AA97B23}" destId="{A302B9C0-5279-4994-9404-9F64521FA073}" srcOrd="2" destOrd="0" parTransId="{44047C5B-A226-412B-8AAF-FA3CD3B12AEF}" sibTransId="{7B04C2E0-F78A-4D41-AB71-E0AB5889A5E4}"/>
    <dgm:cxn modelId="{4B690A5C-F92F-4E6C-A36A-993F2C1F86B3}" type="presOf" srcId="{2C39D24E-0165-40BD-875D-3CCB0B6D1A9C}" destId="{19793BE4-AF69-4C18-A209-F2CDF405398A}" srcOrd="0" destOrd="0" presId="urn:microsoft.com/office/officeart/2005/8/layout/gear1"/>
    <dgm:cxn modelId="{CA72A0DA-9C6E-4005-AD71-3C769BCCFBE9}" type="presOf" srcId="{A302B9C0-5279-4994-9404-9F64521FA073}" destId="{AF2D0EC4-7500-4759-A3C6-C87A46B91C13}" srcOrd="0" destOrd="0" presId="urn:microsoft.com/office/officeart/2005/8/layout/gear1"/>
    <dgm:cxn modelId="{0A34DC52-2AE0-42CD-AA9C-C16629AA4596}" srcId="{28521BF9-C3BC-4398-8B6D-41165AA97B23}" destId="{69BFC221-EC43-4AC9-BE2E-CDABDDB88BD1}" srcOrd="0" destOrd="0" parTransId="{D40A43E2-70D1-4478-B1C0-913A40065659}" sibTransId="{EC7C45F3-FFEA-4381-8859-7D43E8319D90}"/>
    <dgm:cxn modelId="{DBC6FF51-4F1B-4644-8787-FA11F0D33B57}" type="presOf" srcId="{EC7C45F3-FFEA-4381-8859-7D43E8319D90}" destId="{28C2D6B9-4CDA-48B8-A7C3-314BB70C22F6}" srcOrd="0" destOrd="0" presId="urn:microsoft.com/office/officeart/2005/8/layout/gear1"/>
    <dgm:cxn modelId="{73B31AF4-A502-46FE-A829-FBC133324915}" type="presOf" srcId="{2C39D24E-0165-40BD-875D-3CCB0B6D1A9C}" destId="{D62C0C23-07A4-4EFE-915B-DBEA84281BD6}" srcOrd="2" destOrd="0" presId="urn:microsoft.com/office/officeart/2005/8/layout/gear1"/>
    <dgm:cxn modelId="{85421BF2-0187-498E-B80D-2EC62BDB538B}" type="presOf" srcId="{69BFC221-EC43-4AC9-BE2E-CDABDDB88BD1}" destId="{19129E54-D4E8-4676-ADF7-76EC7243CE22}" srcOrd="1" destOrd="0" presId="urn:microsoft.com/office/officeart/2005/8/layout/gear1"/>
    <dgm:cxn modelId="{1C503F16-2996-475B-A5EC-DA0D7131BE70}" type="presOf" srcId="{7B04C2E0-F78A-4D41-AB71-E0AB5889A5E4}" destId="{CB3E202E-A644-4D4D-B4BE-9661E87437E0}" srcOrd="0" destOrd="0" presId="urn:microsoft.com/office/officeart/2005/8/layout/gear1"/>
    <dgm:cxn modelId="{6B97CB89-A070-40C4-9D1D-0DCABF866DAF}" type="presOf" srcId="{69BFC221-EC43-4AC9-BE2E-CDABDDB88BD1}" destId="{D167BC35-0F57-45D5-BC32-7B2EB971C8C2}" srcOrd="0" destOrd="0" presId="urn:microsoft.com/office/officeart/2005/8/layout/gear1"/>
    <dgm:cxn modelId="{3C338FD5-1406-4BC1-85E4-1FC0DBCD3D70}" type="presParOf" srcId="{9F31CF85-4BE3-43BC-8013-899DF2E0F038}" destId="{D167BC35-0F57-45D5-BC32-7B2EB971C8C2}" srcOrd="0" destOrd="0" presId="urn:microsoft.com/office/officeart/2005/8/layout/gear1"/>
    <dgm:cxn modelId="{875309CC-5223-46A9-8D91-C59D8EA75952}" type="presParOf" srcId="{9F31CF85-4BE3-43BC-8013-899DF2E0F038}" destId="{19129E54-D4E8-4676-ADF7-76EC7243CE22}" srcOrd="1" destOrd="0" presId="urn:microsoft.com/office/officeart/2005/8/layout/gear1"/>
    <dgm:cxn modelId="{E6ED5E5E-53F4-4131-AEDC-8484EE2C6756}" type="presParOf" srcId="{9F31CF85-4BE3-43BC-8013-899DF2E0F038}" destId="{8B12ADD6-5B1C-43F1-A7BF-C1668401FF04}" srcOrd="2" destOrd="0" presId="urn:microsoft.com/office/officeart/2005/8/layout/gear1"/>
    <dgm:cxn modelId="{F586A47A-5B3E-42E1-8657-CD80C36B0AF7}" type="presParOf" srcId="{9F31CF85-4BE3-43BC-8013-899DF2E0F038}" destId="{19793BE4-AF69-4C18-A209-F2CDF405398A}" srcOrd="3" destOrd="0" presId="urn:microsoft.com/office/officeart/2005/8/layout/gear1"/>
    <dgm:cxn modelId="{954B4BD9-BD8A-4F6E-8691-19046A8E79C1}" type="presParOf" srcId="{9F31CF85-4BE3-43BC-8013-899DF2E0F038}" destId="{9D37C98B-213B-4C9A-830B-B4696D11201A}" srcOrd="4" destOrd="0" presId="urn:microsoft.com/office/officeart/2005/8/layout/gear1"/>
    <dgm:cxn modelId="{7DC654D8-951D-4B3D-B931-B2B3743B7A68}" type="presParOf" srcId="{9F31CF85-4BE3-43BC-8013-899DF2E0F038}" destId="{D62C0C23-07A4-4EFE-915B-DBEA84281BD6}" srcOrd="5" destOrd="0" presId="urn:microsoft.com/office/officeart/2005/8/layout/gear1"/>
    <dgm:cxn modelId="{735B84AB-F901-4773-B214-B4CCEF53B6EF}" type="presParOf" srcId="{9F31CF85-4BE3-43BC-8013-899DF2E0F038}" destId="{AF2D0EC4-7500-4759-A3C6-C87A46B91C13}" srcOrd="6" destOrd="0" presId="urn:microsoft.com/office/officeart/2005/8/layout/gear1"/>
    <dgm:cxn modelId="{70780764-18F3-4F6F-9B8F-9066495AA306}" type="presParOf" srcId="{9F31CF85-4BE3-43BC-8013-899DF2E0F038}" destId="{08E023B9-73FA-4529-B80B-B5942420BA6D}" srcOrd="7" destOrd="0" presId="urn:microsoft.com/office/officeart/2005/8/layout/gear1"/>
    <dgm:cxn modelId="{22EAA0AE-7B61-4D80-8F64-836728BF704D}" type="presParOf" srcId="{9F31CF85-4BE3-43BC-8013-899DF2E0F038}" destId="{7B755006-D713-435D-9A00-583D7B6C7376}" srcOrd="8" destOrd="0" presId="urn:microsoft.com/office/officeart/2005/8/layout/gear1"/>
    <dgm:cxn modelId="{3185BC84-0758-41B3-8645-E0E884FAE558}" type="presParOf" srcId="{9F31CF85-4BE3-43BC-8013-899DF2E0F038}" destId="{8A0E080B-AE7F-4F77-80D4-766DA53B8834}" srcOrd="9" destOrd="0" presId="urn:microsoft.com/office/officeart/2005/8/layout/gear1"/>
    <dgm:cxn modelId="{2DEB1827-F418-4436-BA65-25A8F0BCAC76}" type="presParOf" srcId="{9F31CF85-4BE3-43BC-8013-899DF2E0F038}" destId="{28C2D6B9-4CDA-48B8-A7C3-314BB70C22F6}" srcOrd="10" destOrd="0" presId="urn:microsoft.com/office/officeart/2005/8/layout/gear1"/>
    <dgm:cxn modelId="{26AA92AD-6F8F-4570-8146-EC02AF2A756A}" type="presParOf" srcId="{9F31CF85-4BE3-43BC-8013-899DF2E0F038}" destId="{3AFC53FD-357A-410B-A17D-A6963C658CE0}" srcOrd="11" destOrd="0" presId="urn:microsoft.com/office/officeart/2005/8/layout/gear1"/>
    <dgm:cxn modelId="{0B2982CD-C62C-4503-8A5B-04AADBD8A11B}" type="presParOf" srcId="{9F31CF85-4BE3-43BC-8013-899DF2E0F038}" destId="{CB3E202E-A644-4D4D-B4BE-9661E87437E0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1C29B7-4DB6-4659-AA4E-562B28FB74E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80E943D7-0631-4A9E-8FA2-9A049667E8EF}">
      <dgm:prSet phldrT="[Testo]"/>
      <dgm:spPr/>
      <dgm:t>
        <a:bodyPr/>
        <a:lstStyle/>
        <a:p>
          <a:r>
            <a:rPr lang="it-IT" dirty="0" smtClean="0"/>
            <a:t>Project Idea</a:t>
          </a:r>
          <a:endParaRPr lang="it-IT" dirty="0"/>
        </a:p>
      </dgm:t>
    </dgm:pt>
    <dgm:pt modelId="{45E797AB-D19A-4BC0-A3B2-EE8663EB2C15}" type="parTrans" cxnId="{3F20E400-237E-46F4-998D-CE69CBC386F4}">
      <dgm:prSet/>
      <dgm:spPr/>
      <dgm:t>
        <a:bodyPr/>
        <a:lstStyle/>
        <a:p>
          <a:endParaRPr lang="it-IT"/>
        </a:p>
      </dgm:t>
    </dgm:pt>
    <dgm:pt modelId="{3CFE2BC8-4C49-4CA9-B604-11BF3E227AA2}" type="sibTrans" cxnId="{3F20E400-237E-46F4-998D-CE69CBC386F4}">
      <dgm:prSet/>
      <dgm:spPr/>
      <dgm:t>
        <a:bodyPr/>
        <a:lstStyle/>
        <a:p>
          <a:endParaRPr lang="it-IT"/>
        </a:p>
      </dgm:t>
    </dgm:pt>
    <dgm:pt modelId="{CD7A83BB-84BE-4339-A795-BEE40DA44AAB}">
      <dgm:prSet phldrT="[Testo]"/>
      <dgm:spPr/>
      <dgm:t>
        <a:bodyPr/>
        <a:lstStyle/>
        <a:p>
          <a:r>
            <a:rPr lang="it-IT" dirty="0" smtClean="0"/>
            <a:t>Resource Planning</a:t>
          </a:r>
          <a:endParaRPr lang="it-IT" dirty="0"/>
        </a:p>
      </dgm:t>
    </dgm:pt>
    <dgm:pt modelId="{8216641D-B889-4175-853E-E6A736EC167D}" type="parTrans" cxnId="{874273EB-49C7-4AC4-9BDE-F14B3E831ED0}">
      <dgm:prSet/>
      <dgm:spPr/>
      <dgm:t>
        <a:bodyPr/>
        <a:lstStyle/>
        <a:p>
          <a:endParaRPr lang="it-IT"/>
        </a:p>
      </dgm:t>
    </dgm:pt>
    <dgm:pt modelId="{A44FAF7F-52A5-4DCE-A7BB-5DB9E900D37F}" type="sibTrans" cxnId="{874273EB-49C7-4AC4-9BDE-F14B3E831ED0}">
      <dgm:prSet/>
      <dgm:spPr/>
      <dgm:t>
        <a:bodyPr/>
        <a:lstStyle/>
        <a:p>
          <a:endParaRPr lang="it-IT"/>
        </a:p>
      </dgm:t>
    </dgm:pt>
    <dgm:pt modelId="{16017399-6C30-48E5-814C-C4CEFE0D919E}">
      <dgm:prSet phldrT="[Testo]"/>
      <dgm:spPr/>
      <dgm:t>
        <a:bodyPr/>
        <a:lstStyle/>
        <a:p>
          <a:r>
            <a:rPr lang="en-US" noProof="0" dirty="0" smtClean="0"/>
            <a:t>Closing</a:t>
          </a:r>
          <a:endParaRPr lang="en-US" noProof="0" dirty="0"/>
        </a:p>
      </dgm:t>
    </dgm:pt>
    <dgm:pt modelId="{387CC1EF-AB7B-4A3A-9973-14B756CFE567}" type="parTrans" cxnId="{DDF30639-7FED-4311-8D68-DD4F1382FFED}">
      <dgm:prSet/>
      <dgm:spPr/>
      <dgm:t>
        <a:bodyPr/>
        <a:lstStyle/>
        <a:p>
          <a:endParaRPr lang="it-IT"/>
        </a:p>
      </dgm:t>
    </dgm:pt>
    <dgm:pt modelId="{3FF7FF25-1E70-4850-8AC3-1F45A9244809}" type="sibTrans" cxnId="{DDF30639-7FED-4311-8D68-DD4F1382FFED}">
      <dgm:prSet/>
      <dgm:spPr/>
      <dgm:t>
        <a:bodyPr/>
        <a:lstStyle/>
        <a:p>
          <a:endParaRPr lang="it-IT"/>
        </a:p>
      </dgm:t>
    </dgm:pt>
    <dgm:pt modelId="{703EE7FF-006B-4B9B-879A-A09FBB8BF046}" type="pres">
      <dgm:prSet presAssocID="{5C1C29B7-4DB6-4659-AA4E-562B28FB74E9}" presName="Name0" presStyleCnt="0">
        <dgm:presLayoutVars>
          <dgm:dir/>
          <dgm:resizeHandles val="exact"/>
        </dgm:presLayoutVars>
      </dgm:prSet>
      <dgm:spPr/>
    </dgm:pt>
    <dgm:pt modelId="{5CB17DBF-8548-4CD7-A8E8-257F8C18F4BB}" type="pres">
      <dgm:prSet presAssocID="{80E943D7-0631-4A9E-8FA2-9A049667E8E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CA3EFCF-5CCC-4B23-A9A0-F6215074C1B0}" type="pres">
      <dgm:prSet presAssocID="{3CFE2BC8-4C49-4CA9-B604-11BF3E227AA2}" presName="sibTrans" presStyleLbl="sibTrans2D1" presStyleIdx="0" presStyleCnt="2"/>
      <dgm:spPr/>
      <dgm:t>
        <a:bodyPr/>
        <a:lstStyle/>
        <a:p>
          <a:endParaRPr lang="it-IT"/>
        </a:p>
      </dgm:t>
    </dgm:pt>
    <dgm:pt modelId="{93E735F3-2ED5-4FBF-BFDE-AC0BFE26668E}" type="pres">
      <dgm:prSet presAssocID="{3CFE2BC8-4C49-4CA9-B604-11BF3E227AA2}" presName="connectorText" presStyleLbl="sibTrans2D1" presStyleIdx="0" presStyleCnt="2"/>
      <dgm:spPr/>
      <dgm:t>
        <a:bodyPr/>
        <a:lstStyle/>
        <a:p>
          <a:endParaRPr lang="it-IT"/>
        </a:p>
      </dgm:t>
    </dgm:pt>
    <dgm:pt modelId="{4A9B48E5-FF21-4E0F-B647-21D1BC152E53}" type="pres">
      <dgm:prSet presAssocID="{CD7A83BB-84BE-4339-A795-BEE40DA44AA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5003707-F032-42CF-8901-DA46B1B35627}" type="pres">
      <dgm:prSet presAssocID="{A44FAF7F-52A5-4DCE-A7BB-5DB9E900D37F}" presName="sibTrans" presStyleLbl="sibTrans2D1" presStyleIdx="1" presStyleCnt="2"/>
      <dgm:spPr/>
      <dgm:t>
        <a:bodyPr/>
        <a:lstStyle/>
        <a:p>
          <a:endParaRPr lang="it-IT"/>
        </a:p>
      </dgm:t>
    </dgm:pt>
    <dgm:pt modelId="{F2BF1664-2101-4223-851F-89E60DDAC379}" type="pres">
      <dgm:prSet presAssocID="{A44FAF7F-52A5-4DCE-A7BB-5DB9E900D37F}" presName="connectorText" presStyleLbl="sibTrans2D1" presStyleIdx="1" presStyleCnt="2"/>
      <dgm:spPr/>
      <dgm:t>
        <a:bodyPr/>
        <a:lstStyle/>
        <a:p>
          <a:endParaRPr lang="it-IT"/>
        </a:p>
      </dgm:t>
    </dgm:pt>
    <dgm:pt modelId="{F37580B5-DA50-42DC-9C29-24EBA3C43BAE}" type="pres">
      <dgm:prSet presAssocID="{16017399-6C30-48E5-814C-C4CEFE0D919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B025875-4CB4-4C00-A65D-9FC855A03327}" type="presOf" srcId="{16017399-6C30-48E5-814C-C4CEFE0D919E}" destId="{F37580B5-DA50-42DC-9C29-24EBA3C43BAE}" srcOrd="0" destOrd="0" presId="urn:microsoft.com/office/officeart/2005/8/layout/process1"/>
    <dgm:cxn modelId="{874273EB-49C7-4AC4-9BDE-F14B3E831ED0}" srcId="{5C1C29B7-4DB6-4659-AA4E-562B28FB74E9}" destId="{CD7A83BB-84BE-4339-A795-BEE40DA44AAB}" srcOrd="1" destOrd="0" parTransId="{8216641D-B889-4175-853E-E6A736EC167D}" sibTransId="{A44FAF7F-52A5-4DCE-A7BB-5DB9E900D37F}"/>
    <dgm:cxn modelId="{65729562-54DD-4E95-B9DC-76287EA61B8D}" type="presOf" srcId="{3CFE2BC8-4C49-4CA9-B604-11BF3E227AA2}" destId="{93E735F3-2ED5-4FBF-BFDE-AC0BFE26668E}" srcOrd="1" destOrd="0" presId="urn:microsoft.com/office/officeart/2005/8/layout/process1"/>
    <dgm:cxn modelId="{22A69806-F3FD-4F63-A408-2CF7E7E6AD31}" type="presOf" srcId="{3CFE2BC8-4C49-4CA9-B604-11BF3E227AA2}" destId="{3CA3EFCF-5CCC-4B23-A9A0-F6215074C1B0}" srcOrd="0" destOrd="0" presId="urn:microsoft.com/office/officeart/2005/8/layout/process1"/>
    <dgm:cxn modelId="{65C2058B-DE8F-4C1D-B650-B73DB51CE726}" type="presOf" srcId="{80E943D7-0631-4A9E-8FA2-9A049667E8EF}" destId="{5CB17DBF-8548-4CD7-A8E8-257F8C18F4BB}" srcOrd="0" destOrd="0" presId="urn:microsoft.com/office/officeart/2005/8/layout/process1"/>
    <dgm:cxn modelId="{B616282B-800A-4C2A-A9BF-BBB8FC6B8FB3}" type="presOf" srcId="{A44FAF7F-52A5-4DCE-A7BB-5DB9E900D37F}" destId="{05003707-F032-42CF-8901-DA46B1B35627}" srcOrd="0" destOrd="0" presId="urn:microsoft.com/office/officeart/2005/8/layout/process1"/>
    <dgm:cxn modelId="{62008F90-3F32-4C8A-B519-B4337994E6EF}" type="presOf" srcId="{CD7A83BB-84BE-4339-A795-BEE40DA44AAB}" destId="{4A9B48E5-FF21-4E0F-B647-21D1BC152E53}" srcOrd="0" destOrd="0" presId="urn:microsoft.com/office/officeart/2005/8/layout/process1"/>
    <dgm:cxn modelId="{4DB00014-15E0-4F87-9C1C-EAD312A8327F}" type="presOf" srcId="{A44FAF7F-52A5-4DCE-A7BB-5DB9E900D37F}" destId="{F2BF1664-2101-4223-851F-89E60DDAC379}" srcOrd="1" destOrd="0" presId="urn:microsoft.com/office/officeart/2005/8/layout/process1"/>
    <dgm:cxn modelId="{DDF30639-7FED-4311-8D68-DD4F1382FFED}" srcId="{5C1C29B7-4DB6-4659-AA4E-562B28FB74E9}" destId="{16017399-6C30-48E5-814C-C4CEFE0D919E}" srcOrd="2" destOrd="0" parTransId="{387CC1EF-AB7B-4A3A-9973-14B756CFE567}" sibTransId="{3FF7FF25-1E70-4850-8AC3-1F45A9244809}"/>
    <dgm:cxn modelId="{7698CC7C-2B0A-4667-AEF3-A22B9C1B04A1}" type="presOf" srcId="{5C1C29B7-4DB6-4659-AA4E-562B28FB74E9}" destId="{703EE7FF-006B-4B9B-879A-A09FBB8BF046}" srcOrd="0" destOrd="0" presId="urn:microsoft.com/office/officeart/2005/8/layout/process1"/>
    <dgm:cxn modelId="{3F20E400-237E-46F4-998D-CE69CBC386F4}" srcId="{5C1C29B7-4DB6-4659-AA4E-562B28FB74E9}" destId="{80E943D7-0631-4A9E-8FA2-9A049667E8EF}" srcOrd="0" destOrd="0" parTransId="{45E797AB-D19A-4BC0-A3B2-EE8663EB2C15}" sibTransId="{3CFE2BC8-4C49-4CA9-B604-11BF3E227AA2}"/>
    <dgm:cxn modelId="{A600017D-885E-497D-B75E-8BD72C4EF470}" type="presParOf" srcId="{703EE7FF-006B-4B9B-879A-A09FBB8BF046}" destId="{5CB17DBF-8548-4CD7-A8E8-257F8C18F4BB}" srcOrd="0" destOrd="0" presId="urn:microsoft.com/office/officeart/2005/8/layout/process1"/>
    <dgm:cxn modelId="{F0A27321-F689-4D64-A3DE-E9E58F486D9A}" type="presParOf" srcId="{703EE7FF-006B-4B9B-879A-A09FBB8BF046}" destId="{3CA3EFCF-5CCC-4B23-A9A0-F6215074C1B0}" srcOrd="1" destOrd="0" presId="urn:microsoft.com/office/officeart/2005/8/layout/process1"/>
    <dgm:cxn modelId="{3586FCF1-F3D5-43D8-8C54-ED65C33E8B45}" type="presParOf" srcId="{3CA3EFCF-5CCC-4B23-A9A0-F6215074C1B0}" destId="{93E735F3-2ED5-4FBF-BFDE-AC0BFE26668E}" srcOrd="0" destOrd="0" presId="urn:microsoft.com/office/officeart/2005/8/layout/process1"/>
    <dgm:cxn modelId="{62F12B7A-31A6-4290-A83E-A941D1FD5518}" type="presParOf" srcId="{703EE7FF-006B-4B9B-879A-A09FBB8BF046}" destId="{4A9B48E5-FF21-4E0F-B647-21D1BC152E53}" srcOrd="2" destOrd="0" presId="urn:microsoft.com/office/officeart/2005/8/layout/process1"/>
    <dgm:cxn modelId="{35652BEE-B0E0-4892-82AF-605F2747E530}" type="presParOf" srcId="{703EE7FF-006B-4B9B-879A-A09FBB8BF046}" destId="{05003707-F032-42CF-8901-DA46B1B35627}" srcOrd="3" destOrd="0" presId="urn:microsoft.com/office/officeart/2005/8/layout/process1"/>
    <dgm:cxn modelId="{F967FACB-51E2-4307-8551-13F70AFFB506}" type="presParOf" srcId="{05003707-F032-42CF-8901-DA46B1B35627}" destId="{F2BF1664-2101-4223-851F-89E60DDAC379}" srcOrd="0" destOrd="0" presId="urn:microsoft.com/office/officeart/2005/8/layout/process1"/>
    <dgm:cxn modelId="{5490409A-5BFE-4F5F-BD0A-FC31D29A6E84}" type="presParOf" srcId="{703EE7FF-006B-4B9B-879A-A09FBB8BF046}" destId="{F37580B5-DA50-42DC-9C29-24EBA3C43BA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75E42D-D74E-42CC-815A-4F828D045651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BF9F777B-6BD1-4BFA-A8E7-61448A4B7D09}">
      <dgm:prSet phldrT="[Testo]"/>
      <dgm:spPr/>
      <dgm:t>
        <a:bodyPr/>
        <a:lstStyle/>
        <a:p>
          <a:r>
            <a:rPr lang="it-IT" dirty="0" smtClean="0"/>
            <a:t>Economy</a:t>
          </a:r>
          <a:endParaRPr lang="it-IT" dirty="0"/>
        </a:p>
      </dgm:t>
    </dgm:pt>
    <dgm:pt modelId="{41910FF3-71D3-4645-B6B1-4313F06DE08C}" type="parTrans" cxnId="{AB2F12FE-A2F4-46A2-B3CB-D7E00F70CC48}">
      <dgm:prSet/>
      <dgm:spPr/>
      <dgm:t>
        <a:bodyPr/>
        <a:lstStyle/>
        <a:p>
          <a:endParaRPr lang="it-IT"/>
        </a:p>
      </dgm:t>
    </dgm:pt>
    <dgm:pt modelId="{99A7A161-3475-49A0-9522-55023F6DA4EC}" type="sibTrans" cxnId="{AB2F12FE-A2F4-46A2-B3CB-D7E00F70CC48}">
      <dgm:prSet/>
      <dgm:spPr/>
      <dgm:t>
        <a:bodyPr/>
        <a:lstStyle/>
        <a:p>
          <a:endParaRPr lang="it-IT"/>
        </a:p>
      </dgm:t>
    </dgm:pt>
    <dgm:pt modelId="{D7209322-3C88-413A-93B5-A27E80A3B058}">
      <dgm:prSet phldrT="[Testo]"/>
      <dgm:spPr/>
      <dgm:t>
        <a:bodyPr/>
        <a:lstStyle/>
        <a:p>
          <a:r>
            <a:rPr lang="en-US" noProof="0" dirty="0" smtClean="0"/>
            <a:t>Efficiency</a:t>
          </a:r>
          <a:endParaRPr lang="en-US" noProof="0" dirty="0"/>
        </a:p>
      </dgm:t>
    </dgm:pt>
    <dgm:pt modelId="{555E813D-6E22-423E-96CC-D42D44C62242}" type="parTrans" cxnId="{A5DAA2AF-2D97-4EB4-95BA-A2111DFAF03E}">
      <dgm:prSet/>
      <dgm:spPr/>
      <dgm:t>
        <a:bodyPr/>
        <a:lstStyle/>
        <a:p>
          <a:endParaRPr lang="it-IT"/>
        </a:p>
      </dgm:t>
    </dgm:pt>
    <dgm:pt modelId="{69C44348-5F70-4A3B-B998-FCB8969F3621}" type="sibTrans" cxnId="{A5DAA2AF-2D97-4EB4-95BA-A2111DFAF03E}">
      <dgm:prSet/>
      <dgm:spPr/>
      <dgm:t>
        <a:bodyPr/>
        <a:lstStyle/>
        <a:p>
          <a:endParaRPr lang="it-IT"/>
        </a:p>
      </dgm:t>
    </dgm:pt>
    <dgm:pt modelId="{86EA0D1E-5C73-4091-83CB-613A025BD411}">
      <dgm:prSet phldrT="[Testo]"/>
      <dgm:spPr/>
      <dgm:t>
        <a:bodyPr/>
        <a:lstStyle/>
        <a:p>
          <a:r>
            <a:rPr lang="en-US" noProof="0" dirty="0" smtClean="0"/>
            <a:t>Effectiveness</a:t>
          </a:r>
          <a:endParaRPr lang="en-US" noProof="0" dirty="0"/>
        </a:p>
      </dgm:t>
    </dgm:pt>
    <dgm:pt modelId="{6CB755FC-6BDE-4F21-8F54-F3C44AC4DEC4}" type="parTrans" cxnId="{1A78571D-7663-468A-944A-04790A90421A}">
      <dgm:prSet/>
      <dgm:spPr/>
      <dgm:t>
        <a:bodyPr/>
        <a:lstStyle/>
        <a:p>
          <a:endParaRPr lang="it-IT"/>
        </a:p>
      </dgm:t>
    </dgm:pt>
    <dgm:pt modelId="{7EB18C5E-89E8-45CD-BA9E-A0654718094A}" type="sibTrans" cxnId="{1A78571D-7663-468A-944A-04790A90421A}">
      <dgm:prSet/>
      <dgm:spPr/>
      <dgm:t>
        <a:bodyPr/>
        <a:lstStyle/>
        <a:p>
          <a:endParaRPr lang="it-IT"/>
        </a:p>
      </dgm:t>
    </dgm:pt>
    <dgm:pt modelId="{48D59B66-CE61-494C-A623-8DEC8703BF89}" type="pres">
      <dgm:prSet presAssocID="{A275E42D-D74E-42CC-815A-4F828D045651}" presName="Name0" presStyleCnt="0">
        <dgm:presLayoutVars>
          <dgm:dir/>
          <dgm:resizeHandles val="exact"/>
        </dgm:presLayoutVars>
      </dgm:prSet>
      <dgm:spPr/>
    </dgm:pt>
    <dgm:pt modelId="{56524409-237C-48A9-9C42-968FC8CA695A}" type="pres">
      <dgm:prSet presAssocID="{A275E42D-D74E-42CC-815A-4F828D045651}" presName="vNodes" presStyleCnt="0"/>
      <dgm:spPr/>
    </dgm:pt>
    <dgm:pt modelId="{08AD1BD5-D86A-4D62-B3B0-059BAFD26997}" type="pres">
      <dgm:prSet presAssocID="{BF9F777B-6BD1-4BFA-A8E7-61448A4B7D0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61E55E4-C6AF-4015-96AE-DC23FF0B8430}" type="pres">
      <dgm:prSet presAssocID="{99A7A161-3475-49A0-9522-55023F6DA4EC}" presName="spacerT" presStyleCnt="0"/>
      <dgm:spPr/>
    </dgm:pt>
    <dgm:pt modelId="{5B65EEB4-9788-41D7-932A-06DAE062E277}" type="pres">
      <dgm:prSet presAssocID="{99A7A161-3475-49A0-9522-55023F6DA4EC}" presName="sibTrans" presStyleLbl="sibTrans2D1" presStyleIdx="0" presStyleCnt="2"/>
      <dgm:spPr/>
      <dgm:t>
        <a:bodyPr/>
        <a:lstStyle/>
        <a:p>
          <a:endParaRPr lang="it-IT"/>
        </a:p>
      </dgm:t>
    </dgm:pt>
    <dgm:pt modelId="{3040D428-DDCC-4E62-8041-DCECFD2CE9BD}" type="pres">
      <dgm:prSet presAssocID="{99A7A161-3475-49A0-9522-55023F6DA4EC}" presName="spacerB" presStyleCnt="0"/>
      <dgm:spPr/>
    </dgm:pt>
    <dgm:pt modelId="{12F7EA54-FC25-4F30-A1F9-7F9D08A628F0}" type="pres">
      <dgm:prSet presAssocID="{D7209322-3C88-413A-93B5-A27E80A3B05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3652F87-5866-41FF-BD47-8C8F8328BD3E}" type="pres">
      <dgm:prSet presAssocID="{A275E42D-D74E-42CC-815A-4F828D045651}" presName="sibTransLast" presStyleLbl="sibTrans2D1" presStyleIdx="1" presStyleCnt="2" custScaleX="234121" custLinFactNeighborX="-43096"/>
      <dgm:spPr/>
      <dgm:t>
        <a:bodyPr/>
        <a:lstStyle/>
        <a:p>
          <a:endParaRPr lang="it-IT"/>
        </a:p>
      </dgm:t>
    </dgm:pt>
    <dgm:pt modelId="{96539DD5-38CC-4E6E-BE2A-1527D960C375}" type="pres">
      <dgm:prSet presAssocID="{A275E42D-D74E-42CC-815A-4F828D045651}" presName="connectorText" presStyleLbl="sibTrans2D1" presStyleIdx="1" presStyleCnt="2"/>
      <dgm:spPr/>
      <dgm:t>
        <a:bodyPr/>
        <a:lstStyle/>
        <a:p>
          <a:endParaRPr lang="it-IT"/>
        </a:p>
      </dgm:t>
    </dgm:pt>
    <dgm:pt modelId="{4C5E70EB-1C41-4AB3-80FF-2228E5051318}" type="pres">
      <dgm:prSet presAssocID="{A275E42D-D74E-42CC-815A-4F828D045651}" presName="lastNode" presStyleLbl="node1" presStyleIdx="2" presStyleCnt="3" custScaleX="68437" custScaleY="7079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80FED176-0A4C-4704-B60A-A84CA6B69730}" type="presOf" srcId="{BF9F777B-6BD1-4BFA-A8E7-61448A4B7D09}" destId="{08AD1BD5-D86A-4D62-B3B0-059BAFD26997}" srcOrd="0" destOrd="0" presId="urn:microsoft.com/office/officeart/2005/8/layout/equation2"/>
    <dgm:cxn modelId="{A5DAA2AF-2D97-4EB4-95BA-A2111DFAF03E}" srcId="{A275E42D-D74E-42CC-815A-4F828D045651}" destId="{D7209322-3C88-413A-93B5-A27E80A3B058}" srcOrd="1" destOrd="0" parTransId="{555E813D-6E22-423E-96CC-D42D44C62242}" sibTransId="{69C44348-5F70-4A3B-B998-FCB8969F3621}"/>
    <dgm:cxn modelId="{4654D1B3-C3AA-435E-AC96-27EE563B8953}" type="presOf" srcId="{99A7A161-3475-49A0-9522-55023F6DA4EC}" destId="{5B65EEB4-9788-41D7-932A-06DAE062E277}" srcOrd="0" destOrd="0" presId="urn:microsoft.com/office/officeart/2005/8/layout/equation2"/>
    <dgm:cxn modelId="{AB2F12FE-A2F4-46A2-B3CB-D7E00F70CC48}" srcId="{A275E42D-D74E-42CC-815A-4F828D045651}" destId="{BF9F777B-6BD1-4BFA-A8E7-61448A4B7D09}" srcOrd="0" destOrd="0" parTransId="{41910FF3-71D3-4645-B6B1-4313F06DE08C}" sibTransId="{99A7A161-3475-49A0-9522-55023F6DA4EC}"/>
    <dgm:cxn modelId="{1A78571D-7663-468A-944A-04790A90421A}" srcId="{A275E42D-D74E-42CC-815A-4F828D045651}" destId="{86EA0D1E-5C73-4091-83CB-613A025BD411}" srcOrd="2" destOrd="0" parTransId="{6CB755FC-6BDE-4F21-8F54-F3C44AC4DEC4}" sibTransId="{7EB18C5E-89E8-45CD-BA9E-A0654718094A}"/>
    <dgm:cxn modelId="{57A817B6-E23B-4793-BD82-0D3F5E4E9EF2}" type="presOf" srcId="{D7209322-3C88-413A-93B5-A27E80A3B058}" destId="{12F7EA54-FC25-4F30-A1F9-7F9D08A628F0}" srcOrd="0" destOrd="0" presId="urn:microsoft.com/office/officeart/2005/8/layout/equation2"/>
    <dgm:cxn modelId="{6FC340E1-565B-4889-8423-BAC04E173B6E}" type="presOf" srcId="{69C44348-5F70-4A3B-B998-FCB8969F3621}" destId="{96539DD5-38CC-4E6E-BE2A-1527D960C375}" srcOrd="1" destOrd="0" presId="urn:microsoft.com/office/officeart/2005/8/layout/equation2"/>
    <dgm:cxn modelId="{BA6F97A6-7790-44EF-B128-12F39C8D3183}" type="presOf" srcId="{A275E42D-D74E-42CC-815A-4F828D045651}" destId="{48D59B66-CE61-494C-A623-8DEC8703BF89}" srcOrd="0" destOrd="0" presId="urn:microsoft.com/office/officeart/2005/8/layout/equation2"/>
    <dgm:cxn modelId="{AE27765A-B770-4CAF-8062-93603B6C7C2A}" type="presOf" srcId="{69C44348-5F70-4A3B-B998-FCB8969F3621}" destId="{C3652F87-5866-41FF-BD47-8C8F8328BD3E}" srcOrd="0" destOrd="0" presId="urn:microsoft.com/office/officeart/2005/8/layout/equation2"/>
    <dgm:cxn modelId="{95A11280-5D35-4D7F-99D8-C9FAEE809E7B}" type="presOf" srcId="{86EA0D1E-5C73-4091-83CB-613A025BD411}" destId="{4C5E70EB-1C41-4AB3-80FF-2228E5051318}" srcOrd="0" destOrd="0" presId="urn:microsoft.com/office/officeart/2005/8/layout/equation2"/>
    <dgm:cxn modelId="{DED8737F-9276-4EC9-8EE3-BD82F137B024}" type="presParOf" srcId="{48D59B66-CE61-494C-A623-8DEC8703BF89}" destId="{56524409-237C-48A9-9C42-968FC8CA695A}" srcOrd="0" destOrd="0" presId="urn:microsoft.com/office/officeart/2005/8/layout/equation2"/>
    <dgm:cxn modelId="{C08222BD-B4F3-4117-8A25-44385B4701B3}" type="presParOf" srcId="{56524409-237C-48A9-9C42-968FC8CA695A}" destId="{08AD1BD5-D86A-4D62-B3B0-059BAFD26997}" srcOrd="0" destOrd="0" presId="urn:microsoft.com/office/officeart/2005/8/layout/equation2"/>
    <dgm:cxn modelId="{47C6E37B-3C69-4362-B462-79787B576383}" type="presParOf" srcId="{56524409-237C-48A9-9C42-968FC8CA695A}" destId="{F61E55E4-C6AF-4015-96AE-DC23FF0B8430}" srcOrd="1" destOrd="0" presId="urn:microsoft.com/office/officeart/2005/8/layout/equation2"/>
    <dgm:cxn modelId="{E561BC0A-F975-4CEA-8E1C-055AAD50506E}" type="presParOf" srcId="{56524409-237C-48A9-9C42-968FC8CA695A}" destId="{5B65EEB4-9788-41D7-932A-06DAE062E277}" srcOrd="2" destOrd="0" presId="urn:microsoft.com/office/officeart/2005/8/layout/equation2"/>
    <dgm:cxn modelId="{205E345D-7A20-4CD9-B396-283725D8491A}" type="presParOf" srcId="{56524409-237C-48A9-9C42-968FC8CA695A}" destId="{3040D428-DDCC-4E62-8041-DCECFD2CE9BD}" srcOrd="3" destOrd="0" presId="urn:microsoft.com/office/officeart/2005/8/layout/equation2"/>
    <dgm:cxn modelId="{BF60F658-6FE7-450D-BB45-DAE90D7D4AEA}" type="presParOf" srcId="{56524409-237C-48A9-9C42-968FC8CA695A}" destId="{12F7EA54-FC25-4F30-A1F9-7F9D08A628F0}" srcOrd="4" destOrd="0" presId="urn:microsoft.com/office/officeart/2005/8/layout/equation2"/>
    <dgm:cxn modelId="{1815D820-F140-4ADB-98E6-016398EB571A}" type="presParOf" srcId="{48D59B66-CE61-494C-A623-8DEC8703BF89}" destId="{C3652F87-5866-41FF-BD47-8C8F8328BD3E}" srcOrd="1" destOrd="0" presId="urn:microsoft.com/office/officeart/2005/8/layout/equation2"/>
    <dgm:cxn modelId="{B5F61348-4AFC-4F6A-902D-2EA55206EB84}" type="presParOf" srcId="{C3652F87-5866-41FF-BD47-8C8F8328BD3E}" destId="{96539DD5-38CC-4E6E-BE2A-1527D960C375}" srcOrd="0" destOrd="0" presId="urn:microsoft.com/office/officeart/2005/8/layout/equation2"/>
    <dgm:cxn modelId="{19091E9E-631D-41E1-853C-1F44D9C88385}" type="presParOf" srcId="{48D59B66-CE61-494C-A623-8DEC8703BF89}" destId="{4C5E70EB-1C41-4AB3-80FF-2228E505131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67BC35-0F57-45D5-BC32-7B2EB971C8C2}">
      <dsp:nvSpPr>
        <dsp:cNvPr id="0" name=""/>
        <dsp:cNvSpPr/>
      </dsp:nvSpPr>
      <dsp:spPr>
        <a:xfrm>
          <a:off x="3034106" y="2120092"/>
          <a:ext cx="2591223" cy="2591223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kern="1200" dirty="0" smtClean="0"/>
            <a:t>Resources</a:t>
          </a:r>
          <a:endParaRPr lang="it-IT" sz="2300" kern="1200" dirty="0"/>
        </a:p>
      </dsp:txBody>
      <dsp:txXfrm>
        <a:off x="3555057" y="2727074"/>
        <a:ext cx="1549321" cy="1331942"/>
      </dsp:txXfrm>
    </dsp:sp>
    <dsp:sp modelId="{19793BE4-AF69-4C18-A209-F2CDF405398A}">
      <dsp:nvSpPr>
        <dsp:cNvPr id="0" name=""/>
        <dsp:cNvSpPr/>
      </dsp:nvSpPr>
      <dsp:spPr>
        <a:xfrm>
          <a:off x="1526485" y="1507621"/>
          <a:ext cx="1884526" cy="1884526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kern="1200" dirty="0" smtClean="0"/>
            <a:t>Results</a:t>
          </a:r>
          <a:endParaRPr lang="it-IT" sz="2300" kern="1200" dirty="0"/>
        </a:p>
      </dsp:txBody>
      <dsp:txXfrm>
        <a:off x="2000920" y="1984924"/>
        <a:ext cx="935656" cy="929920"/>
      </dsp:txXfrm>
    </dsp:sp>
    <dsp:sp modelId="{AF2D0EC4-7500-4759-A3C6-C87A46B91C13}">
      <dsp:nvSpPr>
        <dsp:cNvPr id="0" name=""/>
        <dsp:cNvSpPr/>
      </dsp:nvSpPr>
      <dsp:spPr>
        <a:xfrm rot="20700000">
          <a:off x="2582012" y="207490"/>
          <a:ext cx="1846451" cy="1846451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kern="1200" dirty="0" smtClean="0"/>
            <a:t>Time</a:t>
          </a:r>
          <a:endParaRPr lang="it-IT" sz="2300" kern="1200" dirty="0"/>
        </a:p>
      </dsp:txBody>
      <dsp:txXfrm rot="-20700000">
        <a:off x="2986993" y="612471"/>
        <a:ext cx="1036489" cy="1036489"/>
      </dsp:txXfrm>
    </dsp:sp>
    <dsp:sp modelId="{28C2D6B9-4CDA-48B8-A7C3-314BB70C22F6}">
      <dsp:nvSpPr>
        <dsp:cNvPr id="0" name=""/>
        <dsp:cNvSpPr/>
      </dsp:nvSpPr>
      <dsp:spPr>
        <a:xfrm>
          <a:off x="2840573" y="1725823"/>
          <a:ext cx="3316766" cy="3316766"/>
        </a:xfrm>
        <a:prstGeom prst="circularArrow">
          <a:avLst>
            <a:gd name="adj1" fmla="val 4688"/>
            <a:gd name="adj2" fmla="val 299029"/>
            <a:gd name="adj3" fmla="val 2527270"/>
            <a:gd name="adj4" fmla="val 15837559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FC53FD-357A-410B-A17D-A6963C658CE0}">
      <dsp:nvSpPr>
        <dsp:cNvPr id="0" name=""/>
        <dsp:cNvSpPr/>
      </dsp:nvSpPr>
      <dsp:spPr>
        <a:xfrm>
          <a:off x="1192739" y="1088427"/>
          <a:ext cx="2409838" cy="240983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3E202E-A644-4D4D-B4BE-9661E87437E0}">
      <dsp:nvSpPr>
        <dsp:cNvPr id="0" name=""/>
        <dsp:cNvSpPr/>
      </dsp:nvSpPr>
      <dsp:spPr>
        <a:xfrm>
          <a:off x="2154909" y="-199170"/>
          <a:ext cx="2598290" cy="2598290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B17DBF-8548-4CD7-A8E8-257F8C18F4BB}">
      <dsp:nvSpPr>
        <dsp:cNvPr id="0" name=""/>
        <dsp:cNvSpPr/>
      </dsp:nvSpPr>
      <dsp:spPr>
        <a:xfrm>
          <a:off x="8580" y="1937522"/>
          <a:ext cx="2564651" cy="15387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000" kern="1200" dirty="0" smtClean="0"/>
            <a:t>Project Idea</a:t>
          </a:r>
          <a:endParaRPr lang="it-IT" sz="4000" kern="1200" dirty="0"/>
        </a:p>
      </dsp:txBody>
      <dsp:txXfrm>
        <a:off x="53650" y="1982592"/>
        <a:ext cx="2474511" cy="1448650"/>
      </dsp:txXfrm>
    </dsp:sp>
    <dsp:sp modelId="{3CA3EFCF-5CCC-4B23-A9A0-F6215074C1B0}">
      <dsp:nvSpPr>
        <dsp:cNvPr id="0" name=""/>
        <dsp:cNvSpPr/>
      </dsp:nvSpPr>
      <dsp:spPr>
        <a:xfrm>
          <a:off x="2829696" y="2388901"/>
          <a:ext cx="543706" cy="6360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700" kern="1200"/>
        </a:p>
      </dsp:txBody>
      <dsp:txXfrm>
        <a:off x="2829696" y="2516108"/>
        <a:ext cx="380594" cy="381619"/>
      </dsp:txXfrm>
    </dsp:sp>
    <dsp:sp modelId="{4A9B48E5-FF21-4E0F-B647-21D1BC152E53}">
      <dsp:nvSpPr>
        <dsp:cNvPr id="0" name=""/>
        <dsp:cNvSpPr/>
      </dsp:nvSpPr>
      <dsp:spPr>
        <a:xfrm>
          <a:off x="3599092" y="1937522"/>
          <a:ext cx="2564651" cy="15387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000" kern="1200" dirty="0" smtClean="0"/>
            <a:t>Resource Planning</a:t>
          </a:r>
          <a:endParaRPr lang="it-IT" sz="4000" kern="1200" dirty="0"/>
        </a:p>
      </dsp:txBody>
      <dsp:txXfrm>
        <a:off x="3644162" y="1982592"/>
        <a:ext cx="2474511" cy="1448650"/>
      </dsp:txXfrm>
    </dsp:sp>
    <dsp:sp modelId="{05003707-F032-42CF-8901-DA46B1B35627}">
      <dsp:nvSpPr>
        <dsp:cNvPr id="0" name=""/>
        <dsp:cNvSpPr/>
      </dsp:nvSpPr>
      <dsp:spPr>
        <a:xfrm>
          <a:off x="6420208" y="2388901"/>
          <a:ext cx="543706" cy="6360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700" kern="1200"/>
        </a:p>
      </dsp:txBody>
      <dsp:txXfrm>
        <a:off x="6420208" y="2516108"/>
        <a:ext cx="380594" cy="381619"/>
      </dsp:txXfrm>
    </dsp:sp>
    <dsp:sp modelId="{F37580B5-DA50-42DC-9C29-24EBA3C43BAE}">
      <dsp:nvSpPr>
        <dsp:cNvPr id="0" name=""/>
        <dsp:cNvSpPr/>
      </dsp:nvSpPr>
      <dsp:spPr>
        <a:xfrm>
          <a:off x="7189604" y="1937522"/>
          <a:ext cx="2564651" cy="15387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noProof="0" dirty="0" smtClean="0"/>
            <a:t>Closing</a:t>
          </a:r>
          <a:endParaRPr lang="en-US" sz="4000" kern="1200" noProof="0" dirty="0"/>
        </a:p>
      </dsp:txBody>
      <dsp:txXfrm>
        <a:off x="7234674" y="1982592"/>
        <a:ext cx="2474511" cy="14486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D1BD5-D86A-4D62-B3B0-059BAFD26997}">
      <dsp:nvSpPr>
        <dsp:cNvPr id="0" name=""/>
        <dsp:cNvSpPr/>
      </dsp:nvSpPr>
      <dsp:spPr>
        <a:xfrm>
          <a:off x="967643" y="1317"/>
          <a:ext cx="1570485" cy="15704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kern="1200" dirty="0" smtClean="0"/>
            <a:t>Economy</a:t>
          </a:r>
          <a:endParaRPr lang="it-IT" sz="2100" kern="1200" dirty="0"/>
        </a:p>
      </dsp:txBody>
      <dsp:txXfrm>
        <a:off x="1197635" y="231309"/>
        <a:ext cx="1110501" cy="1110501"/>
      </dsp:txXfrm>
    </dsp:sp>
    <dsp:sp modelId="{5B65EEB4-9788-41D7-932A-06DAE062E277}">
      <dsp:nvSpPr>
        <dsp:cNvPr id="0" name=""/>
        <dsp:cNvSpPr/>
      </dsp:nvSpPr>
      <dsp:spPr>
        <a:xfrm>
          <a:off x="1297445" y="1699326"/>
          <a:ext cx="910881" cy="910881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500" kern="1200"/>
        </a:p>
      </dsp:txBody>
      <dsp:txXfrm>
        <a:off x="1418182" y="2047647"/>
        <a:ext cx="669407" cy="214239"/>
      </dsp:txXfrm>
    </dsp:sp>
    <dsp:sp modelId="{12F7EA54-FC25-4F30-A1F9-7F9D08A628F0}">
      <dsp:nvSpPr>
        <dsp:cNvPr id="0" name=""/>
        <dsp:cNvSpPr/>
      </dsp:nvSpPr>
      <dsp:spPr>
        <a:xfrm>
          <a:off x="967643" y="2737731"/>
          <a:ext cx="1570485" cy="15704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noProof="0" dirty="0" smtClean="0"/>
            <a:t>Efficiency</a:t>
          </a:r>
          <a:endParaRPr lang="en-US" sz="2100" kern="1200" noProof="0" dirty="0"/>
        </a:p>
      </dsp:txBody>
      <dsp:txXfrm>
        <a:off x="1197635" y="2967723"/>
        <a:ext cx="1110501" cy="1110501"/>
      </dsp:txXfrm>
    </dsp:sp>
    <dsp:sp modelId="{C3652F87-5866-41FF-BD47-8C8F8328BD3E}">
      <dsp:nvSpPr>
        <dsp:cNvPr id="0" name=""/>
        <dsp:cNvSpPr/>
      </dsp:nvSpPr>
      <dsp:spPr>
        <a:xfrm>
          <a:off x="2223564" y="1862656"/>
          <a:ext cx="1169233" cy="5842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700" kern="1200"/>
        </a:p>
      </dsp:txBody>
      <dsp:txXfrm>
        <a:off x="2223564" y="1979500"/>
        <a:ext cx="993967" cy="350532"/>
      </dsp:txXfrm>
    </dsp:sp>
    <dsp:sp modelId="{4C5E70EB-1C41-4AB3-80FF-2228E5051318}">
      <dsp:nvSpPr>
        <dsp:cNvPr id="0" name=""/>
        <dsp:cNvSpPr/>
      </dsp:nvSpPr>
      <dsp:spPr>
        <a:xfrm>
          <a:off x="3480420" y="1043004"/>
          <a:ext cx="2149586" cy="22235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noProof="0" dirty="0" smtClean="0"/>
            <a:t>Effectiveness</a:t>
          </a:r>
          <a:endParaRPr lang="en-US" sz="2100" kern="1200" noProof="0" dirty="0"/>
        </a:p>
      </dsp:txBody>
      <dsp:txXfrm>
        <a:off x="3795220" y="1368632"/>
        <a:ext cx="1519986" cy="15722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8A2C5-E078-4EAE-B67C-F75635EB2AC1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36BBAE-8268-4B75-9EA7-395FE588218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6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87E90-0E07-4FDA-864C-0C99D2A63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EC76CB-170A-487C-B6DE-5C89756A9D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9F76C6-0F8A-4C99-BB42-AF9E8E688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A19E-EFBB-46D6-940E-B9FEBB41F1A4}" type="datetimeFigureOut">
              <a:rPr lang="es-ES" smtClean="0"/>
              <a:t>28/12/2021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2F7B82-1B0D-4B96-87D6-9FB8F554E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DB5E42-C2BD-4465-AF33-FF1A3687C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AAC35-5C40-4781-8654-89605ADC15F4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2422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6CEAAE-916D-4D79-8553-6D755354F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904D6BA-26EE-4D00-931D-32B61335E6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567537-172B-482C-BB50-34BBD6366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A19E-EFBB-46D6-940E-B9FEBB41F1A4}" type="datetimeFigureOut">
              <a:rPr lang="es-ES" smtClean="0"/>
              <a:t>28/12/2021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73DFC3-1B83-4DA8-B1CD-7BA5BFB72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22636A-9344-495E-BC6C-D22CE9736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AAC35-5C40-4781-8654-89605ADC15F4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8794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A26EAA8-93C2-4FDC-A569-617C60100F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753BC6B-E431-4C3B-9478-D70E9BE07C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392728-8DC0-4A3C-8A00-4E6D1BA7D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A19E-EFBB-46D6-940E-B9FEBB41F1A4}" type="datetimeFigureOut">
              <a:rPr lang="es-ES" smtClean="0"/>
              <a:t>28/12/2021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49344D-B293-4FFC-B647-B4CFC632B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FF3B87-03E9-47A7-AF32-8C05B0B3D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AAC35-5C40-4781-8654-89605ADC15F4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7086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75CC8A-D8FC-4BFA-9A19-28D6E8D79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89AB33-354F-4775-A6CF-44DE222EF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DB18A0-AC99-4D89-8DAC-A17021FCD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A19E-EFBB-46D6-940E-B9FEBB41F1A4}" type="datetimeFigureOut">
              <a:rPr lang="es-ES" smtClean="0"/>
              <a:t>28/12/2021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EAE9DA-A0EA-48C5-9EC4-9EFDF0778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A2ED96-E597-43F2-AEF8-42D1A2BEF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AAC35-5C40-4781-8654-89605ADC15F4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4081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3F0957-5892-4DBD-BC5D-69A4674E1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B00FE5-84F7-418E-97DD-66E08ABD3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1228FC-FE42-4F8C-B76F-0500241EF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A19E-EFBB-46D6-940E-B9FEBB41F1A4}" type="datetimeFigureOut">
              <a:rPr lang="es-ES" smtClean="0"/>
              <a:t>28/12/2021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109401-AD0F-4446-B69B-1CB258AC8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6973FA-EA50-4D29-A749-497540FFE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AAC35-5C40-4781-8654-89605ADC15F4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1157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6B23D3-0B40-4538-965B-A1AC1D12D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49A546-42A7-4D64-B50B-25C24D9ABC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B2B9030-0745-465C-87BA-562FA8CD86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8A8DD24-4417-4FF6-93FD-C72CBB33F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A19E-EFBB-46D6-940E-B9FEBB41F1A4}" type="datetimeFigureOut">
              <a:rPr lang="es-ES" smtClean="0"/>
              <a:t>28/12/2021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3E8D037-748A-4E6A-9442-FF211937A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00AB0F1-4C40-494A-9941-FBC70F6D1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AAC35-5C40-4781-8654-89605ADC15F4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047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383F7-248E-47F9-8E07-8412257DD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DBC1C87-4AE4-4FCB-8700-1E40953D1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1537FA4-5E81-4DFC-92C2-AEA362E83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65F3C9D-3367-4215-9688-F7A505B20B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B185E9E-240E-4A21-8B2A-C67A90B6B6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1E933C2-6AE9-4290-90C5-95119CCAD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A19E-EFBB-46D6-940E-B9FEBB41F1A4}" type="datetimeFigureOut">
              <a:rPr lang="es-ES" smtClean="0"/>
              <a:t>28/12/2021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0CAE50A-0BC6-4E28-B9AE-59218C4D4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CBEBAF1-0F61-4121-AF6C-0CC89D9A0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AAC35-5C40-4781-8654-89605ADC15F4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2903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2F0C70-932A-496C-ACC7-2465C5C0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4D0FD90-7AEC-4EC5-9D89-C706C18AA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A19E-EFBB-46D6-940E-B9FEBB41F1A4}" type="datetimeFigureOut">
              <a:rPr lang="es-ES" smtClean="0"/>
              <a:t>28/12/2021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2FC46E3-D840-4171-B236-2C82EAD5C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9096E46-6896-44CD-8211-8E288611D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AAC35-5C40-4781-8654-89605ADC15F4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5989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6F9E127-9E34-417D-A088-338762879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A19E-EFBB-46D6-940E-B9FEBB41F1A4}" type="datetimeFigureOut">
              <a:rPr lang="es-ES" smtClean="0"/>
              <a:t>28/12/2021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3E5F2C2-0A30-4E6B-B81B-56ED476B8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5420C2A-CCFC-49FB-A7D4-CD54E000F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AAC35-5C40-4781-8654-89605ADC15F4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8806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AEB207-3FAC-4C0E-8B0A-DDC2FF759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8B6B16-C7C8-4D77-B237-632417A97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EF50E38-0090-4364-A44A-2BF9E4C5E5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5739644-31A0-443D-97FC-181A7EC01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A19E-EFBB-46D6-940E-B9FEBB41F1A4}" type="datetimeFigureOut">
              <a:rPr lang="es-ES" smtClean="0"/>
              <a:t>28/12/2021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304FAB6-74E8-40AA-934B-535731D2C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3BAD29-685E-4CB0-8884-00A9B2F1D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AAC35-5C40-4781-8654-89605ADC15F4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6269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AD8FBD-DD76-4F45-8707-C47476DFC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D4F0445-1266-416C-8A05-2EAD4DBAE4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194C186-B924-460A-B1FD-3BF070B67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5DB504B-009B-4C55-A6D0-7A5934E46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A19E-EFBB-46D6-940E-B9FEBB41F1A4}" type="datetimeFigureOut">
              <a:rPr lang="es-ES" smtClean="0"/>
              <a:t>28/12/2021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44D190D-9EC5-4230-994B-D55430DB6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8DACC1-FABA-4F00-BA00-17EE06980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AAC35-5C40-4781-8654-89605ADC15F4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137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3C09850-80A0-4580-BAF5-AED40BF03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780102-978E-452D-998B-FA531581C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D9106E-EAB7-4EBB-ABBD-C74934CE03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2A19E-EFBB-46D6-940E-B9FEBB41F1A4}" type="datetimeFigureOut">
              <a:rPr lang="es-ES" smtClean="0"/>
              <a:t>28/12/2021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CD2346-DC06-4549-B63E-7F0F827F77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D8689F-A519-4231-AD88-BB8B63C1BA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AAC35-5C40-4781-8654-89605ADC15F4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6022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Definition%20from%20APM%20Body%20of%20Knowledge%207th%20edition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D6CDED-E4C5-4138-8FF0-FFACEA0A83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3356" y="2403997"/>
            <a:ext cx="8365289" cy="2046882"/>
          </a:xfrm>
        </p:spPr>
        <p:txBody>
          <a:bodyPr anchor="ctr">
            <a:normAutofit/>
          </a:bodyPr>
          <a:lstStyle/>
          <a:p>
            <a:r>
              <a:rPr lang="es-ES" sz="4000" b="1" dirty="0" smtClean="0">
                <a:solidFill>
                  <a:srgbClr val="D92E2D"/>
                </a:solidFill>
              </a:rPr>
              <a:t>The essentials of Project Management for aspiring sport entrepreneurs</a:t>
            </a:r>
            <a:endParaRPr lang="es-ES" sz="3600" b="1" dirty="0">
              <a:solidFill>
                <a:srgbClr val="D92E2D"/>
              </a:solidFill>
              <a:cs typeface="Calibri Light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010" y="6294071"/>
            <a:ext cx="10100684" cy="563929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0ADC5157-47E0-463F-9C8D-1781A12865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059" y="357115"/>
            <a:ext cx="6959400" cy="2046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34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Project Idea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 smtClean="0">
              <a:solidFill>
                <a:srgbClr val="0070C0"/>
              </a:solidFill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The conceptual phase: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 smtClean="0">
              <a:ea typeface="+mn-lt"/>
              <a:cs typeface="+mn-lt"/>
            </a:endParaRP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GB" dirty="0" smtClean="0">
                <a:ea typeface="+mn-lt"/>
                <a:cs typeface="+mn-lt"/>
              </a:rPr>
              <a:t>Explore (and exploit) untapped opportunities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GB" dirty="0" smtClean="0">
                <a:ea typeface="+mn-lt"/>
                <a:cs typeface="+mn-lt"/>
              </a:rPr>
              <a:t>Satisfy new needs / necessities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GB" dirty="0" smtClean="0">
                <a:ea typeface="+mn-lt"/>
                <a:cs typeface="+mn-lt"/>
              </a:rPr>
              <a:t>Narrow gaps / lags 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en-GB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cs typeface="Calibri"/>
              </a:rPr>
              <a:t>In the case of (aspiring) sport entrepreneurs, this is really about defining a road map for the design, definition and refinement of a profitable business idea.</a:t>
            </a:r>
            <a:endParaRPr lang="en-GB" dirty="0">
              <a:cs typeface="Calibri"/>
            </a:endParaRPr>
          </a:p>
          <a:p>
            <a:pPr marL="514350" indent="-514350" algn="just">
              <a:buChar char="•"/>
              <a:defRPr/>
            </a:pPr>
            <a:endParaRPr lang="en-GB" b="1" dirty="0">
              <a:cs typeface="Calibri"/>
            </a:endParaRPr>
          </a:p>
          <a:p>
            <a:pPr marL="514350" indent="-514350" algn="just">
              <a:buAutoNum type="arabicPeriod"/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 </a:t>
            </a:r>
            <a:r>
              <a:rPr lang="fi-FI" sz="4000" b="1" spc="-85" dirty="0" smtClean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2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323667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Project Idea (2)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 smtClean="0">
              <a:solidFill>
                <a:srgbClr val="0070C0"/>
              </a:solidFill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In practice, upon definition of the Project Idea, Project Managers outline the Statement of Work (</a:t>
            </a:r>
            <a:r>
              <a:rPr lang="en-GB" dirty="0" err="1" smtClean="0">
                <a:ea typeface="+mn-lt"/>
                <a:cs typeface="+mn-lt"/>
              </a:rPr>
              <a:t>SoW</a:t>
            </a:r>
            <a:r>
              <a:rPr lang="en-GB" dirty="0" smtClean="0">
                <a:ea typeface="+mn-lt"/>
                <a:cs typeface="+mn-lt"/>
              </a:rPr>
              <a:t>), formal document resuming: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Background of the project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STKHs of interest and final targets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Resources needed to implement the project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Impact Assessment and Sustainability strategies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Communication – both internal and external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Monitoring and Risk Management means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Key Performance Indicators (KPI) – both qualitative and quantitative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 smtClean="0">
              <a:ea typeface="+mn-lt"/>
              <a:cs typeface="+mn-lt"/>
            </a:endParaRPr>
          </a:p>
          <a:p>
            <a:pPr algn="just">
              <a:defRPr/>
            </a:pPr>
            <a:endParaRPr lang="en-GB" b="1" dirty="0">
              <a:cs typeface="Calibri"/>
            </a:endParaRPr>
          </a:p>
          <a:p>
            <a:pPr marL="514350" indent="-514350" algn="just">
              <a:buAutoNum type="arabicPeriod"/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 </a:t>
            </a:r>
            <a:r>
              <a:rPr lang="fi-FI" sz="4000" b="1" spc="-85" dirty="0" smtClean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2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03478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Resource planning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 smtClean="0">
              <a:solidFill>
                <a:srgbClr val="0070C0"/>
              </a:solidFill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The resources needed to implement the project are detailed by the Project Management Plan: internal guidelines available for consultation by the entire Project Team (</a:t>
            </a:r>
            <a:r>
              <a:rPr lang="en-GB" b="1" i="1" dirty="0" smtClean="0">
                <a:solidFill>
                  <a:srgbClr val="0070C0"/>
                </a:solidFill>
                <a:ea typeface="+mn-lt"/>
                <a:cs typeface="+mn-lt"/>
              </a:rPr>
              <a:t>what are we supposed to do, and due when</a:t>
            </a:r>
            <a:r>
              <a:rPr lang="en-GB" dirty="0" smtClean="0">
                <a:ea typeface="+mn-lt"/>
                <a:cs typeface="+mn-lt"/>
              </a:rPr>
              <a:t>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By resources we include: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 </a:t>
            </a:r>
            <a:endParaRPr lang="en-GB" b="1" dirty="0">
              <a:cs typeface="Calibri"/>
            </a:endParaRPr>
          </a:p>
          <a:p>
            <a:pPr algn="just"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 </a:t>
            </a:r>
            <a:r>
              <a:rPr lang="fi-FI" sz="4000" b="1" spc="-85" dirty="0" smtClean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2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0486" y="4093405"/>
            <a:ext cx="2228916" cy="1547729"/>
          </a:xfrm>
          <a:prstGeom prst="rect">
            <a:avLst/>
          </a:prstGeom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9191" y="3947909"/>
            <a:ext cx="1066517" cy="1911884"/>
          </a:xfrm>
          <a:prstGeom prst="rect">
            <a:avLst/>
          </a:prstGeom>
        </p:spPr>
      </p:pic>
      <p:pic>
        <p:nvPicPr>
          <p:cNvPr id="1034" name="Picture 10" descr="Silhouette,black,euro,dollar,currency - free image from needpix.com"/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181" y="4390318"/>
            <a:ext cx="1124409" cy="1124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lock silhouette.ai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3399" y="4263912"/>
            <a:ext cx="1377221" cy="1377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2009191" y="5859793"/>
            <a:ext cx="1286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70C0"/>
                </a:solidFill>
              </a:rPr>
              <a:t>People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4052228" y="5798101"/>
            <a:ext cx="1945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70C0"/>
                </a:solidFill>
              </a:rPr>
              <a:t>Goods / Services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6974179" y="5784926"/>
            <a:ext cx="1286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70C0"/>
                </a:solidFill>
              </a:rPr>
              <a:t>Finances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9468542" y="5747903"/>
            <a:ext cx="1286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70C0"/>
                </a:solidFill>
              </a:rPr>
              <a:t>Time</a:t>
            </a:r>
            <a:endParaRPr lang="en-GB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640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Project Management Plan (PMP)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 smtClean="0">
              <a:solidFill>
                <a:srgbClr val="0070C0"/>
              </a:solidFill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While the </a:t>
            </a:r>
            <a:r>
              <a:rPr lang="en-GB" dirty="0" err="1" smtClean="0">
                <a:ea typeface="+mn-lt"/>
                <a:cs typeface="+mn-lt"/>
              </a:rPr>
              <a:t>SoW</a:t>
            </a:r>
            <a:r>
              <a:rPr lang="en-GB" dirty="0" smtClean="0">
                <a:ea typeface="+mn-lt"/>
                <a:cs typeface="+mn-lt"/>
              </a:rPr>
              <a:t> includes concise (but comprehensive) information on what the project will be about (i.e., expected objectives, financial control, etc.), the PMP details very precisely the actual implementation cycle of the project.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The </a:t>
            </a:r>
            <a:r>
              <a:rPr lang="en-GB" dirty="0" err="1" smtClean="0">
                <a:ea typeface="+mn-lt"/>
                <a:cs typeface="+mn-lt"/>
              </a:rPr>
              <a:t>SoW</a:t>
            </a:r>
            <a:r>
              <a:rPr lang="en-GB" dirty="0" smtClean="0">
                <a:ea typeface="+mn-lt"/>
                <a:cs typeface="+mn-lt"/>
              </a:rPr>
              <a:t> anticipates the official launch of the project and describes </a:t>
            </a:r>
            <a:r>
              <a:rPr lang="en-GB" b="1" i="1" dirty="0" smtClean="0">
                <a:solidFill>
                  <a:srgbClr val="0070C0"/>
                </a:solidFill>
                <a:ea typeface="+mn-lt"/>
                <a:cs typeface="+mn-lt"/>
              </a:rPr>
              <a:t>what</a:t>
            </a:r>
            <a:r>
              <a:rPr lang="en-GB" dirty="0" smtClean="0">
                <a:ea typeface="+mn-lt"/>
                <a:cs typeface="+mn-lt"/>
              </a:rPr>
              <a:t> will be done throughout implementation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 smtClean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The PMP is drafted immediately before the start date  and indicates </a:t>
            </a:r>
            <a:r>
              <a:rPr lang="en-GB" b="1" i="1" dirty="0" smtClean="0">
                <a:solidFill>
                  <a:srgbClr val="0070C0"/>
                </a:solidFill>
                <a:ea typeface="+mn-lt"/>
                <a:cs typeface="+mn-lt"/>
              </a:rPr>
              <a:t>how</a:t>
            </a:r>
            <a:r>
              <a:rPr lang="en-GB" b="1" dirty="0" smtClean="0">
                <a:solidFill>
                  <a:srgbClr val="0070C0"/>
                </a:solidFill>
                <a:ea typeface="+mn-lt"/>
                <a:cs typeface="+mn-lt"/>
              </a:rPr>
              <a:t> </a:t>
            </a:r>
            <a:r>
              <a:rPr lang="en-GB" dirty="0" smtClean="0">
                <a:ea typeface="+mn-lt"/>
                <a:cs typeface="+mn-lt"/>
              </a:rPr>
              <a:t>things will be implemented – by who, due when</a:t>
            </a:r>
            <a:endParaRPr lang="en-GB" b="1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 </a:t>
            </a:r>
            <a:endParaRPr lang="en-GB" b="1" dirty="0">
              <a:cs typeface="Calibri"/>
            </a:endParaRPr>
          </a:p>
          <a:p>
            <a:pPr algn="just"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 </a:t>
            </a:r>
            <a:r>
              <a:rPr lang="fi-FI" sz="4000" b="1" spc="-85" dirty="0" smtClean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2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611023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>
                <a:ea typeface="+mn-lt"/>
                <a:cs typeface="+mn-lt"/>
              </a:rPr>
              <a:t>D</a:t>
            </a:r>
            <a:r>
              <a:rPr lang="en-GB" b="1" dirty="0" smtClean="0">
                <a:ea typeface="+mn-lt"/>
                <a:cs typeface="+mn-lt"/>
              </a:rPr>
              <a:t>efining the operations – </a:t>
            </a:r>
            <a:r>
              <a:rPr lang="en-GB" b="1" i="1" dirty="0" smtClean="0">
                <a:ea typeface="+mn-lt"/>
                <a:cs typeface="+mn-lt"/>
              </a:rPr>
              <a:t>what to do?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 smtClean="0">
              <a:solidFill>
                <a:srgbClr val="0070C0"/>
              </a:solidFill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>
                <a:ea typeface="+mn-lt"/>
                <a:cs typeface="+mn-lt"/>
              </a:rPr>
              <a:t>Y</a:t>
            </a:r>
            <a:r>
              <a:rPr lang="en-GB" dirty="0" smtClean="0">
                <a:ea typeface="+mn-lt"/>
                <a:cs typeface="+mn-lt"/>
              </a:rPr>
              <a:t>ou are recommended to follow a breakdown structure approach: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ea typeface="+mn-lt"/>
              <a:cs typeface="+mn-lt"/>
            </a:endParaRP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GB" dirty="0" smtClean="0">
                <a:cs typeface="Calibri"/>
              </a:rPr>
              <a:t>Define the work packages of your project (i.e., preparation of website)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GB" dirty="0" smtClean="0">
                <a:cs typeface="Calibri"/>
              </a:rPr>
              <a:t>Breakdown each work package in sub tasks (i.e</a:t>
            </a:r>
            <a:r>
              <a:rPr lang="en-GB" dirty="0">
                <a:cs typeface="Calibri"/>
              </a:rPr>
              <a:t>., register the domain, set-up image and visuals, etc</a:t>
            </a:r>
            <a:r>
              <a:rPr lang="en-GB" dirty="0" smtClean="0">
                <a:cs typeface="Calibri"/>
              </a:rPr>
              <a:t>.)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  <a:cs typeface="Calibri"/>
              </a:rPr>
              <a:t>Assign to each task a specific result, a.k.a. output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cs typeface="Calibri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  <a:cs typeface="Calibri"/>
              </a:rPr>
              <a:t>(i.e., media channel)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  <a:cs typeface="Calibri"/>
              </a:rPr>
              <a:t>Outputs lead typically to: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cs typeface="Calibri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  <a:cs typeface="Calibri"/>
              </a:rPr>
              <a:t>Outcome, the impacts of that result: i.e., online visibility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  <a:cs typeface="Calibri"/>
              </a:rPr>
              <a:t>Deliverables, tangible and concrete: i.e., final website </a:t>
            </a:r>
            <a:endParaRPr lang="en-GB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 </a:t>
            </a:r>
            <a:r>
              <a:rPr lang="fi-FI" sz="4000" b="1" spc="-85" dirty="0" smtClean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2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7183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>
                <a:ea typeface="+mn-lt"/>
                <a:cs typeface="+mn-lt"/>
              </a:rPr>
              <a:t>D</a:t>
            </a:r>
            <a:r>
              <a:rPr lang="en-GB" b="1" dirty="0" smtClean="0">
                <a:ea typeface="+mn-lt"/>
                <a:cs typeface="+mn-lt"/>
              </a:rPr>
              <a:t>efining the timeline – </a:t>
            </a:r>
            <a:r>
              <a:rPr lang="en-GB" b="1" i="1" dirty="0" smtClean="0">
                <a:ea typeface="+mn-lt"/>
                <a:cs typeface="+mn-lt"/>
              </a:rPr>
              <a:t>due when?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 smtClean="0">
              <a:solidFill>
                <a:srgbClr val="0070C0"/>
              </a:solidFill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Projects have a well precise START and END date. Work Packages and following Tasks should conclude within a given time period.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These periods should be considered based on the overall workload required for the implementation and development of that given WP/Task.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 smtClean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smtClean="0">
                <a:ea typeface="+mn-lt"/>
                <a:cs typeface="+mn-lt"/>
              </a:rPr>
              <a:t>  </a:t>
            </a:r>
            <a:r>
              <a:rPr lang="en-GB" dirty="0">
                <a:ea typeface="+mn-lt"/>
                <a:cs typeface="+mn-lt"/>
              </a:rPr>
              <a:t>T</a:t>
            </a:r>
            <a:r>
              <a:rPr lang="en-GB" dirty="0" smtClean="0">
                <a:ea typeface="+mn-lt"/>
                <a:cs typeface="+mn-lt"/>
              </a:rPr>
              <a:t>he greater the workload, the greater the amount of resources needed to comply with the activities – </a:t>
            </a:r>
            <a:r>
              <a:rPr lang="en-GB" b="1" dirty="0" smtClean="0">
                <a:ea typeface="+mn-lt"/>
                <a:cs typeface="+mn-lt"/>
              </a:rPr>
              <a:t>HUMAN CAPITAL</a:t>
            </a:r>
            <a:r>
              <a:rPr lang="en-GB" dirty="0" smtClean="0">
                <a:ea typeface="+mn-lt"/>
                <a:cs typeface="+mn-lt"/>
              </a:rPr>
              <a:t>, </a:t>
            </a:r>
            <a:r>
              <a:rPr lang="en-GB" b="1" dirty="0" smtClean="0">
                <a:ea typeface="+mn-lt"/>
                <a:cs typeface="+mn-lt"/>
              </a:rPr>
              <a:t>TIME</a:t>
            </a:r>
            <a:r>
              <a:rPr lang="en-GB" dirty="0" smtClean="0">
                <a:ea typeface="+mn-lt"/>
                <a:cs typeface="+mn-lt"/>
              </a:rPr>
              <a:t>, </a:t>
            </a:r>
            <a:r>
              <a:rPr lang="en-GB" b="1" dirty="0" smtClean="0">
                <a:ea typeface="+mn-lt"/>
                <a:cs typeface="+mn-lt"/>
              </a:rPr>
              <a:t>FINANCES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 </a:t>
            </a:r>
            <a:r>
              <a:rPr lang="fi-FI" sz="4000" b="1" spc="-85" dirty="0" smtClean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2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335279" y="4070555"/>
            <a:ext cx="3645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FF0000"/>
                </a:solidFill>
              </a:rPr>
              <a:t>!</a:t>
            </a:r>
            <a:endParaRPr lang="en-GB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8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Settings the Milestones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 smtClean="0">
              <a:solidFill>
                <a:srgbClr val="0070C0"/>
              </a:solidFill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Milestones represent major achievement of your project – typically, the formal conclusion / finalisation of a WP. There can be more than one milestone in a project, use this moment to take a break so as to: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Reflect on what achieved up to this moment – </a:t>
            </a:r>
            <a:r>
              <a:rPr lang="en-GB" b="1" dirty="0" smtClean="0">
                <a:solidFill>
                  <a:srgbClr val="0070C0"/>
                </a:solidFill>
                <a:ea typeface="+mn-lt"/>
                <a:cs typeface="+mn-lt"/>
              </a:rPr>
              <a:t>quality</a:t>
            </a:r>
            <a:r>
              <a:rPr lang="en-GB" dirty="0" smtClean="0">
                <a:ea typeface="+mn-lt"/>
                <a:cs typeface="+mn-lt"/>
              </a:rPr>
              <a:t> and </a:t>
            </a:r>
            <a:r>
              <a:rPr lang="en-GB" b="1" dirty="0" smtClean="0">
                <a:solidFill>
                  <a:srgbClr val="0070C0"/>
                </a:solidFill>
                <a:ea typeface="+mn-lt"/>
                <a:cs typeface="+mn-lt"/>
              </a:rPr>
              <a:t>quantity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Plan and deploy a </a:t>
            </a:r>
            <a:r>
              <a:rPr lang="en-GB" b="1" dirty="0" smtClean="0">
                <a:solidFill>
                  <a:srgbClr val="0070C0"/>
                </a:solidFill>
                <a:ea typeface="+mn-lt"/>
                <a:cs typeface="+mn-lt"/>
              </a:rPr>
              <a:t>brief communication strategy </a:t>
            </a:r>
            <a:r>
              <a:rPr lang="en-GB" dirty="0" smtClean="0">
                <a:ea typeface="+mn-lt"/>
                <a:cs typeface="+mn-lt"/>
              </a:rPr>
              <a:t>to valorise the result(s)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Scale up your learning curve – take stock of </a:t>
            </a:r>
            <a:r>
              <a:rPr lang="en-GB" b="1" dirty="0" smtClean="0">
                <a:solidFill>
                  <a:srgbClr val="0070C0"/>
                </a:solidFill>
                <a:ea typeface="+mn-lt"/>
                <a:cs typeface="+mn-lt"/>
              </a:rPr>
              <a:t>lessons learnt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ea typeface="+mn-lt"/>
                <a:cs typeface="+mn-lt"/>
              </a:rPr>
              <a:t>Monitor the well-being of your </a:t>
            </a:r>
            <a:r>
              <a:rPr lang="en-GB" dirty="0" smtClean="0">
                <a:ea typeface="+mn-lt"/>
                <a:cs typeface="+mn-lt"/>
              </a:rPr>
              <a:t>team – </a:t>
            </a:r>
            <a:r>
              <a:rPr lang="en-GB" dirty="0">
                <a:ea typeface="+mn-lt"/>
                <a:cs typeface="+mn-lt"/>
              </a:rPr>
              <a:t>stress is a sneaky </a:t>
            </a:r>
            <a:r>
              <a:rPr lang="en-GB" dirty="0" smtClean="0">
                <a:ea typeface="+mn-lt"/>
                <a:cs typeface="+mn-lt"/>
              </a:rPr>
              <a:t>enemy, its effects manifest over time…</a:t>
            </a:r>
            <a:endParaRPr lang="en-GB" dirty="0">
              <a:ea typeface="+mn-lt"/>
              <a:cs typeface="+mn-lt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 </a:t>
            </a:r>
            <a:r>
              <a:rPr lang="fi-FI" sz="4000" b="1" spc="-85" dirty="0" smtClean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2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757" y="1252878"/>
            <a:ext cx="486609" cy="551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599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Horizontal Work Packages</a:t>
            </a:r>
            <a:endParaRPr lang="en-GB" b="1" i="1" dirty="0" smtClean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 smtClean="0">
              <a:solidFill>
                <a:srgbClr val="0070C0"/>
              </a:solidFill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Regardless of the specific content of the project, Project Managers and (aspiring) entrepreneurs should always consider two clusters of activities embracing the entire project lifecycle (and even beyond):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3200" dirty="0" smtClean="0">
                <a:ea typeface="+mn-lt"/>
                <a:cs typeface="+mn-lt"/>
              </a:rPr>
              <a:t>	</a:t>
            </a:r>
            <a:r>
              <a:rPr lang="en-GB" sz="3200" b="1" dirty="0" smtClean="0">
                <a:solidFill>
                  <a:srgbClr val="FFC000"/>
                </a:solidFill>
                <a:ea typeface="+mn-lt"/>
                <a:cs typeface="+mn-lt"/>
              </a:rPr>
              <a:t>Communication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en-GB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3200" dirty="0" smtClean="0">
                <a:solidFill>
                  <a:srgbClr val="FFC000"/>
                </a:solidFill>
                <a:ea typeface="+mn-lt"/>
                <a:cs typeface="+mn-lt"/>
              </a:rPr>
              <a:t>	</a:t>
            </a:r>
            <a:r>
              <a:rPr lang="en-GB" sz="3200" b="1" dirty="0" smtClean="0">
                <a:solidFill>
                  <a:srgbClr val="FFC000"/>
                </a:solidFill>
                <a:ea typeface="+mn-lt"/>
                <a:cs typeface="+mn-lt"/>
              </a:rPr>
              <a:t>Project Management</a:t>
            </a:r>
            <a:endParaRPr lang="en-GB" sz="32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 </a:t>
            </a:r>
            <a:r>
              <a:rPr lang="fi-FI" sz="4000" b="1" spc="-85" dirty="0" smtClean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2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  <p:sp>
        <p:nvSpPr>
          <p:cNvPr id="2" name="Stella a 5 punte 1"/>
          <p:cNvSpPr/>
          <p:nvPr/>
        </p:nvSpPr>
        <p:spPr>
          <a:xfrm>
            <a:off x="1743075" y="3505201"/>
            <a:ext cx="485774" cy="476249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Stella a 5 punte 13"/>
          <p:cNvSpPr/>
          <p:nvPr/>
        </p:nvSpPr>
        <p:spPr>
          <a:xfrm>
            <a:off x="1743075" y="4333876"/>
            <a:ext cx="485774" cy="476249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792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About the Horizontal Work Packages – </a:t>
            </a:r>
            <a:r>
              <a:rPr lang="en-GB" b="1" i="1" dirty="0" smtClean="0">
                <a:ea typeface="+mn-lt"/>
                <a:cs typeface="+mn-lt"/>
              </a:rPr>
              <a:t>Communication</a:t>
            </a:r>
            <a:r>
              <a:rPr lang="en-GB" b="1" dirty="0" smtClean="0">
                <a:ea typeface="+mn-lt"/>
                <a:cs typeface="+mn-lt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 smtClean="0">
              <a:solidFill>
                <a:srgbClr val="0070C0"/>
              </a:solidFill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With the Communication Work Package, we typically refer communication activities supporting collaboration dynamics – within and external to project’s team or the organisation: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People management and HR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Coordination among project’s members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STKHs management – identification and engagement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Outreach and visibility of project’s results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Valorisation of good practices, successes and achievements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 </a:t>
            </a:r>
            <a:r>
              <a:rPr lang="fi-FI" sz="4000" b="1" spc="-85" dirty="0" smtClean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2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106543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About the Horizontal Work Packages – </a:t>
            </a:r>
            <a:r>
              <a:rPr lang="en-GB" b="1" i="1" dirty="0" smtClean="0">
                <a:ea typeface="+mn-lt"/>
                <a:cs typeface="+mn-lt"/>
              </a:rPr>
              <a:t>Project Management</a:t>
            </a:r>
            <a:r>
              <a:rPr lang="en-GB" b="1" dirty="0" smtClean="0">
                <a:ea typeface="+mn-lt"/>
                <a:cs typeface="+mn-lt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 smtClean="0">
              <a:solidFill>
                <a:srgbClr val="0070C0"/>
              </a:solidFill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With the Project Management Work Package, we typically refer to activities that are instrumental to assure for a smooth project’s implementation – both in quality and in time: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Quality Assurance: Monitoring and Evaluation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Risk Management: Identification &gt; Evaluation &gt; Design of Countermeasure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Impact Assessment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Financial Management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Budget Control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 </a:t>
            </a:r>
            <a:r>
              <a:rPr lang="fi-FI" sz="4000" b="1" spc="-85" dirty="0" smtClean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2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7406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34697EA5-F919-4E2B-8A99-C1467FF211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9132" y="1196400"/>
            <a:ext cx="6026935" cy="45953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endParaRPr lang="es-ES" dirty="0">
              <a:solidFill>
                <a:srgbClr val="E47A24"/>
              </a:solidFill>
              <a:latin typeface="+mj-lt"/>
            </a:endParaRPr>
          </a:p>
          <a:p>
            <a:pPr algn="just"/>
            <a:r>
              <a:rPr lang="en-GB" sz="2000" b="1" dirty="0">
                <a:solidFill>
                  <a:srgbClr val="FFC300"/>
                </a:solidFill>
                <a:effectLst/>
                <a:latin typeface="+mj-lt"/>
                <a:ea typeface="Calibri" panose="020F0502020204030204" pitchFamily="34" charset="0"/>
                <a:cs typeface="Times New Roman"/>
              </a:rPr>
              <a:t>At the end of this module</a:t>
            </a:r>
            <a:r>
              <a:rPr lang="en-GB" sz="2000" b="1" dirty="0">
                <a:solidFill>
                  <a:srgbClr val="FFC300"/>
                </a:solidFill>
                <a:latin typeface="+mj-lt"/>
                <a:ea typeface="Calibri" panose="020F0502020204030204" pitchFamily="34" charset="0"/>
                <a:cs typeface="Times New Roman"/>
              </a:rPr>
              <a:t>,</a:t>
            </a:r>
            <a:r>
              <a:rPr lang="en-GB" sz="2000" b="1" dirty="0">
                <a:solidFill>
                  <a:srgbClr val="FFC300"/>
                </a:solidFill>
                <a:effectLst/>
                <a:latin typeface="+mj-lt"/>
                <a:ea typeface="Calibri" panose="020F0502020204030204" pitchFamily="34" charset="0"/>
                <a:cs typeface="Times New Roman"/>
              </a:rPr>
              <a:t> you will be able to: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79070" y="3300411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7289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C1CC14E4-70FB-426E-8FAD-6F47CAB6EB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58976" y="553541"/>
            <a:ext cx="3811683" cy="642859"/>
          </a:xfrm>
        </p:spPr>
        <p:txBody>
          <a:bodyPr>
            <a:normAutofit fontScale="90000"/>
          </a:bodyPr>
          <a:lstStyle/>
          <a:p>
            <a:r>
              <a:rPr lang="es-ES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1.O</a:t>
            </a:r>
            <a:r>
              <a:rPr lang="es-ES" sz="4000" b="1" spc="-85" dirty="0">
                <a:solidFill>
                  <a:srgbClr val="D92E2D"/>
                </a:solidFill>
                <a:cs typeface="Tahoma"/>
              </a:rPr>
              <a:t>bjectives &amp; </a:t>
            </a:r>
            <a:r>
              <a:rPr lang="es-ES" sz="4000" b="1" spc="-85" dirty="0" err="1">
                <a:solidFill>
                  <a:srgbClr val="D92E2D"/>
                </a:solidFill>
                <a:cs typeface="Tahoma"/>
              </a:rPr>
              <a:t>Goals</a:t>
            </a:r>
            <a:r>
              <a:rPr lang="es-ES" sz="4000" b="1" spc="-85" dirty="0">
                <a:solidFill>
                  <a:srgbClr val="D92E2D"/>
                </a:solidFill>
                <a:cs typeface="Tahoma"/>
              </a:rPr>
              <a:t> </a:t>
            </a:r>
            <a:endParaRPr lang="es-ES" sz="4000" b="1" dirty="0">
              <a:solidFill>
                <a:srgbClr val="D92E2D"/>
              </a:solidFill>
            </a:endParaRP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C59FFB22-1CA2-42FC-9C89-A2FA93EBF02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90" r="3171"/>
          <a:stretch/>
        </p:blipFill>
        <p:spPr>
          <a:xfrm>
            <a:off x="1459132" y="2317483"/>
            <a:ext cx="317240" cy="48249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EB7E19A7-1F68-40D8-B67E-BD6163E7B49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90" r="3171"/>
          <a:stretch/>
        </p:blipFill>
        <p:spPr>
          <a:xfrm>
            <a:off x="1459132" y="3300003"/>
            <a:ext cx="317240" cy="482490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3D1E64DD-D47E-458E-A38C-F604DB11DCD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90" r="3171"/>
          <a:stretch/>
        </p:blipFill>
        <p:spPr>
          <a:xfrm>
            <a:off x="1459132" y="4282523"/>
            <a:ext cx="317240" cy="482490"/>
          </a:xfrm>
          <a:prstGeom prst="rect">
            <a:avLst/>
          </a:prstGeom>
        </p:spPr>
      </p:pic>
      <p:sp>
        <p:nvSpPr>
          <p:cNvPr id="19" name="TextBox 7">
            <a:extLst>
              <a:ext uri="{FF2B5EF4-FFF2-40B4-BE49-F238E27FC236}">
                <a16:creationId xmlns:a16="http://schemas.microsoft.com/office/drawing/2014/main" id="{B5C1FC63-CF05-4D85-9742-411CF5AE3D86}"/>
              </a:ext>
            </a:extLst>
          </p:cNvPr>
          <p:cNvSpPr txBox="1"/>
          <p:nvPr/>
        </p:nvSpPr>
        <p:spPr>
          <a:xfrm>
            <a:off x="1900225" y="2632758"/>
            <a:ext cx="512492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1200" dirty="0" smtClean="0">
                <a:ea typeface="+mn-lt"/>
                <a:cs typeface="+mn-lt"/>
              </a:rPr>
              <a:t>What is Project Management, why it matters, what is relevant in project management compared to other management functions.</a:t>
            </a:r>
            <a:endParaRPr lang="en-US" sz="1200" dirty="0">
              <a:cs typeface="Calibri"/>
            </a:endParaRPr>
          </a:p>
          <a:p>
            <a:endParaRPr lang="en-US" altLang="ko-KR" sz="1200" dirty="0">
              <a:latin typeface="+mj-lt"/>
              <a:ea typeface="맑은 고딕"/>
              <a:cs typeface="Arial"/>
            </a:endParaRPr>
          </a:p>
        </p:txBody>
      </p:sp>
      <p:sp>
        <p:nvSpPr>
          <p:cNvPr id="20" name="TextBox 8">
            <a:extLst>
              <a:ext uri="{FF2B5EF4-FFF2-40B4-BE49-F238E27FC236}">
                <a16:creationId xmlns:a16="http://schemas.microsoft.com/office/drawing/2014/main" id="{006589D8-892A-4191-BF65-8E3960D7DC65}"/>
              </a:ext>
            </a:extLst>
          </p:cNvPr>
          <p:cNvSpPr txBox="1"/>
          <p:nvPr/>
        </p:nvSpPr>
        <p:spPr>
          <a:xfrm>
            <a:off x="1900225" y="2294204"/>
            <a:ext cx="5124925" cy="369332"/>
          </a:xfrm>
          <a:prstGeom prst="rect">
            <a:avLst/>
          </a:prstGeom>
          <a:noFill/>
        </p:spPr>
        <p:txBody>
          <a:bodyPr wrap="square" lIns="108000" tIns="45720" rIns="108000" bIns="45720" rtlCol="0" anchor="t">
            <a:spAutoFit/>
          </a:bodyPr>
          <a:lstStyle/>
          <a:p>
            <a:r>
              <a:rPr lang="en-US" altLang="ko-KR" b="1" dirty="0" smtClean="0">
                <a:latin typeface="+mj-lt"/>
                <a:ea typeface="맑은 고딕"/>
                <a:cs typeface="Arial"/>
              </a:rPr>
              <a:t>Get the very essential of Project Management</a:t>
            </a:r>
            <a:endParaRPr lang="en-US" altLang="ko-KR" b="1" dirty="0">
              <a:latin typeface="+mj-lt"/>
              <a:ea typeface="맑은 고딕"/>
              <a:cs typeface="Arial" pitchFamily="34" charset="0"/>
            </a:endParaRPr>
          </a:p>
        </p:txBody>
      </p:sp>
      <p:sp>
        <p:nvSpPr>
          <p:cNvPr id="21" name="TextBox 7">
            <a:extLst>
              <a:ext uri="{FF2B5EF4-FFF2-40B4-BE49-F238E27FC236}">
                <a16:creationId xmlns:a16="http://schemas.microsoft.com/office/drawing/2014/main" id="{D2699A28-3E26-4FD4-8143-27494C6E64F0}"/>
              </a:ext>
            </a:extLst>
          </p:cNvPr>
          <p:cNvSpPr txBox="1"/>
          <p:nvPr/>
        </p:nvSpPr>
        <p:spPr>
          <a:xfrm>
            <a:off x="1900225" y="3612402"/>
            <a:ext cx="513536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altLang="ko-KR" sz="1200" dirty="0" smtClean="0">
                <a:latin typeface="+mj-lt"/>
                <a:ea typeface="맑은 고딕"/>
                <a:cs typeface="Arial"/>
              </a:rPr>
              <a:t>From the design phase to the formal conclusion, every project follows a specific path including technical activities and transversal tasks.</a:t>
            </a:r>
            <a:endParaRPr lang="en-US" altLang="ko-KR" sz="1200" strike="sngStrike" dirty="0">
              <a:latin typeface="+mj-lt"/>
              <a:ea typeface="맑은 고딕"/>
              <a:cs typeface="Arial"/>
            </a:endParaRPr>
          </a:p>
        </p:txBody>
      </p:sp>
      <p:sp>
        <p:nvSpPr>
          <p:cNvPr id="22" name="TextBox 8">
            <a:extLst>
              <a:ext uri="{FF2B5EF4-FFF2-40B4-BE49-F238E27FC236}">
                <a16:creationId xmlns:a16="http://schemas.microsoft.com/office/drawing/2014/main" id="{A554AB94-BBE5-4DF1-B75D-FE12DF2146A2}"/>
              </a:ext>
            </a:extLst>
          </p:cNvPr>
          <p:cNvSpPr txBox="1"/>
          <p:nvPr/>
        </p:nvSpPr>
        <p:spPr>
          <a:xfrm>
            <a:off x="1900224" y="3284286"/>
            <a:ext cx="4728268" cy="369332"/>
          </a:xfrm>
          <a:prstGeom prst="rect">
            <a:avLst/>
          </a:prstGeom>
          <a:noFill/>
        </p:spPr>
        <p:txBody>
          <a:bodyPr wrap="square" lIns="108000" tIns="45720" rIns="108000" bIns="45720" rtlCol="0" anchor="t">
            <a:spAutoFit/>
          </a:bodyPr>
          <a:lstStyle/>
          <a:p>
            <a:r>
              <a:rPr lang="en-US" altLang="ko-KR" b="1" dirty="0" smtClean="0">
                <a:latin typeface="+mj-lt"/>
                <a:cs typeface="Calibri Light"/>
              </a:rPr>
              <a:t>Familiarize with the Project’s lifecycle </a:t>
            </a:r>
            <a:endParaRPr lang="en-US" altLang="ko-KR" b="1" dirty="0">
              <a:latin typeface="+mj-lt"/>
              <a:ea typeface="맑은 고딕"/>
              <a:cs typeface="Arial" pitchFamily="34" charset="0"/>
            </a:endParaRPr>
          </a:p>
        </p:txBody>
      </p:sp>
      <p:sp>
        <p:nvSpPr>
          <p:cNvPr id="23" name="TextBox 7">
            <a:extLst>
              <a:ext uri="{FF2B5EF4-FFF2-40B4-BE49-F238E27FC236}">
                <a16:creationId xmlns:a16="http://schemas.microsoft.com/office/drawing/2014/main" id="{2DE19CFF-303F-491E-99BB-D2AB3183AEDD}"/>
              </a:ext>
            </a:extLst>
          </p:cNvPr>
          <p:cNvSpPr txBox="1"/>
          <p:nvPr/>
        </p:nvSpPr>
        <p:spPr>
          <a:xfrm>
            <a:off x="1900225" y="4612770"/>
            <a:ext cx="514580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altLang="ko-KR" sz="1200" dirty="0" smtClean="0">
                <a:latin typeface="+mj-lt"/>
                <a:ea typeface="맑은 고딕"/>
                <a:cs typeface="Arial"/>
              </a:rPr>
              <a:t>There is a fine line between a successful project that matches expectations and the risk of seeing your efforts in vain: avoid common traps and get used to a project management’s approach.</a:t>
            </a:r>
            <a:endParaRPr lang="en-US" altLang="ko-KR" sz="1200" dirty="0">
              <a:latin typeface="+mj-lt"/>
              <a:ea typeface="맑은 고딕"/>
              <a:cs typeface="Arial" pitchFamily="34" charset="0"/>
            </a:endParaRPr>
          </a:p>
        </p:txBody>
      </p:sp>
      <p:sp>
        <p:nvSpPr>
          <p:cNvPr id="24" name="TextBox 8">
            <a:extLst>
              <a:ext uri="{FF2B5EF4-FFF2-40B4-BE49-F238E27FC236}">
                <a16:creationId xmlns:a16="http://schemas.microsoft.com/office/drawing/2014/main" id="{AC73C74C-0A3C-43BB-B07A-42699E1AB031}"/>
              </a:ext>
            </a:extLst>
          </p:cNvPr>
          <p:cNvSpPr txBox="1"/>
          <p:nvPr/>
        </p:nvSpPr>
        <p:spPr>
          <a:xfrm>
            <a:off x="1900225" y="4253340"/>
            <a:ext cx="5124925" cy="369332"/>
          </a:xfrm>
          <a:prstGeom prst="rect">
            <a:avLst/>
          </a:prstGeom>
          <a:noFill/>
        </p:spPr>
        <p:txBody>
          <a:bodyPr wrap="square" lIns="108000" tIns="45720" rIns="108000" bIns="45720" rtlCol="0" anchor="t">
            <a:spAutoFit/>
          </a:bodyPr>
          <a:lstStyle/>
          <a:p>
            <a:r>
              <a:rPr lang="en-US" altLang="ko-KR" b="1" dirty="0">
                <a:latin typeface="+mj-lt"/>
                <a:ea typeface="맑은 고딕"/>
                <a:cs typeface="Arial"/>
              </a:rPr>
              <a:t>Understand what characterizes a successful project</a:t>
            </a:r>
            <a:endParaRPr lang="en-US" altLang="ko-KR" b="1" dirty="0">
              <a:latin typeface="+mj-lt"/>
              <a:ea typeface="맑은 고딕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030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Tips for financial management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 smtClean="0">
              <a:solidFill>
                <a:srgbClr val="0070C0"/>
              </a:solidFill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 </a:t>
            </a:r>
            <a:r>
              <a:rPr lang="fi-FI" sz="4000" b="1" spc="-85" dirty="0" smtClean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2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4107593483"/>
              </p:ext>
            </p:extLst>
          </p:nvPr>
        </p:nvGraphicFramePr>
        <p:xfrm>
          <a:off x="742220" y="1766871"/>
          <a:ext cx="6597650" cy="4309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 txBox="1">
            <a:spLocks/>
          </p:cNvSpPr>
          <p:nvPr/>
        </p:nvSpPr>
        <p:spPr>
          <a:xfrm>
            <a:off x="7059534" y="2395323"/>
            <a:ext cx="4629150" cy="30526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Economy: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Right inputs at the lowest cost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Efficiency: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Right outputs at the lowest efforts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Effectiveness: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Achieving expectations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 smtClean="0">
              <a:solidFill>
                <a:srgbClr val="000000"/>
              </a:solidFill>
              <a:latin typeface="Calibri" panose="020F0502020204030204" pitchFamily="34" charset="0"/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 smtClean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dirty="0" smtClean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 smtClean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 smtClean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381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Avoiding traps…pt.1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 smtClean="0">
              <a:solidFill>
                <a:srgbClr val="0070C0"/>
              </a:solidFill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Poor planning and/or implementation of horizontal WPs leads to </a:t>
            </a:r>
            <a:r>
              <a:rPr lang="en-GB" dirty="0" smtClean="0">
                <a:solidFill>
                  <a:srgbClr val="FF0000"/>
                </a:solidFill>
                <a:ea typeface="+mn-lt"/>
                <a:cs typeface="+mn-lt"/>
              </a:rPr>
              <a:t>very</a:t>
            </a:r>
            <a:r>
              <a:rPr lang="en-GB" dirty="0" smtClean="0">
                <a:ea typeface="+mn-lt"/>
                <a:cs typeface="+mn-lt"/>
              </a:rPr>
              <a:t> poor results. The most common disruptions are (but not limited to):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  <a:ea typeface="+mn-lt"/>
                <a:cs typeface="+mn-lt"/>
              </a:rPr>
              <a:t>Entropy and performance’s dysfunctions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+mn-lt"/>
                <a:cs typeface="+mn-lt"/>
              </a:rPr>
              <a:t>L</a:t>
            </a: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  <a:ea typeface="+mn-lt"/>
                <a:cs typeface="+mn-lt"/>
              </a:rPr>
              <a:t>ack of clear vision on what to do / how to do it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  <a:ea typeface="+mn-lt"/>
                <a:cs typeface="+mn-lt"/>
              </a:rPr>
              <a:t>Disengagement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+mn-lt"/>
                <a:cs typeface="+mn-lt"/>
              </a:rPr>
              <a:t>(i.e., </a:t>
            </a: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  <a:ea typeface="+mn-lt"/>
                <a:cs typeface="+mn-lt"/>
              </a:rPr>
              <a:t>disinterest) of key support individuals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+mn-lt"/>
                <a:cs typeface="+mn-lt"/>
              </a:rPr>
              <a:t>Severe </a:t>
            </a: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  <a:ea typeface="+mn-lt"/>
                <a:cs typeface="+mn-lt"/>
              </a:rPr>
              <a:t>unpreparedness to unexpected changes in plans → delays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  <a:ea typeface="+mn-lt"/>
                <a:cs typeface="+mn-lt"/>
              </a:rPr>
              <a:t>Loss of control on finances and/or timing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  <a:ea typeface="+mn-lt"/>
                <a:cs typeface="+mn-lt"/>
              </a:rPr>
              <a:t>Poor satisfaction of involved parties (i.e., beneficiaries of the project)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  <a:ea typeface="+mn-lt"/>
                <a:cs typeface="+mn-lt"/>
              </a:rPr>
              <a:t>Barriers to internal communication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+mn-lt"/>
                <a:cs typeface="+mn-lt"/>
              </a:rPr>
              <a:t>→ </a:t>
            </a:r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  <a:ea typeface="+mn-lt"/>
                <a:cs typeface="+mn-lt"/>
              </a:rPr>
              <a:t>prejudice to information flow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 </a:t>
            </a:r>
            <a:r>
              <a:rPr lang="fi-FI" sz="4000" b="1" spc="-85" dirty="0" smtClean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2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9550" y="1191571"/>
            <a:ext cx="937297" cy="79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34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Bringing the project to conclusion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 smtClean="0">
              <a:solidFill>
                <a:srgbClr val="0070C0"/>
              </a:solidFill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Remember: projects are supposed to finish by a specific date. Any delay might be a symptom of dysfunctions and inefficiencies.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altLang="es-ES" dirty="0" smtClean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s-ES" dirty="0" smtClean="0">
                <a:ea typeface="+mn-lt"/>
                <a:cs typeface="+mn-lt"/>
              </a:rPr>
              <a:t>Make sure to comply with final reporting(s)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s-ES" dirty="0" smtClean="0">
                <a:ea typeface="+mn-lt"/>
                <a:cs typeface="+mn-lt"/>
              </a:rPr>
              <a:t>Take time to extrapolate good practices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s-ES" dirty="0" smtClean="0">
                <a:ea typeface="+mn-lt"/>
                <a:cs typeface="+mn-lt"/>
              </a:rPr>
              <a:t>Reflect on lessons learnt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s-ES" dirty="0" smtClean="0">
                <a:ea typeface="+mn-lt"/>
                <a:cs typeface="+mn-lt"/>
              </a:rPr>
              <a:t>Point down takeaways and valuable recommendations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s-ES" dirty="0" smtClean="0">
                <a:ea typeface="+mn-lt"/>
                <a:cs typeface="+mn-lt"/>
              </a:rPr>
              <a:t>Assess the overall performance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altLang="es-ES" dirty="0" smtClean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s-ES" dirty="0" smtClean="0">
                <a:ea typeface="+mn-lt"/>
                <a:cs typeface="+mn-lt"/>
              </a:rPr>
              <a:t>...and celebrate with your team  </a:t>
            </a:r>
            <a:endParaRPr lang="en-GB" altLang="es-ES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 </a:t>
            </a:r>
            <a:r>
              <a:rPr lang="fi-FI" sz="4000" b="1" spc="-85" dirty="0" smtClean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2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  <p:sp>
        <p:nvSpPr>
          <p:cNvPr id="2" name="Parentesi graffa chiusa 1"/>
          <p:cNvSpPr/>
          <p:nvPr/>
        </p:nvSpPr>
        <p:spPr>
          <a:xfrm>
            <a:off x="8137527" y="3537146"/>
            <a:ext cx="866775" cy="1543050"/>
          </a:xfrm>
          <a:prstGeom prst="rightBrace">
            <a:avLst>
              <a:gd name="adj1" fmla="val 8333"/>
              <a:gd name="adj2" fmla="val 51235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asellaDiTesto 2"/>
          <p:cNvSpPr txBox="1"/>
          <p:nvPr/>
        </p:nvSpPr>
        <p:spPr>
          <a:xfrm>
            <a:off x="9168974" y="4143055"/>
            <a:ext cx="3023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SUMMATIVE EVALUATION</a:t>
            </a:r>
            <a:endParaRPr lang="en-GB" b="1" dirty="0">
              <a:solidFill>
                <a:srgbClr val="0070C0"/>
              </a:solidFill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5301" y="4917783"/>
            <a:ext cx="665038" cy="113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421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Let’s put it this way: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Football match</a:t>
            </a:r>
            <a:r>
              <a:rPr lang="en-GB" dirty="0">
                <a:ea typeface="+mn-lt"/>
                <a:cs typeface="+mn-lt"/>
              </a:rPr>
              <a:t>	</a:t>
            </a:r>
            <a:r>
              <a:rPr lang="en-GB" dirty="0" smtClean="0">
                <a:ea typeface="+mn-lt"/>
                <a:cs typeface="+mn-lt"/>
              </a:rPr>
              <a:t>	→	Project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Winning the match </a:t>
            </a:r>
            <a:r>
              <a:rPr lang="en-GB" dirty="0">
                <a:ea typeface="+mn-lt"/>
                <a:cs typeface="+mn-lt"/>
              </a:rPr>
              <a:t>	</a:t>
            </a:r>
            <a:r>
              <a:rPr lang="en-GB" dirty="0" smtClean="0">
                <a:ea typeface="+mn-lt"/>
                <a:cs typeface="+mn-lt"/>
              </a:rPr>
              <a:t>→	Project’s Objective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Resources			→	i.e., tactics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Deliverables		→	Score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Performance		→	i.e., possessions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Project Team		→	Players, coach and staff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Project Roles		→	Defense, Middlefield, Offense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Milestone			→	Halftime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STKHs			→	Supporters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Impact &amp; Sustainability	→	Championship table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GB" dirty="0" smtClean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GB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defRPr/>
            </a:pPr>
            <a:endParaRPr lang="en-GB" dirty="0">
              <a:solidFill>
                <a:srgbClr val="0070C0"/>
              </a:solidFill>
              <a:cs typeface="Calibri"/>
            </a:endParaRPr>
          </a:p>
          <a:p>
            <a:pPr marL="514350" indent="-514350" algn="just">
              <a:buChar char="•"/>
              <a:defRPr/>
            </a:pPr>
            <a:endParaRPr lang="en-GB" b="1" dirty="0">
              <a:cs typeface="Calibri"/>
            </a:endParaRPr>
          </a:p>
          <a:p>
            <a:pPr marL="514350" indent="-514350" algn="just">
              <a:buAutoNum type="arabicPeriod"/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 </a:t>
            </a:r>
            <a:r>
              <a:rPr lang="fi-FI" sz="4000" b="1" spc="-85" dirty="0" smtClean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2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68309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Avoiding traps…pt.2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Regardless of the context, Project Management should always be compliant with few but </a:t>
            </a:r>
            <a:r>
              <a:rPr lang="en-GB" b="1" dirty="0" smtClean="0">
                <a:ea typeface="+mn-lt"/>
                <a:cs typeface="+mn-lt"/>
              </a:rPr>
              <a:t>fundamental</a:t>
            </a:r>
            <a:r>
              <a:rPr lang="en-GB" dirty="0" smtClean="0">
                <a:ea typeface="+mn-lt"/>
                <a:cs typeface="+mn-lt"/>
              </a:rPr>
              <a:t> rules: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ea typeface="+mn-lt"/>
                <a:cs typeface="+mn-lt"/>
              </a:rPr>
              <a:t>A</a:t>
            </a:r>
            <a:r>
              <a:rPr lang="en-GB" dirty="0" smtClean="0">
                <a:ea typeface="+mn-lt"/>
                <a:cs typeface="+mn-lt"/>
              </a:rPr>
              <a:t>void redundancies,	(</a:t>
            </a:r>
            <a:r>
              <a:rPr lang="en-GB" b="1" dirty="0" smtClean="0">
                <a:solidFill>
                  <a:srgbClr val="00B050"/>
                </a:solidFill>
                <a:ea typeface="+mn-lt"/>
                <a:cs typeface="+mn-lt"/>
              </a:rPr>
              <a:t>K</a:t>
            </a:r>
            <a:r>
              <a:rPr lang="en-GB" dirty="0" smtClean="0">
                <a:ea typeface="+mn-lt"/>
                <a:cs typeface="+mn-lt"/>
              </a:rPr>
              <a:t>eep </a:t>
            </a:r>
            <a:r>
              <a:rPr lang="en-GB" b="1" dirty="0" smtClean="0">
                <a:solidFill>
                  <a:srgbClr val="00B050"/>
                </a:solidFill>
                <a:ea typeface="+mn-lt"/>
                <a:cs typeface="+mn-lt"/>
              </a:rPr>
              <a:t>I</a:t>
            </a:r>
            <a:r>
              <a:rPr lang="en-GB" dirty="0" smtClean="0">
                <a:ea typeface="+mn-lt"/>
                <a:cs typeface="+mn-lt"/>
              </a:rPr>
              <a:t>t </a:t>
            </a:r>
            <a:r>
              <a:rPr lang="en-GB" b="1" dirty="0" smtClean="0">
                <a:solidFill>
                  <a:srgbClr val="00B050"/>
                </a:solidFill>
                <a:ea typeface="+mn-lt"/>
                <a:cs typeface="+mn-lt"/>
              </a:rPr>
              <a:t>S</a:t>
            </a:r>
            <a:r>
              <a:rPr lang="en-GB" dirty="0" smtClean="0">
                <a:ea typeface="+mn-lt"/>
                <a:cs typeface="+mn-lt"/>
              </a:rPr>
              <a:t>imple &amp; </a:t>
            </a:r>
            <a:r>
              <a:rPr lang="en-GB" b="1" dirty="0" smtClean="0">
                <a:solidFill>
                  <a:srgbClr val="00B050"/>
                </a:solidFill>
                <a:ea typeface="+mn-lt"/>
                <a:cs typeface="+mn-lt"/>
              </a:rPr>
              <a:t>S</a:t>
            </a:r>
            <a:r>
              <a:rPr lang="en-GB" dirty="0" smtClean="0">
                <a:ea typeface="+mn-lt"/>
                <a:cs typeface="+mn-lt"/>
              </a:rPr>
              <a:t>mart)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Set objectives that are </a:t>
            </a:r>
            <a:r>
              <a:rPr lang="en-GB" strike="sngStrike" dirty="0" smtClean="0">
                <a:solidFill>
                  <a:srgbClr val="FF0000"/>
                </a:solidFill>
                <a:ea typeface="+mn-lt"/>
                <a:cs typeface="+mn-lt"/>
              </a:rPr>
              <a:t>challenging</a:t>
            </a:r>
            <a:r>
              <a:rPr lang="en-GB" dirty="0" smtClean="0">
                <a:ea typeface="+mn-lt"/>
                <a:cs typeface="+mn-lt"/>
              </a:rPr>
              <a:t> and </a:t>
            </a:r>
            <a:r>
              <a:rPr lang="en-GB" strike="sngStrike" dirty="0" smtClean="0">
                <a:solidFill>
                  <a:srgbClr val="FF0000"/>
                </a:solidFill>
                <a:ea typeface="+mn-lt"/>
                <a:cs typeface="+mn-lt"/>
              </a:rPr>
              <a:t>motivating</a:t>
            </a:r>
            <a:r>
              <a:rPr lang="en-GB" dirty="0" smtClean="0">
                <a:ea typeface="+mn-lt"/>
                <a:cs typeface="+mn-lt"/>
              </a:rPr>
              <a:t>, </a:t>
            </a:r>
            <a:r>
              <a:rPr lang="en-GB" dirty="0" smtClean="0">
                <a:solidFill>
                  <a:srgbClr val="00B050"/>
                </a:solidFill>
                <a:ea typeface="+mn-lt"/>
                <a:cs typeface="+mn-lt"/>
              </a:rPr>
              <a:t>realistic</a:t>
            </a:r>
            <a:r>
              <a:rPr lang="en-GB" dirty="0" smtClean="0">
                <a:ea typeface="+mn-lt"/>
                <a:cs typeface="+mn-lt"/>
              </a:rPr>
              <a:t> and </a:t>
            </a:r>
            <a:r>
              <a:rPr lang="en-GB" dirty="0" smtClean="0">
                <a:solidFill>
                  <a:srgbClr val="00B050"/>
                </a:solidFill>
                <a:ea typeface="+mn-lt"/>
                <a:cs typeface="+mn-lt"/>
              </a:rPr>
              <a:t>engaging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Be extremely specific and straightforward: use plain language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Put others in the condition to </a:t>
            </a:r>
            <a:r>
              <a:rPr lang="en-GB" dirty="0" smtClean="0">
                <a:solidFill>
                  <a:srgbClr val="00B050"/>
                </a:solidFill>
                <a:ea typeface="+mn-lt"/>
                <a:cs typeface="+mn-lt"/>
              </a:rPr>
              <a:t>understand</a:t>
            </a:r>
            <a:r>
              <a:rPr lang="en-GB" dirty="0" smtClean="0">
                <a:ea typeface="+mn-lt"/>
                <a:cs typeface="+mn-lt"/>
              </a:rPr>
              <a:t>…not to </a:t>
            </a:r>
            <a:r>
              <a:rPr lang="en-GB" dirty="0" smtClean="0">
                <a:solidFill>
                  <a:srgbClr val="FF0000"/>
                </a:solidFill>
                <a:ea typeface="+mn-lt"/>
                <a:cs typeface="+mn-lt"/>
              </a:rPr>
              <a:t>interpret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Don’t wait to address the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 smtClean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GB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defRPr/>
            </a:pPr>
            <a:endParaRPr lang="en-GB" dirty="0">
              <a:solidFill>
                <a:srgbClr val="0070C0"/>
              </a:solidFill>
              <a:cs typeface="Calibri"/>
            </a:endParaRPr>
          </a:p>
          <a:p>
            <a:pPr marL="514350" indent="-514350" algn="just">
              <a:buChar char="•"/>
              <a:defRPr/>
            </a:pPr>
            <a:endParaRPr lang="en-GB" b="1" dirty="0">
              <a:cs typeface="Calibri"/>
            </a:endParaRPr>
          </a:p>
          <a:p>
            <a:pPr marL="514350" indent="-514350" algn="just">
              <a:buAutoNum type="arabicPeriod"/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 </a:t>
            </a:r>
            <a:r>
              <a:rPr lang="fi-FI" sz="4000" b="1" spc="-85" dirty="0" smtClean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2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7488" y="1214985"/>
            <a:ext cx="814386" cy="814386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6809" y="2968582"/>
            <a:ext cx="753575" cy="585787"/>
          </a:xfrm>
          <a:prstGeom prst="rect">
            <a:avLst/>
          </a:prstGeom>
        </p:spPr>
      </p:pic>
      <p:pic>
        <p:nvPicPr>
          <p:cNvPr id="2050" name="Picture 2" descr="16,733 BEST Red Siren IMAGES, STOCK PHOTOS &amp;amp; VECTORS | Adobe Stock"/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993" y="4554538"/>
            <a:ext cx="515938" cy="51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079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Elipse 30">
            <a:extLst>
              <a:ext uri="{FF2B5EF4-FFF2-40B4-BE49-F238E27FC236}">
                <a16:creationId xmlns:a16="http://schemas.microsoft.com/office/drawing/2014/main" id="{806EFDD2-B016-428A-BA84-A2E5E9B57D88}"/>
              </a:ext>
            </a:extLst>
          </p:cNvPr>
          <p:cNvSpPr/>
          <p:nvPr/>
        </p:nvSpPr>
        <p:spPr>
          <a:xfrm>
            <a:off x="4209215" y="1159241"/>
            <a:ext cx="3091969" cy="3292444"/>
          </a:xfrm>
          <a:prstGeom prst="ellipse">
            <a:avLst/>
          </a:prstGeom>
          <a:solidFill>
            <a:schemeClr val="bg1"/>
          </a:solidFill>
          <a:ln>
            <a:solidFill>
              <a:srgbClr val="D92E2D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746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79070" y="3300411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7289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8" y="111354"/>
            <a:ext cx="3811683" cy="1121083"/>
          </a:xfrm>
          <a:prstGeom prst="rect">
            <a:avLst/>
          </a:prstGeom>
        </p:spPr>
      </p:pic>
      <p:sp>
        <p:nvSpPr>
          <p:cNvPr id="13" name="Título 1">
            <a:extLst>
              <a:ext uri="{FF2B5EF4-FFF2-40B4-BE49-F238E27FC236}">
                <a16:creationId xmlns:a16="http://schemas.microsoft.com/office/drawing/2014/main" id="{8BA08B80-7111-4A3D-A333-5A675D212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86825" y="488131"/>
            <a:ext cx="3091969" cy="671109"/>
          </a:xfrm>
        </p:spPr>
        <p:txBody>
          <a:bodyPr>
            <a:normAutofit/>
          </a:bodyPr>
          <a:lstStyle/>
          <a:p>
            <a:pPr algn="l"/>
            <a:r>
              <a:rPr lang="es-ES" sz="4000" b="1" dirty="0" err="1">
                <a:solidFill>
                  <a:srgbClr val="D92E2D"/>
                </a:solidFill>
              </a:rPr>
              <a:t>Summing</a:t>
            </a:r>
            <a:r>
              <a:rPr lang="es-ES" sz="4000" b="1" dirty="0">
                <a:solidFill>
                  <a:srgbClr val="D92E2D"/>
                </a:solidFill>
              </a:rPr>
              <a:t> up</a:t>
            </a:r>
          </a:p>
        </p:txBody>
      </p:sp>
      <p:sp>
        <p:nvSpPr>
          <p:cNvPr id="22" name="Círculo parcial 4">
            <a:extLst>
              <a:ext uri="{FF2B5EF4-FFF2-40B4-BE49-F238E27FC236}">
                <a16:creationId xmlns:a16="http://schemas.microsoft.com/office/drawing/2014/main" id="{4A619EC6-B788-43B7-B1D9-E7EB54C9EEB9}"/>
              </a:ext>
            </a:extLst>
          </p:cNvPr>
          <p:cNvSpPr txBox="1"/>
          <p:nvPr/>
        </p:nvSpPr>
        <p:spPr>
          <a:xfrm>
            <a:off x="8800025" y="2320502"/>
            <a:ext cx="2819320" cy="23068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algn="just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1400" b="1" dirty="0" smtClean="0">
                <a:solidFill>
                  <a:srgbClr val="FF0000"/>
                </a:solidFill>
                <a:ea typeface="+mn-lt"/>
                <a:cs typeface="+mn-lt"/>
              </a:rPr>
              <a:t>Consolidating transversal activities for a smooth implementation</a:t>
            </a:r>
            <a:endParaRPr lang="en-US" altLang="ko-KR" sz="1400" b="1" dirty="0">
              <a:solidFill>
                <a:srgbClr val="FF0000"/>
              </a:solidFill>
              <a:ea typeface="+mn-lt"/>
              <a:cs typeface="Arial" pitchFamily="34" charset="0"/>
            </a:endParaRPr>
          </a:p>
          <a:p>
            <a:pPr marL="171450" indent="-171450" algn="just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  <a:cs typeface="Arial" pitchFamily="34" charset="0"/>
              </a:rPr>
              <a:t>Communication</a:t>
            </a:r>
          </a:p>
          <a:p>
            <a:pPr marL="171450" indent="-171450" algn="just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ko-KR" sz="1200" kern="1200" dirty="0" smtClean="0">
                <a:solidFill>
                  <a:schemeClr val="tx1"/>
                </a:solidFill>
                <a:cs typeface="Arial" pitchFamily="34" charset="0"/>
              </a:rPr>
              <a:t>Project Management </a:t>
            </a:r>
          </a:p>
          <a:p>
            <a:pPr marL="171450" indent="-171450" algn="just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  <a:cs typeface="Arial" pitchFamily="34" charset="0"/>
              </a:rPr>
              <a:t>Avoiding common traps</a:t>
            </a:r>
          </a:p>
          <a:p>
            <a:pPr marL="171450" indent="-171450" algn="just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ko-KR" sz="1200" kern="1200" dirty="0" smtClean="0">
                <a:solidFill>
                  <a:schemeClr val="tx1"/>
                </a:solidFill>
                <a:cs typeface="Arial" pitchFamily="34" charset="0"/>
              </a:rPr>
              <a:t>Carrying out monitoring and evaluation activities – what we learned? </a:t>
            </a:r>
          </a:p>
          <a:p>
            <a:pPr marL="171450" indent="-171450" algn="just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endParaRPr lang="en-US" altLang="ko-KR" sz="1200" kern="1200" dirty="0">
              <a:solidFill>
                <a:schemeClr val="tx1"/>
              </a:solidFill>
              <a:cs typeface="Arial" pitchFamily="34" charset="0"/>
            </a:endParaRPr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BA156D70-A195-436E-9A17-8D54E37EDF7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90" r="3171"/>
          <a:stretch/>
        </p:blipFill>
        <p:spPr>
          <a:xfrm>
            <a:off x="8390564" y="2564218"/>
            <a:ext cx="317240" cy="482490"/>
          </a:xfrm>
          <a:prstGeom prst="rect">
            <a:avLst/>
          </a:prstGeom>
        </p:spPr>
      </p:pic>
      <p:sp>
        <p:nvSpPr>
          <p:cNvPr id="26" name="Círculo parcial 4">
            <a:extLst>
              <a:ext uri="{FF2B5EF4-FFF2-40B4-BE49-F238E27FC236}">
                <a16:creationId xmlns:a16="http://schemas.microsoft.com/office/drawing/2014/main" id="{C270780F-1E50-4F97-9304-1AA371985DE5}"/>
              </a:ext>
            </a:extLst>
          </p:cNvPr>
          <p:cNvSpPr txBox="1"/>
          <p:nvPr/>
        </p:nvSpPr>
        <p:spPr>
          <a:xfrm>
            <a:off x="4892829" y="4925450"/>
            <a:ext cx="3321122" cy="122904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marL="0" lvl="0" indent="0" algn="just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altLang="ko-KR" sz="1400" b="1" dirty="0" smtClean="0">
                <a:solidFill>
                  <a:srgbClr val="FF0000"/>
                </a:solidFill>
                <a:cs typeface="Arial" pitchFamily="34" charset="0"/>
              </a:rPr>
              <a:t>The Project’s lifecycle</a:t>
            </a:r>
            <a:endParaRPr lang="en-US" altLang="ko-KR" sz="1400" b="1" dirty="0">
              <a:solidFill>
                <a:srgbClr val="FF0000"/>
              </a:solidFill>
              <a:cs typeface="Arial" pitchFamily="34" charset="0"/>
            </a:endParaRPr>
          </a:p>
          <a:p>
            <a:pPr marL="171450" lvl="0" indent="-171450" algn="just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  <a:cs typeface="Arial" pitchFamily="34" charset="0"/>
              </a:rPr>
              <a:t>Design of project idea</a:t>
            </a:r>
          </a:p>
          <a:p>
            <a:pPr marL="171450" lvl="0" indent="-171450" algn="just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  <a:cs typeface="Arial" pitchFamily="34" charset="0"/>
              </a:rPr>
              <a:t>Planning of resources </a:t>
            </a:r>
          </a:p>
          <a:p>
            <a:pPr marL="171450" lvl="0" indent="-171450" algn="just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  <a:cs typeface="Arial" pitchFamily="34" charset="0"/>
              </a:rPr>
              <a:t>Implementation of horizontal activates</a:t>
            </a:r>
          </a:p>
          <a:p>
            <a:pPr marL="171450" lvl="0" indent="-171450" algn="just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altLang="ko-KR" sz="1200" dirty="0" smtClean="0">
                <a:solidFill>
                  <a:schemeClr val="tx1"/>
                </a:solidFill>
                <a:cs typeface="Arial" pitchFamily="34" charset="0"/>
              </a:rPr>
              <a:t>Formal conclusion and wrap up </a:t>
            </a:r>
            <a:endParaRPr lang="en-US" altLang="ko-KR" sz="1200" dirty="0">
              <a:solidFill>
                <a:schemeClr val="tx1"/>
              </a:solidFill>
              <a:cs typeface="Arial" pitchFamily="34" charset="0"/>
            </a:endParaRPr>
          </a:p>
        </p:txBody>
      </p:sp>
      <p:pic>
        <p:nvPicPr>
          <p:cNvPr id="27" name="Imagen 26">
            <a:extLst>
              <a:ext uri="{FF2B5EF4-FFF2-40B4-BE49-F238E27FC236}">
                <a16:creationId xmlns:a16="http://schemas.microsoft.com/office/drawing/2014/main" id="{841E436B-121B-48E1-A2DE-F4AEA918ED3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90" r="3171"/>
          <a:stretch/>
        </p:blipFill>
        <p:spPr>
          <a:xfrm>
            <a:off x="4610660" y="4784992"/>
            <a:ext cx="317240" cy="482490"/>
          </a:xfrm>
          <a:prstGeom prst="rect">
            <a:avLst/>
          </a:prstGeom>
        </p:spPr>
      </p:pic>
      <p:pic>
        <p:nvPicPr>
          <p:cNvPr id="30" name="Imagen 29">
            <a:extLst>
              <a:ext uri="{FF2B5EF4-FFF2-40B4-BE49-F238E27FC236}">
                <a16:creationId xmlns:a16="http://schemas.microsoft.com/office/drawing/2014/main" id="{F4927C93-6B6D-4139-9E79-D01250405E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90" r="3171"/>
          <a:stretch/>
        </p:blipFill>
        <p:spPr>
          <a:xfrm>
            <a:off x="5051208" y="1563432"/>
            <a:ext cx="1422332" cy="2163223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2CC6F2AC-3075-415B-BB96-4AB8DF08DE9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03" r="20863"/>
          <a:stretch/>
        </p:blipFill>
        <p:spPr>
          <a:xfrm>
            <a:off x="5089012" y="3700706"/>
            <a:ext cx="1236813" cy="299234"/>
          </a:xfrm>
          <a:prstGeom prst="rect">
            <a:avLst/>
          </a:prstGeom>
        </p:spPr>
      </p:pic>
      <p:sp>
        <p:nvSpPr>
          <p:cNvPr id="33" name="Círculo parcial 4">
            <a:extLst>
              <a:ext uri="{FF2B5EF4-FFF2-40B4-BE49-F238E27FC236}">
                <a16:creationId xmlns:a16="http://schemas.microsoft.com/office/drawing/2014/main" id="{10F9AC94-70F5-44D1-8B0D-45D14E205E1B}"/>
              </a:ext>
            </a:extLst>
          </p:cNvPr>
          <p:cNvSpPr txBox="1"/>
          <p:nvPr/>
        </p:nvSpPr>
        <p:spPr>
          <a:xfrm>
            <a:off x="1883578" y="4910503"/>
            <a:ext cx="1545798" cy="1313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600" kern="1200" dirty="0">
              <a:solidFill>
                <a:schemeClr val="tx1"/>
              </a:solidFill>
            </a:endParaRPr>
          </a:p>
        </p:txBody>
      </p:sp>
      <p:sp>
        <p:nvSpPr>
          <p:cNvPr id="36" name="Círculo parcial 4">
            <a:extLst>
              <a:ext uri="{FF2B5EF4-FFF2-40B4-BE49-F238E27FC236}">
                <a16:creationId xmlns:a16="http://schemas.microsoft.com/office/drawing/2014/main" id="{5087D1B3-B987-41B9-AD1B-6F950D8ADA8F}"/>
              </a:ext>
            </a:extLst>
          </p:cNvPr>
          <p:cNvSpPr txBox="1"/>
          <p:nvPr/>
        </p:nvSpPr>
        <p:spPr>
          <a:xfrm>
            <a:off x="1267844" y="1947497"/>
            <a:ext cx="1991507" cy="296300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algn="just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1400" b="1" dirty="0" smtClean="0">
                <a:solidFill>
                  <a:srgbClr val="FF0000"/>
                </a:solidFill>
                <a:cs typeface="Arial" pitchFamily="34" charset="0"/>
              </a:rPr>
              <a:t>Project Management as an approach</a:t>
            </a:r>
          </a:p>
          <a:p>
            <a:pPr algn="just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1200" dirty="0" smtClean="0">
                <a:solidFill>
                  <a:schemeClr val="tx1"/>
                </a:solidFill>
                <a:cs typeface="Arial" pitchFamily="34" charset="0"/>
              </a:rPr>
              <a:t>A mindset that pursuits EFFICIENCY and EFFECTIVES.</a:t>
            </a:r>
          </a:p>
          <a:p>
            <a:pPr algn="just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altLang="ko-KR" sz="1200" dirty="0">
              <a:solidFill>
                <a:schemeClr val="tx1"/>
              </a:solidFill>
              <a:cs typeface="Arial" pitchFamily="34" charset="0"/>
            </a:endParaRPr>
          </a:p>
          <a:p>
            <a:pPr algn="just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altLang="ko-KR" sz="1200" dirty="0">
                <a:solidFill>
                  <a:schemeClr val="tx1"/>
                </a:solidFill>
                <a:cs typeface="Arial" pitchFamily="34" charset="0"/>
              </a:rPr>
              <a:t>t</a:t>
            </a:r>
            <a:r>
              <a:rPr lang="en-GB" altLang="ko-KR" sz="1200" dirty="0" smtClean="0">
                <a:solidFill>
                  <a:schemeClr val="tx1"/>
                </a:solidFill>
                <a:cs typeface="Arial" pitchFamily="34" charset="0"/>
              </a:rPr>
              <a:t>he </a:t>
            </a:r>
            <a:r>
              <a:rPr lang="en-GB" altLang="ko-KR" sz="1200" dirty="0">
                <a:solidFill>
                  <a:schemeClr val="tx1"/>
                </a:solidFill>
                <a:cs typeface="Arial" pitchFamily="34" charset="0"/>
              </a:rPr>
              <a:t>application of processes, methods, skills, knowledge and experience to achieve specific project objectives</a:t>
            </a:r>
            <a:endParaRPr lang="en-US" altLang="ko-KR" sz="1200" dirty="0">
              <a:solidFill>
                <a:schemeClr val="tx1"/>
              </a:solidFill>
              <a:cs typeface="Arial" pitchFamily="34" charset="0"/>
            </a:endParaRPr>
          </a:p>
        </p:txBody>
      </p:sp>
      <p:pic>
        <p:nvPicPr>
          <p:cNvPr id="37" name="Imagen 36">
            <a:extLst>
              <a:ext uri="{FF2B5EF4-FFF2-40B4-BE49-F238E27FC236}">
                <a16:creationId xmlns:a16="http://schemas.microsoft.com/office/drawing/2014/main" id="{2408AB97-1728-42C7-B2C0-68563D63DF0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90" r="3171"/>
          <a:stretch/>
        </p:blipFill>
        <p:spPr>
          <a:xfrm>
            <a:off x="940547" y="2495707"/>
            <a:ext cx="317240" cy="482490"/>
          </a:xfrm>
          <a:prstGeom prst="rect">
            <a:avLst/>
          </a:prstGeom>
        </p:spPr>
      </p:pic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6CFFDE0F-79B9-4B5C-83BF-0B8BA17475A9}"/>
              </a:ext>
            </a:extLst>
          </p:cNvPr>
          <p:cNvCxnSpPr>
            <a:cxnSpLocks/>
          </p:cNvCxnSpPr>
          <p:nvPr/>
        </p:nvCxnSpPr>
        <p:spPr>
          <a:xfrm flipH="1">
            <a:off x="3228783" y="2736952"/>
            <a:ext cx="980432" cy="0"/>
          </a:xfrm>
          <a:prstGeom prst="straightConnector1">
            <a:avLst/>
          </a:prstGeom>
          <a:ln w="19050">
            <a:solidFill>
              <a:srgbClr val="D92E2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B5981CFC-69D6-4D4C-BACB-7FD12B493921}"/>
              </a:ext>
            </a:extLst>
          </p:cNvPr>
          <p:cNvCxnSpPr>
            <a:cxnSpLocks/>
          </p:cNvCxnSpPr>
          <p:nvPr/>
        </p:nvCxnSpPr>
        <p:spPr>
          <a:xfrm>
            <a:off x="5818246" y="4487783"/>
            <a:ext cx="0" cy="378828"/>
          </a:xfrm>
          <a:prstGeom prst="straightConnector1">
            <a:avLst/>
          </a:prstGeom>
          <a:ln w="19050">
            <a:solidFill>
              <a:srgbClr val="E6872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0974103A-2414-4B1B-8808-F01C8A021B8A}"/>
              </a:ext>
            </a:extLst>
          </p:cNvPr>
          <p:cNvCxnSpPr>
            <a:cxnSpLocks/>
          </p:cNvCxnSpPr>
          <p:nvPr/>
        </p:nvCxnSpPr>
        <p:spPr>
          <a:xfrm>
            <a:off x="7301184" y="2741793"/>
            <a:ext cx="997159" cy="0"/>
          </a:xfrm>
          <a:prstGeom prst="straightConnector1">
            <a:avLst/>
          </a:prstGeom>
          <a:ln w="19050">
            <a:solidFill>
              <a:srgbClr val="FFD13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7919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79070" y="3300411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7289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13" name="Título 1">
            <a:extLst>
              <a:ext uri="{FF2B5EF4-FFF2-40B4-BE49-F238E27FC236}">
                <a16:creationId xmlns:a16="http://schemas.microsoft.com/office/drawing/2014/main" id="{8BA08B80-7111-4A3D-A333-5A675D212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51102" y="488131"/>
            <a:ext cx="4327693" cy="671109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rgbClr val="C00000"/>
                </a:solidFill>
              </a:rPr>
              <a:t>Self-assessment test</a:t>
            </a:r>
          </a:p>
        </p:txBody>
      </p:sp>
      <p:sp>
        <p:nvSpPr>
          <p:cNvPr id="29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87177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Question 1: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What is Project Management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sz="1000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Question 2: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What are the key defining pillars of Project Management?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sz="1000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Question 3: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What are the common phases of the Project’s lifecycle?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sz="1000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Question 4: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What do we mean by Efficiency?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sz="1000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Question 5: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What is the Communication Work </a:t>
            </a:r>
            <a:r>
              <a:rPr lang="en-GB" dirty="0">
                <a:ea typeface="+mn-lt"/>
                <a:cs typeface="+mn-lt"/>
              </a:rPr>
              <a:t>P</a:t>
            </a:r>
            <a:r>
              <a:rPr lang="en-GB" dirty="0" smtClean="0">
                <a:ea typeface="+mn-lt"/>
                <a:cs typeface="+mn-lt"/>
              </a:rPr>
              <a:t>ackage about? </a:t>
            </a:r>
            <a:endParaRPr lang="en-GB" dirty="0">
              <a:solidFill>
                <a:srgbClr val="0070C0"/>
              </a:solidFill>
              <a:cs typeface="Calibri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542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4AEDCF4D-E318-41BA-B105-9369AC1C05A7}"/>
              </a:ext>
            </a:extLst>
          </p:cNvPr>
          <p:cNvSpPr/>
          <p:nvPr/>
        </p:nvSpPr>
        <p:spPr>
          <a:xfrm>
            <a:off x="1335279" y="2371658"/>
            <a:ext cx="7073413" cy="217335"/>
          </a:xfrm>
          <a:prstGeom prst="rect">
            <a:avLst/>
          </a:prstGeom>
          <a:solidFill>
            <a:srgbClr val="FFD13C"/>
          </a:solidFill>
          <a:ln>
            <a:solidFill>
              <a:srgbClr val="FFC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79070" y="3300411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7289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C1CC14E4-70FB-426E-8FAD-6F47CAB6EB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58976" y="553541"/>
            <a:ext cx="3811683" cy="642859"/>
          </a:xfrm>
        </p:spPr>
        <p:txBody>
          <a:bodyPr>
            <a:normAutofit/>
          </a:bodyPr>
          <a:lstStyle/>
          <a:p>
            <a:r>
              <a:rPr lang="es-ES" sz="4000" b="1" spc="-85" dirty="0" err="1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Index</a:t>
            </a:r>
            <a:endParaRPr lang="es-ES" sz="4000" b="1" dirty="0">
              <a:solidFill>
                <a:srgbClr val="D92E2D"/>
              </a:solidFill>
            </a:endParaRP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C59FFB22-1CA2-42FC-9C89-A2FA93EBF02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90" r="3171"/>
          <a:stretch/>
        </p:blipFill>
        <p:spPr>
          <a:xfrm>
            <a:off x="1947669" y="1811714"/>
            <a:ext cx="317240" cy="482490"/>
          </a:xfrm>
          <a:prstGeom prst="rect">
            <a:avLst/>
          </a:prstGeom>
        </p:spPr>
      </p:pic>
      <p:sp>
        <p:nvSpPr>
          <p:cNvPr id="19" name="TextBox 7">
            <a:extLst>
              <a:ext uri="{FF2B5EF4-FFF2-40B4-BE49-F238E27FC236}">
                <a16:creationId xmlns:a16="http://schemas.microsoft.com/office/drawing/2014/main" id="{B5C1FC63-CF05-4D85-9742-411CF5AE3D86}"/>
              </a:ext>
            </a:extLst>
          </p:cNvPr>
          <p:cNvSpPr txBox="1"/>
          <p:nvPr/>
        </p:nvSpPr>
        <p:spPr>
          <a:xfrm>
            <a:off x="1333396" y="2683363"/>
            <a:ext cx="3487986" cy="17389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 smtClean="0">
                <a:ea typeface="+mn-lt"/>
                <a:cs typeface="+mn-lt"/>
              </a:rPr>
              <a:t>Defining Project Management:</a:t>
            </a:r>
            <a:endParaRPr lang="en-US" sz="1200" dirty="0">
              <a:ea typeface="+mn-lt"/>
              <a:cs typeface="+mn-lt"/>
            </a:endParaRPr>
          </a:p>
          <a:p>
            <a:endParaRPr lang="en-US" sz="1200" dirty="0">
              <a:ea typeface="+mn-lt"/>
              <a:cs typeface="+mn-lt"/>
            </a:endParaRPr>
          </a:p>
          <a:p>
            <a:pPr marL="228600" indent="-228600">
              <a:buFont typeface="+mj-lt"/>
              <a:buAutoNum type="arabicPeriod"/>
            </a:pPr>
            <a:r>
              <a:rPr lang="en-GB" sz="1200" dirty="0">
                <a:ea typeface="+mn-lt"/>
                <a:cs typeface="+mn-lt"/>
              </a:rPr>
              <a:t>A definition of Project Management (PM</a:t>
            </a:r>
            <a:r>
              <a:rPr lang="en-GB" sz="1200" dirty="0" smtClean="0">
                <a:ea typeface="+mn-lt"/>
                <a:cs typeface="+mn-lt"/>
              </a:rPr>
              <a:t>)</a:t>
            </a:r>
            <a:endParaRPr lang="en-US" sz="1200" dirty="0" smtClean="0">
              <a:ea typeface="+mn-lt"/>
              <a:cs typeface="+mn-lt"/>
            </a:endParaRPr>
          </a:p>
          <a:p>
            <a:pPr marL="228600" indent="-228600">
              <a:buFont typeface="+mj-lt"/>
              <a:buAutoNum type="arabicPeriod"/>
            </a:pPr>
            <a:r>
              <a:rPr lang="fr-FR" sz="1200" dirty="0">
                <a:ea typeface="+mn-lt"/>
                <a:cs typeface="+mn-lt"/>
              </a:rPr>
              <a:t>Project Management VS </a:t>
            </a:r>
            <a:r>
              <a:rPr lang="en-US" sz="1200" dirty="0" smtClean="0">
                <a:ea typeface="+mn-lt"/>
                <a:cs typeface="+mn-lt"/>
              </a:rPr>
              <a:t>Traditional</a:t>
            </a:r>
            <a:r>
              <a:rPr lang="fr-FR" sz="1200" dirty="0" smtClean="0">
                <a:ea typeface="+mn-lt"/>
                <a:cs typeface="+mn-lt"/>
              </a:rPr>
              <a:t> Management</a:t>
            </a:r>
            <a:endParaRPr lang="en-US" sz="1200" dirty="0">
              <a:ea typeface="+mn-lt"/>
              <a:cs typeface="+mn-lt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>
                <a:ea typeface="+mn-lt"/>
                <a:cs typeface="+mn-lt"/>
              </a:rPr>
              <a:t>Project Management as a mentality </a:t>
            </a:r>
            <a:endParaRPr lang="en-US" sz="1200" dirty="0">
              <a:ea typeface="+mn-lt"/>
              <a:cs typeface="+mn-lt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>
                <a:ea typeface="+mn-lt"/>
                <a:cs typeface="+mn-lt"/>
              </a:rPr>
              <a:t>Defining pillars of Project Management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dirty="0">
                <a:ea typeface="+mn-lt"/>
                <a:cs typeface="+mn-lt"/>
              </a:rPr>
              <a:t>The best-case scenario: a successful Project</a:t>
            </a:r>
          </a:p>
          <a:p>
            <a:pPr marL="228600" indent="-228600">
              <a:buFont typeface="+mj-lt"/>
              <a:buAutoNum type="arabicPeriod"/>
            </a:pPr>
            <a:endParaRPr lang="en-US" sz="1100" dirty="0">
              <a:ea typeface="맑은 고딕"/>
              <a:cs typeface="Calibri"/>
            </a:endParaRPr>
          </a:p>
          <a:p>
            <a:endParaRPr lang="en-US" altLang="ko-KR" sz="1200" dirty="0">
              <a:latin typeface="Calibri"/>
              <a:ea typeface="맑은 고딕"/>
              <a:cs typeface="Arial" pitchFamily="34" charset="0"/>
            </a:endParaRPr>
          </a:p>
        </p:txBody>
      </p:sp>
      <p:sp>
        <p:nvSpPr>
          <p:cNvPr id="20" name="TextBox 8">
            <a:extLst>
              <a:ext uri="{FF2B5EF4-FFF2-40B4-BE49-F238E27FC236}">
                <a16:creationId xmlns:a16="http://schemas.microsoft.com/office/drawing/2014/main" id="{006589D8-892A-4191-BF65-8E3960D7DC65}"/>
              </a:ext>
            </a:extLst>
          </p:cNvPr>
          <p:cNvSpPr txBox="1"/>
          <p:nvPr/>
        </p:nvSpPr>
        <p:spPr>
          <a:xfrm>
            <a:off x="1795843" y="2283765"/>
            <a:ext cx="2312095" cy="369332"/>
          </a:xfrm>
          <a:prstGeom prst="rect">
            <a:avLst/>
          </a:prstGeom>
          <a:noFill/>
        </p:spPr>
        <p:txBody>
          <a:bodyPr wrap="square" lIns="108000" tIns="45720" rIns="108000" bIns="45720" rtlCol="0" anchor="t">
            <a:spAutoFit/>
          </a:bodyPr>
          <a:lstStyle/>
          <a:p>
            <a:r>
              <a:rPr lang="en-US" altLang="ko-KR" b="1" dirty="0">
                <a:latin typeface="+mj-lt"/>
                <a:ea typeface="맑은 고딕"/>
                <a:cs typeface="Arial"/>
              </a:rPr>
              <a:t>Unit 1</a:t>
            </a:r>
            <a:endParaRPr lang="en-US" altLang="ko-KR" b="1" dirty="0">
              <a:latin typeface="+mj-lt"/>
              <a:ea typeface="맑은 고딕"/>
              <a:cs typeface="Arial" pitchFamily="34" charset="0"/>
            </a:endParaRPr>
          </a:p>
        </p:txBody>
      </p:sp>
      <p:pic>
        <p:nvPicPr>
          <p:cNvPr id="25" name="Imagen 24">
            <a:extLst>
              <a:ext uri="{FF2B5EF4-FFF2-40B4-BE49-F238E27FC236}">
                <a16:creationId xmlns:a16="http://schemas.microsoft.com/office/drawing/2014/main" id="{1CA66825-C19B-4FC4-97F1-DF2455EE26A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90" r="3171"/>
          <a:stretch/>
        </p:blipFill>
        <p:spPr>
          <a:xfrm>
            <a:off x="5957053" y="1820788"/>
            <a:ext cx="317240" cy="482490"/>
          </a:xfrm>
          <a:prstGeom prst="rect">
            <a:avLst/>
          </a:prstGeom>
        </p:spPr>
      </p:pic>
      <p:sp>
        <p:nvSpPr>
          <p:cNvPr id="26" name="TextBox 7">
            <a:extLst>
              <a:ext uri="{FF2B5EF4-FFF2-40B4-BE49-F238E27FC236}">
                <a16:creationId xmlns:a16="http://schemas.microsoft.com/office/drawing/2014/main" id="{56366EB9-2D22-4CD6-B844-8967B389876D}"/>
              </a:ext>
            </a:extLst>
          </p:cNvPr>
          <p:cNvSpPr txBox="1"/>
          <p:nvPr/>
        </p:nvSpPr>
        <p:spPr>
          <a:xfrm>
            <a:off x="5607095" y="2740990"/>
            <a:ext cx="4368177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200" dirty="0" smtClean="0">
                <a:ea typeface="+mn-lt"/>
                <a:cs typeface="+mn-lt"/>
              </a:rPr>
              <a:t>Project’s lifecyle and implementation</a:t>
            </a:r>
            <a:r>
              <a:rPr lang="en-GB" sz="1200" dirty="0" smtClean="0">
                <a:ea typeface="+mn-lt"/>
                <a:cs typeface="+mn-lt"/>
              </a:rPr>
              <a:t>:</a:t>
            </a:r>
            <a:endParaRPr lang="en-GB" sz="1200" dirty="0">
              <a:ea typeface="+mn-lt"/>
              <a:cs typeface="+mn-lt"/>
            </a:endParaRPr>
          </a:p>
          <a:p>
            <a:endParaRPr lang="en-GB" sz="1200" dirty="0">
              <a:ea typeface="+mn-lt"/>
              <a:cs typeface="+mn-lt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>
                <a:ea typeface="+mn-lt"/>
                <a:cs typeface="+mn-lt"/>
              </a:rPr>
              <a:t>Project’s lifecycle: a visual representation</a:t>
            </a:r>
            <a:endParaRPr lang="fi-FI" dirty="0">
              <a:ea typeface="+mn-lt"/>
              <a:cs typeface="+mn-lt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>
                <a:ea typeface="+mn-lt"/>
                <a:cs typeface="+mn-lt"/>
              </a:rPr>
              <a:t>Project Idea</a:t>
            </a:r>
            <a:r>
              <a:rPr lang="en-US" sz="1200" dirty="0">
                <a:ea typeface="+mn-lt"/>
                <a:cs typeface="+mn-lt"/>
              </a:rPr>
              <a:t>:</a:t>
            </a:r>
            <a:r>
              <a:rPr lang="en-US" sz="1200" dirty="0" smtClean="0">
                <a:cs typeface="Calibri" panose="020F0502020204030204"/>
              </a:rPr>
              <a:t> Conceptual phase &amp; Statement of Work  </a:t>
            </a:r>
            <a:endParaRPr lang="en-US" sz="1200" dirty="0">
              <a:cs typeface="Calibri" panose="020F0502020204030204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>
                <a:ea typeface="+mn-lt"/>
                <a:cs typeface="+mn-lt"/>
              </a:rPr>
              <a:t>Resource Planning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>
                <a:ea typeface="+mn-lt"/>
                <a:cs typeface="+mn-lt"/>
              </a:rPr>
              <a:t>Project Management Plan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dirty="0">
                <a:ea typeface="+mn-lt"/>
                <a:cs typeface="+mn-lt"/>
              </a:rPr>
              <a:t>Defining the operations – what to do</a:t>
            </a:r>
            <a:r>
              <a:rPr lang="en-GB" sz="1200" dirty="0" smtClean="0">
                <a:ea typeface="+mn-lt"/>
                <a:cs typeface="+mn-lt"/>
              </a:rPr>
              <a:t>?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dirty="0">
                <a:ea typeface="+mn-lt"/>
                <a:cs typeface="+mn-lt"/>
              </a:rPr>
              <a:t>Defining the timeline – due when</a:t>
            </a:r>
            <a:r>
              <a:rPr lang="en-GB" sz="1200" dirty="0" smtClean="0">
                <a:ea typeface="+mn-lt"/>
                <a:cs typeface="+mn-lt"/>
              </a:rPr>
              <a:t>?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dirty="0">
                <a:ea typeface="+mn-lt"/>
                <a:cs typeface="+mn-lt"/>
              </a:rPr>
              <a:t>Settings the </a:t>
            </a:r>
            <a:r>
              <a:rPr lang="en-GB" sz="1200" dirty="0" smtClean="0">
                <a:ea typeface="+mn-lt"/>
                <a:cs typeface="+mn-lt"/>
              </a:rPr>
              <a:t>Milestones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dirty="0">
                <a:ea typeface="+mn-lt"/>
                <a:cs typeface="+mn-lt"/>
              </a:rPr>
              <a:t>Horizontal Work </a:t>
            </a:r>
            <a:r>
              <a:rPr lang="en-GB" sz="1200" dirty="0" smtClean="0">
                <a:ea typeface="+mn-lt"/>
                <a:cs typeface="+mn-lt"/>
              </a:rPr>
              <a:t>Packages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dirty="0">
                <a:ea typeface="+mn-lt"/>
                <a:cs typeface="+mn-lt"/>
              </a:rPr>
              <a:t>About the Horizontal Work Packages – </a:t>
            </a:r>
            <a:r>
              <a:rPr lang="en-GB" sz="1200" dirty="0" smtClean="0">
                <a:ea typeface="+mn-lt"/>
                <a:cs typeface="+mn-lt"/>
              </a:rPr>
              <a:t>Communication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dirty="0" smtClean="0">
                <a:ea typeface="+mn-lt"/>
                <a:cs typeface="+mn-lt"/>
              </a:rPr>
              <a:t>About </a:t>
            </a:r>
            <a:r>
              <a:rPr lang="en-GB" sz="1200" dirty="0">
                <a:ea typeface="+mn-lt"/>
                <a:cs typeface="+mn-lt"/>
              </a:rPr>
              <a:t>the Horizontal Work Packages – Project </a:t>
            </a:r>
            <a:r>
              <a:rPr lang="en-GB" sz="1200" dirty="0" smtClean="0">
                <a:ea typeface="+mn-lt"/>
                <a:cs typeface="+mn-lt"/>
              </a:rPr>
              <a:t>Management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dirty="0">
                <a:ea typeface="+mn-lt"/>
                <a:cs typeface="+mn-lt"/>
              </a:rPr>
              <a:t>Tips for financial management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dirty="0" smtClean="0">
                <a:ea typeface="+mn-lt"/>
                <a:cs typeface="+mn-lt"/>
              </a:rPr>
              <a:t>Avoiding </a:t>
            </a:r>
            <a:r>
              <a:rPr lang="en-GB" sz="1200" dirty="0">
                <a:ea typeface="+mn-lt"/>
                <a:cs typeface="+mn-lt"/>
              </a:rPr>
              <a:t>traps…pt.1 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dirty="0">
                <a:ea typeface="+mn-lt"/>
                <a:cs typeface="+mn-lt"/>
              </a:rPr>
              <a:t>Bringing the project to </a:t>
            </a:r>
            <a:r>
              <a:rPr lang="en-GB" sz="1200" dirty="0" smtClean="0">
                <a:ea typeface="+mn-lt"/>
                <a:cs typeface="+mn-lt"/>
              </a:rPr>
              <a:t>conclusion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dirty="0" smtClean="0">
                <a:ea typeface="+mn-lt"/>
                <a:cs typeface="+mn-lt"/>
              </a:rPr>
              <a:t>Avoiding traps…pt.2</a:t>
            </a:r>
            <a:endParaRPr lang="en-GB" sz="1200" dirty="0">
              <a:ea typeface="+mn-lt"/>
              <a:cs typeface="+mn-lt"/>
            </a:endParaRPr>
          </a:p>
        </p:txBody>
      </p:sp>
      <p:sp>
        <p:nvSpPr>
          <p:cNvPr id="27" name="TextBox 8">
            <a:extLst>
              <a:ext uri="{FF2B5EF4-FFF2-40B4-BE49-F238E27FC236}">
                <a16:creationId xmlns:a16="http://schemas.microsoft.com/office/drawing/2014/main" id="{AA1CCC6C-69EA-4A83-96E5-7CCC41658666}"/>
              </a:ext>
            </a:extLst>
          </p:cNvPr>
          <p:cNvSpPr txBox="1"/>
          <p:nvPr/>
        </p:nvSpPr>
        <p:spPr>
          <a:xfrm>
            <a:off x="5710375" y="2294204"/>
            <a:ext cx="2698317" cy="369332"/>
          </a:xfrm>
          <a:prstGeom prst="rect">
            <a:avLst/>
          </a:prstGeom>
          <a:noFill/>
        </p:spPr>
        <p:txBody>
          <a:bodyPr wrap="square" lIns="108000" tIns="45720" rIns="108000" bIns="45720" rtlCol="0" anchor="t">
            <a:spAutoFit/>
          </a:bodyPr>
          <a:lstStyle/>
          <a:p>
            <a:r>
              <a:rPr lang="en-US" altLang="ko-KR" b="1" dirty="0">
                <a:latin typeface="+mj-lt"/>
                <a:ea typeface="맑은 고딕"/>
                <a:cs typeface="Arial"/>
              </a:rPr>
              <a:t>Unit 2</a:t>
            </a:r>
            <a:endParaRPr lang="en-US" altLang="ko-KR" b="1" dirty="0">
              <a:latin typeface="+mj-lt"/>
              <a:ea typeface="맑은 고딕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9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Starting from the beginning: A definition of Project Management (PM)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ea typeface="+mn-lt"/>
                <a:cs typeface="+mn-lt"/>
              </a:rPr>
              <a:t>Project management is the </a:t>
            </a:r>
            <a:r>
              <a:rPr lang="en-GB" dirty="0">
                <a:solidFill>
                  <a:srgbClr val="0070C0"/>
                </a:solidFill>
                <a:ea typeface="+mn-lt"/>
                <a:cs typeface="+mn-lt"/>
              </a:rPr>
              <a:t>application</a:t>
            </a:r>
            <a:r>
              <a:rPr lang="en-GB" dirty="0">
                <a:ea typeface="+mn-lt"/>
                <a:cs typeface="+mn-lt"/>
              </a:rPr>
              <a:t> of processes, methods, skills, knowledge and experience </a:t>
            </a:r>
            <a:r>
              <a:rPr lang="en-GB" dirty="0">
                <a:solidFill>
                  <a:srgbClr val="0070C0"/>
                </a:solidFill>
                <a:ea typeface="+mn-lt"/>
                <a:cs typeface="+mn-lt"/>
              </a:rPr>
              <a:t>to achieve specific project </a:t>
            </a:r>
            <a:r>
              <a:rPr lang="en-GB" dirty="0" smtClean="0">
                <a:solidFill>
                  <a:srgbClr val="0070C0"/>
                </a:solidFill>
                <a:ea typeface="+mn-lt"/>
                <a:cs typeface="+mn-lt"/>
              </a:rPr>
              <a:t>objectives</a:t>
            </a:r>
            <a:r>
              <a:rPr lang="en-GB" dirty="0" smtClean="0">
                <a:ea typeface="+mn-lt"/>
                <a:cs typeface="+mn-lt"/>
              </a:rPr>
              <a:t>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GB" dirty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Project have final </a:t>
            </a:r>
            <a:r>
              <a:rPr lang="en-GB" dirty="0">
                <a:solidFill>
                  <a:srgbClr val="0070C0"/>
                </a:solidFill>
                <a:ea typeface="+mn-lt"/>
                <a:cs typeface="+mn-lt"/>
              </a:rPr>
              <a:t>deliverables</a:t>
            </a:r>
            <a:r>
              <a:rPr lang="en-GB" dirty="0">
                <a:ea typeface="+mn-lt"/>
                <a:cs typeface="+mn-lt"/>
              </a:rPr>
              <a:t> that are constrained to a </a:t>
            </a:r>
            <a:r>
              <a:rPr lang="en-GB" dirty="0">
                <a:solidFill>
                  <a:srgbClr val="0070C0"/>
                </a:solidFill>
                <a:ea typeface="+mn-lt"/>
                <a:cs typeface="+mn-lt"/>
              </a:rPr>
              <a:t>finite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>
                <a:solidFill>
                  <a:srgbClr val="0070C0"/>
                </a:solidFill>
                <a:ea typeface="+mn-lt"/>
                <a:cs typeface="+mn-lt"/>
              </a:rPr>
              <a:t>timescale</a:t>
            </a:r>
            <a:r>
              <a:rPr lang="en-GB" dirty="0">
                <a:ea typeface="+mn-lt"/>
                <a:cs typeface="+mn-lt"/>
              </a:rPr>
              <a:t> and </a:t>
            </a:r>
            <a:r>
              <a:rPr lang="en-GB" dirty="0">
                <a:solidFill>
                  <a:srgbClr val="0070C0"/>
                </a:solidFill>
                <a:ea typeface="+mn-lt"/>
                <a:cs typeface="+mn-lt"/>
              </a:rPr>
              <a:t>budget</a:t>
            </a:r>
            <a:r>
              <a:rPr lang="en-GB" dirty="0" smtClean="0">
                <a:ea typeface="+mn-lt"/>
                <a:cs typeface="+mn-lt"/>
              </a:rPr>
              <a:t>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GB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1500" dirty="0" smtClean="0">
                <a:ea typeface="+mn-lt"/>
                <a:cs typeface="+mn-lt"/>
              </a:rPr>
              <a:t>Source: </a:t>
            </a:r>
            <a:r>
              <a:rPr lang="en-GB" sz="1500" dirty="0" smtClean="0">
                <a:ea typeface="+mn-lt"/>
                <a:cs typeface="+mn-lt"/>
                <a:hlinkClick r:id="rId4" action="ppaction://hlinkfile"/>
              </a:rPr>
              <a:t>APM, Association for Project Management </a:t>
            </a:r>
            <a:endParaRPr lang="en-GB" sz="1500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sz="2000" b="1" dirty="0">
              <a:ea typeface="+mn-lt"/>
              <a:cs typeface="+mn-lt"/>
            </a:endParaRPr>
          </a:p>
          <a:p>
            <a:pPr algn="just">
              <a:defRPr/>
            </a:pPr>
            <a:endParaRPr lang="en-GB" sz="2000" b="1" dirty="0">
              <a:cs typeface="Calibri"/>
            </a:endParaRPr>
          </a:p>
          <a:p>
            <a:pPr marL="514350" indent="-514350" algn="just">
              <a:buChar char="•"/>
              <a:defRPr/>
            </a:pPr>
            <a:endParaRPr lang="en-GB" sz="3200" b="1" dirty="0">
              <a:cs typeface="Calibri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 err="1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</a:t>
            </a:r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 1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022838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Project Management VS </a:t>
            </a:r>
            <a:r>
              <a:rPr lang="en-GB" b="1" i="1" dirty="0" smtClean="0">
                <a:ea typeface="+mn-lt"/>
                <a:cs typeface="+mn-lt"/>
              </a:rPr>
              <a:t>Traditional</a:t>
            </a:r>
            <a:r>
              <a:rPr lang="en-GB" b="1" dirty="0" smtClean="0">
                <a:ea typeface="+mn-lt"/>
                <a:cs typeface="+mn-lt"/>
              </a:rPr>
              <a:t> Management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sz="2000" b="1" dirty="0">
              <a:ea typeface="+mn-lt"/>
              <a:cs typeface="+mn-lt"/>
            </a:endParaRPr>
          </a:p>
          <a:p>
            <a:pPr algn="just">
              <a:defRPr/>
            </a:pPr>
            <a:endParaRPr lang="en-GB" sz="2000" b="1" dirty="0">
              <a:cs typeface="Calibri"/>
            </a:endParaRPr>
          </a:p>
          <a:p>
            <a:pPr marL="514350" indent="-514350" algn="just">
              <a:buChar char="•"/>
              <a:defRPr/>
            </a:pPr>
            <a:endParaRPr lang="en-GB" sz="3200" b="1" dirty="0">
              <a:cs typeface="Calibri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 err="1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</a:t>
            </a:r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 1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356948"/>
              </p:ext>
            </p:extLst>
          </p:nvPr>
        </p:nvGraphicFramePr>
        <p:xfrm>
          <a:off x="1475649" y="1965228"/>
          <a:ext cx="9240702" cy="2560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0351">
                  <a:extLst>
                    <a:ext uri="{9D8B030D-6E8A-4147-A177-3AD203B41FA5}">
                      <a16:colId xmlns:a16="http://schemas.microsoft.com/office/drawing/2014/main" val="987817194"/>
                    </a:ext>
                  </a:extLst>
                </a:gridCol>
                <a:gridCol w="4620351">
                  <a:extLst>
                    <a:ext uri="{9D8B030D-6E8A-4147-A177-3AD203B41FA5}">
                      <a16:colId xmlns:a16="http://schemas.microsoft.com/office/drawing/2014/main" val="2962080228"/>
                    </a:ext>
                  </a:extLst>
                </a:gridCol>
              </a:tblGrid>
              <a:tr h="431907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PROJECT MANAGEMENT</a:t>
                      </a:r>
                      <a:endParaRPr lang="en-GB" sz="2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MANAGEMENT</a:t>
                      </a:r>
                      <a:endParaRPr lang="en-GB" sz="2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2661046"/>
                  </a:ext>
                </a:extLst>
              </a:tr>
              <a:tr h="2128683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Final deliverable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Finite cycle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Unique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and Innovative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Cross-functional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Project-specific resources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Scope: precise and well-defined</a:t>
                      </a:r>
                      <a:endParaRPr lang="en-GB" sz="2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200" noProof="0" dirty="0" smtClean="0">
                          <a:solidFill>
                            <a:schemeClr val="tx1"/>
                          </a:solidFill>
                        </a:rPr>
                        <a:t>Ongoing activities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200" noProof="0" dirty="0" smtClean="0">
                          <a:solidFill>
                            <a:schemeClr val="tx1"/>
                          </a:solidFill>
                        </a:rPr>
                        <a:t>Continuous</a:t>
                      </a:r>
                      <a:r>
                        <a:rPr lang="en-GB" sz="2200" baseline="0" noProof="0" dirty="0" smtClean="0">
                          <a:solidFill>
                            <a:schemeClr val="tx1"/>
                          </a:solidFill>
                        </a:rPr>
                        <a:t> input-output flow</a:t>
                      </a:r>
                      <a:endParaRPr lang="en-GB" sz="2200" noProof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200" noProof="0" dirty="0" smtClean="0">
                          <a:solidFill>
                            <a:schemeClr val="tx1"/>
                          </a:solidFill>
                        </a:rPr>
                        <a:t>Routine tasks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200" noProof="0" dirty="0" smtClean="0">
                          <a:solidFill>
                            <a:schemeClr val="tx1"/>
                          </a:solidFill>
                        </a:rPr>
                        <a:t>Mono-disciplinary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200" noProof="0" dirty="0" smtClean="0">
                          <a:solidFill>
                            <a:schemeClr val="tx1"/>
                          </a:solidFill>
                        </a:rPr>
                        <a:t>General</a:t>
                      </a:r>
                      <a:r>
                        <a:rPr lang="en-GB" sz="2200" baseline="0" noProof="0" dirty="0" smtClean="0">
                          <a:solidFill>
                            <a:schemeClr val="tx1"/>
                          </a:solidFill>
                        </a:rPr>
                        <a:t> budget resources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200" baseline="0" noProof="0" dirty="0" smtClean="0">
                          <a:solidFill>
                            <a:schemeClr val="tx1"/>
                          </a:solidFill>
                        </a:rPr>
                        <a:t>Scope: broader and less delimited</a:t>
                      </a:r>
                      <a:endParaRPr lang="en-GB" sz="2200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4359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233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A less conventional perception of Project Management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Project Management is a </a:t>
            </a:r>
            <a:r>
              <a:rPr lang="en-GB" dirty="0" smtClean="0">
                <a:solidFill>
                  <a:srgbClr val="0070C0"/>
                </a:solidFill>
                <a:ea typeface="+mn-lt"/>
                <a:cs typeface="+mn-lt"/>
              </a:rPr>
              <a:t>mentality </a:t>
            </a:r>
            <a:r>
              <a:rPr lang="en-GB" dirty="0" smtClean="0">
                <a:ea typeface="+mn-lt"/>
                <a:cs typeface="+mn-lt"/>
              </a:rPr>
              <a:t>that strives for </a:t>
            </a:r>
            <a:r>
              <a:rPr lang="en-GB" dirty="0" smtClean="0">
                <a:solidFill>
                  <a:srgbClr val="0070C0"/>
                </a:solidFill>
                <a:ea typeface="+mn-lt"/>
                <a:cs typeface="+mn-lt"/>
              </a:rPr>
              <a:t>EFFICACY </a:t>
            </a:r>
            <a:r>
              <a:rPr lang="en-GB" dirty="0" smtClean="0">
                <a:ea typeface="+mn-lt"/>
                <a:cs typeface="+mn-lt"/>
              </a:rPr>
              <a:t>and </a:t>
            </a:r>
            <a:r>
              <a:rPr lang="en-GB" dirty="0" smtClean="0">
                <a:solidFill>
                  <a:srgbClr val="0070C0"/>
                </a:solidFill>
                <a:ea typeface="+mn-lt"/>
                <a:cs typeface="+mn-lt"/>
              </a:rPr>
              <a:t>EFFECTIVENESS</a:t>
            </a:r>
            <a:r>
              <a:rPr lang="en-GB" dirty="0" smtClean="0">
                <a:ea typeface="+mn-lt"/>
                <a:cs typeface="+mn-lt"/>
              </a:rPr>
              <a:t>, like athletes always do…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GB" b="1" dirty="0">
              <a:solidFill>
                <a:srgbClr val="0070C0"/>
              </a:solidFill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ea typeface="+mn-lt"/>
                <a:cs typeface="+mn-lt"/>
              </a:rPr>
              <a:t>S</a:t>
            </a:r>
            <a:r>
              <a:rPr lang="en-GB" dirty="0" smtClean="0">
                <a:ea typeface="+mn-lt"/>
                <a:cs typeface="+mn-lt"/>
              </a:rPr>
              <a:t>eeking for a business idea, setting up a business, launching a marketing campaign, target and identify groups of interest for your brand, can be all considered as stand-alone projects…as scheduling a work-out session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GB" dirty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ea typeface="+mn-lt"/>
                <a:cs typeface="+mn-lt"/>
              </a:rPr>
              <a:t>Project Management’s approaches should be applying transversally to all typical entrepreneurial functions.</a:t>
            </a:r>
            <a:endParaRPr lang="en-GB" dirty="0">
              <a:ea typeface="+mn-lt"/>
              <a:cs typeface="+mn-lt"/>
            </a:endParaRPr>
          </a:p>
          <a:p>
            <a:pPr algn="just">
              <a:defRPr/>
            </a:pPr>
            <a:endParaRPr lang="en-GB" b="1" dirty="0">
              <a:cs typeface="Calibri"/>
            </a:endParaRPr>
          </a:p>
          <a:p>
            <a:pPr marL="514350" indent="-514350" algn="just">
              <a:buChar char="•"/>
              <a:defRPr/>
            </a:pPr>
            <a:endParaRPr lang="en-GB" b="1" dirty="0">
              <a:cs typeface="Calibri"/>
            </a:endParaRPr>
          </a:p>
          <a:p>
            <a:pPr marL="514350" indent="-514350" algn="just">
              <a:buAutoNum type="arabicPeriod"/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 err="1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</a:t>
            </a:r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 1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530474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5647412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Defining pillars of Project Management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 smtClean="0">
                <a:ea typeface="+mn-lt"/>
                <a:cs typeface="+mn-lt"/>
              </a:rPr>
              <a:t>The relation between the three is highly interrelated.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dirty="0">
                <a:ea typeface="+mn-lt"/>
                <a:cs typeface="+mn-lt"/>
              </a:rPr>
              <a:t>A</a:t>
            </a:r>
            <a:r>
              <a:rPr lang="en-GB" dirty="0" smtClean="0">
                <a:ea typeface="+mn-lt"/>
                <a:cs typeface="+mn-lt"/>
              </a:rPr>
              <a:t>ny potential change – in quality and in quantity – impacting one the three will inevitably affect all of the others, for the better or for the worst.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sz="2000" b="1" dirty="0">
              <a:ea typeface="+mn-lt"/>
              <a:cs typeface="+mn-lt"/>
            </a:endParaRPr>
          </a:p>
          <a:p>
            <a:pPr algn="just">
              <a:defRPr/>
            </a:pPr>
            <a:endParaRPr lang="en-GB" sz="2000" b="1" dirty="0">
              <a:cs typeface="Calibri"/>
            </a:endParaRPr>
          </a:p>
          <a:p>
            <a:pPr marL="514350" indent="-514350" algn="just">
              <a:buChar char="•"/>
              <a:defRPr/>
            </a:pPr>
            <a:endParaRPr lang="en-GB" sz="3200" b="1" dirty="0">
              <a:cs typeface="Calibri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 err="1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</a:t>
            </a:r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 1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2986868563"/>
              </p:ext>
            </p:extLst>
          </p:nvPr>
        </p:nvGraphicFramePr>
        <p:xfrm>
          <a:off x="5968998" y="1398870"/>
          <a:ext cx="6539345" cy="4711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32655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 smtClean="0">
                <a:ea typeface="+mn-lt"/>
                <a:cs typeface="+mn-lt"/>
              </a:rPr>
              <a:t>The best-case scenario: a successful Project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ea typeface="+mn-lt"/>
              <a:cs typeface="+mn-lt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dirty="0">
                <a:cs typeface="Calibri"/>
              </a:rPr>
              <a:t>R</a:t>
            </a:r>
            <a:r>
              <a:rPr lang="en-GB" dirty="0" smtClean="0">
                <a:cs typeface="Calibri"/>
              </a:rPr>
              <a:t>esults are delivered in compliance to </a:t>
            </a:r>
            <a:r>
              <a:rPr lang="en-GB" dirty="0" smtClean="0">
                <a:solidFill>
                  <a:srgbClr val="0070C0"/>
                </a:solidFill>
                <a:cs typeface="Calibri"/>
              </a:rPr>
              <a:t>internal schedule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GB" dirty="0">
                <a:cs typeface="Calibri"/>
              </a:rPr>
              <a:t>R</a:t>
            </a:r>
            <a:r>
              <a:rPr lang="en-GB" dirty="0" smtClean="0">
                <a:cs typeface="Calibri"/>
              </a:rPr>
              <a:t>esults are delivered in compliance to </a:t>
            </a:r>
            <a:r>
              <a:rPr lang="en-GB" dirty="0" smtClean="0">
                <a:solidFill>
                  <a:srgbClr val="0070C0"/>
                </a:solidFill>
                <a:cs typeface="Calibri"/>
              </a:rPr>
              <a:t>performance’s parameters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GB" dirty="0">
                <a:cs typeface="Calibri"/>
              </a:rPr>
              <a:t>R</a:t>
            </a:r>
            <a:r>
              <a:rPr lang="en-GB" dirty="0" smtClean="0">
                <a:cs typeface="Calibri"/>
              </a:rPr>
              <a:t>esults are delivered in compliance to </a:t>
            </a:r>
            <a:r>
              <a:rPr lang="en-GB" dirty="0" smtClean="0">
                <a:solidFill>
                  <a:srgbClr val="0070C0"/>
                </a:solidFill>
                <a:cs typeface="Calibri"/>
              </a:rPr>
              <a:t>allocated budget 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cs typeface="Calibri"/>
              </a:rPr>
              <a:t>Results </a:t>
            </a:r>
            <a:r>
              <a:rPr lang="en-GB" dirty="0" smtClean="0">
                <a:solidFill>
                  <a:srgbClr val="0070C0"/>
                </a:solidFill>
                <a:cs typeface="Calibri"/>
              </a:rPr>
              <a:t>satisfy</a:t>
            </a:r>
            <a:r>
              <a:rPr lang="en-GB" dirty="0" smtClean="0">
                <a:cs typeface="Calibri"/>
              </a:rPr>
              <a:t> (or even better, </a:t>
            </a:r>
            <a:r>
              <a:rPr lang="en-GB" i="1" dirty="0" smtClean="0">
                <a:solidFill>
                  <a:srgbClr val="0070C0"/>
                </a:solidFill>
                <a:cs typeface="Calibri"/>
              </a:rPr>
              <a:t>exceed</a:t>
            </a:r>
            <a:r>
              <a:rPr lang="en-GB" dirty="0" smtClean="0">
                <a:cs typeface="Calibri"/>
              </a:rPr>
              <a:t>) targets’ expectations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cs typeface="Calibri"/>
              </a:rPr>
              <a:t>Results are </a:t>
            </a:r>
            <a:r>
              <a:rPr lang="en-GB" dirty="0" smtClean="0">
                <a:solidFill>
                  <a:srgbClr val="0070C0"/>
                </a:solidFill>
                <a:cs typeface="Calibri"/>
              </a:rPr>
              <a:t>sustainable</a:t>
            </a:r>
            <a:r>
              <a:rPr lang="en-GB" dirty="0" smtClean="0">
                <a:cs typeface="Calibri"/>
              </a:rPr>
              <a:t> and </a:t>
            </a:r>
            <a:r>
              <a:rPr lang="en-GB" dirty="0" smtClean="0">
                <a:solidFill>
                  <a:srgbClr val="0070C0"/>
                </a:solidFill>
                <a:cs typeface="Calibri"/>
              </a:rPr>
              <a:t>impactful 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cs typeface="Calibri"/>
              </a:rPr>
              <a:t>Results (and the tasks that lead to their achievements) </a:t>
            </a:r>
            <a:r>
              <a:rPr lang="en-GB" dirty="0" smtClean="0">
                <a:solidFill>
                  <a:srgbClr val="0070C0"/>
                </a:solidFill>
                <a:cs typeface="Calibri"/>
              </a:rPr>
              <a:t>empower</a:t>
            </a:r>
            <a:r>
              <a:rPr lang="en-GB" dirty="0" smtClean="0">
                <a:cs typeface="Calibri"/>
              </a:rPr>
              <a:t> people </a:t>
            </a: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endParaRPr lang="en-GB" dirty="0">
              <a:solidFill>
                <a:srgbClr val="0070C0"/>
              </a:solidFill>
              <a:cs typeface="Calibri"/>
            </a:endParaRPr>
          </a:p>
          <a:p>
            <a:pPr marL="514350" indent="-514350" algn="just">
              <a:buChar char="•"/>
              <a:defRPr/>
            </a:pPr>
            <a:endParaRPr lang="en-GB" b="1" dirty="0">
              <a:cs typeface="Calibri"/>
            </a:endParaRPr>
          </a:p>
          <a:p>
            <a:pPr marL="514350" indent="-514350" algn="just">
              <a:buAutoNum type="arabicPeriod"/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 err="1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</a:t>
            </a:r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 1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396497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773D355-2EFA-4E6E-B84D-4EDFB8C49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2" y="6294071"/>
            <a:ext cx="10100684" cy="563929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CD3DC50E-31D5-4172-B2E4-495A452F8B3C}"/>
              </a:ext>
            </a:extLst>
          </p:cNvPr>
          <p:cNvSpPr/>
          <p:nvPr/>
        </p:nvSpPr>
        <p:spPr>
          <a:xfrm rot="5400000">
            <a:off x="-3300416" y="3300411"/>
            <a:ext cx="6858001" cy="257178"/>
          </a:xfrm>
          <a:prstGeom prst="rect">
            <a:avLst/>
          </a:prstGeom>
          <a:solidFill>
            <a:srgbClr val="FFCD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9675226-E6AD-4432-9A39-1D1C6C36A06B}"/>
              </a:ext>
            </a:extLst>
          </p:cNvPr>
          <p:cNvSpPr/>
          <p:nvPr/>
        </p:nvSpPr>
        <p:spPr>
          <a:xfrm rot="5400000">
            <a:off x="-2993598" y="3300410"/>
            <a:ext cx="6858001" cy="257178"/>
          </a:xfrm>
          <a:prstGeom prst="rect">
            <a:avLst/>
          </a:prstGeom>
          <a:solidFill>
            <a:srgbClr val="E687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5C8DE6-5D1E-4E8F-A2FF-8C7F21E176E0}"/>
              </a:ext>
            </a:extLst>
          </p:cNvPr>
          <p:cNvSpPr/>
          <p:nvPr/>
        </p:nvSpPr>
        <p:spPr>
          <a:xfrm rot="5400000">
            <a:off x="-2686781" y="3300412"/>
            <a:ext cx="6858003" cy="257178"/>
          </a:xfrm>
          <a:prstGeom prst="rect">
            <a:avLst/>
          </a:prstGeom>
          <a:solidFill>
            <a:srgbClr val="D92E2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0E7E879-E80A-4CC9-B016-63ABC6EC955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79" y="169687"/>
            <a:ext cx="3811683" cy="1121083"/>
          </a:xfrm>
          <a:prstGeom prst="rect">
            <a:avLst/>
          </a:prstGeom>
        </p:spPr>
      </p:pic>
      <p:sp>
        <p:nvSpPr>
          <p:cNvPr id="7" name="Subtítulo 6">
            <a:extLst>
              <a:ext uri="{FF2B5EF4-FFF2-40B4-BE49-F238E27FC236}">
                <a16:creationId xmlns:a16="http://schemas.microsoft.com/office/drawing/2014/main" id="{D1F22451-654F-4B4A-8AA4-F90A0A934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279" y="1290770"/>
            <a:ext cx="9738730" cy="452720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GB" b="1" dirty="0">
                <a:ea typeface="+mn-lt"/>
                <a:cs typeface="+mn-lt"/>
              </a:rPr>
              <a:t>P</a:t>
            </a:r>
            <a:r>
              <a:rPr lang="en-GB" b="1" dirty="0" smtClean="0">
                <a:ea typeface="+mn-lt"/>
                <a:cs typeface="+mn-lt"/>
              </a:rPr>
              <a:t>roject’ lifecycle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b="1" dirty="0">
              <a:ea typeface="+mn-lt"/>
              <a:cs typeface="+mn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endParaRPr lang="en-GB" dirty="0">
              <a:solidFill>
                <a:srgbClr val="0070C0"/>
              </a:solidFill>
              <a:cs typeface="Calibri"/>
            </a:endParaRPr>
          </a:p>
          <a:p>
            <a:pPr marL="514350" indent="-514350" algn="just">
              <a:buChar char="•"/>
              <a:defRPr/>
            </a:pPr>
            <a:endParaRPr lang="en-GB" b="1" dirty="0">
              <a:cs typeface="Calibri"/>
            </a:endParaRPr>
          </a:p>
          <a:p>
            <a:pPr marL="514350" indent="-514350" algn="just">
              <a:buAutoNum type="arabicPeriod"/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buAutoNum type="arabicPeriod"/>
              <a:defRPr/>
            </a:pPr>
            <a:endParaRPr lang="en-GB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3200" b="1" dirty="0">
              <a:solidFill>
                <a:srgbClr val="D9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600" dirty="0">
              <a:latin typeface="+mj-lt"/>
              <a:cs typeface="Calibri" panose="020F0502020204030204" pitchFamily="34" charset="0"/>
            </a:endParaRPr>
          </a:p>
          <a:p>
            <a:pPr algn="just">
              <a:defRPr/>
            </a:pPr>
            <a:endParaRPr lang="en-GB" altLang="es-ES" sz="29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AEB7F9CE-7526-4622-B090-C20CC4202474}"/>
              </a:ext>
            </a:extLst>
          </p:cNvPr>
          <p:cNvSpPr txBox="1">
            <a:spLocks/>
          </p:cNvSpPr>
          <p:nvPr/>
        </p:nvSpPr>
        <p:spPr>
          <a:xfrm>
            <a:off x="5271172" y="553541"/>
            <a:ext cx="6599487" cy="66144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spc="-85" dirty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Unit </a:t>
            </a:r>
            <a:r>
              <a:rPr lang="fi-FI" sz="4000" b="1" spc="-85" dirty="0" smtClean="0">
                <a:solidFill>
                  <a:srgbClr val="D92E2D"/>
                </a:solidFill>
                <a:ea typeface="Calibri" panose="020F0502020204030204" pitchFamily="34" charset="0"/>
                <a:cs typeface="Tahoma"/>
              </a:rPr>
              <a:t>2</a:t>
            </a:r>
            <a:r>
              <a:rPr lang="es-ES" sz="4000" b="1" spc="-85" dirty="0">
                <a:solidFill>
                  <a:srgbClr val="FF0000"/>
                </a:solidFill>
                <a:ea typeface="Calibri" panose="020F0502020204030204" pitchFamily="34" charset="0"/>
                <a:cs typeface="Tahoma"/>
              </a:rPr>
              <a:t> </a:t>
            </a:r>
            <a:endParaRPr lang="es-ES" sz="4000" b="1" spc="-85" dirty="0">
              <a:solidFill>
                <a:srgbClr val="FF0000"/>
              </a:solidFill>
              <a:cs typeface="Tahoma"/>
            </a:endParaRP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449266796"/>
              </p:ext>
            </p:extLst>
          </p:nvPr>
        </p:nvGraphicFramePr>
        <p:xfrm>
          <a:off x="1335279" y="766618"/>
          <a:ext cx="9762836" cy="5413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6924964" y="4263991"/>
            <a:ext cx="22398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 smtClean="0"/>
              <a:t>Executing</a:t>
            </a:r>
            <a:endParaRPr lang="en-GB" sz="3000" dirty="0"/>
          </a:p>
        </p:txBody>
      </p:sp>
      <p:sp>
        <p:nvSpPr>
          <p:cNvPr id="8" name="Freccia in giù 7"/>
          <p:cNvSpPr/>
          <p:nvPr/>
        </p:nvSpPr>
        <p:spPr>
          <a:xfrm>
            <a:off x="7915564" y="3814618"/>
            <a:ext cx="129309" cy="49876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ttangolo arrotondato 8"/>
          <p:cNvSpPr/>
          <p:nvPr/>
        </p:nvSpPr>
        <p:spPr>
          <a:xfrm>
            <a:off x="1227266" y="2198751"/>
            <a:ext cx="9967207" cy="261923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CasellaDiTesto 12"/>
          <p:cNvSpPr txBox="1"/>
          <p:nvPr/>
        </p:nvSpPr>
        <p:spPr>
          <a:xfrm>
            <a:off x="7710054" y="1694144"/>
            <a:ext cx="290945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rgbClr val="FF0000"/>
                </a:solidFill>
              </a:rPr>
              <a:t>Communication</a:t>
            </a:r>
            <a:endParaRPr lang="en-GB" sz="3000" b="1" dirty="0">
              <a:solidFill>
                <a:srgbClr val="FF0000"/>
              </a:solidFill>
            </a:endParaRPr>
          </a:p>
        </p:txBody>
      </p:sp>
      <p:sp>
        <p:nvSpPr>
          <p:cNvPr id="14" name="Rettangolo arrotondato 13"/>
          <p:cNvSpPr/>
          <p:nvPr/>
        </p:nvSpPr>
        <p:spPr>
          <a:xfrm>
            <a:off x="1136073" y="1694144"/>
            <a:ext cx="10178472" cy="3856911"/>
          </a:xfrm>
          <a:prstGeom prst="round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sellaDiTesto 15"/>
          <p:cNvSpPr txBox="1"/>
          <p:nvPr/>
        </p:nvSpPr>
        <p:spPr>
          <a:xfrm>
            <a:off x="1627908" y="5013535"/>
            <a:ext cx="69064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accent6">
                    <a:lumMod val="50000"/>
                  </a:schemeClr>
                </a:solidFill>
              </a:rPr>
              <a:t>Monitoring &amp; Control: Quality Assurance</a:t>
            </a:r>
            <a:endParaRPr lang="en-GB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08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F7E5129145C1D4796D0CCED5DFBDE02" ma:contentTypeVersion="13" ma:contentTypeDescription="Luo uusi asiakirja." ma:contentTypeScope="" ma:versionID="118419fb119b9c1e9913f3298a077b54">
  <xsd:schema xmlns:xsd="http://www.w3.org/2001/XMLSchema" xmlns:xs="http://www.w3.org/2001/XMLSchema" xmlns:p="http://schemas.microsoft.com/office/2006/metadata/properties" xmlns:ns3="f72e2ad1-936a-41f1-a598-e84f4d1ebb13" xmlns:ns4="e20851b4-1139-4020-85e5-81b7cb96bc19" targetNamespace="http://schemas.microsoft.com/office/2006/metadata/properties" ma:root="true" ma:fieldsID="bbe855feaae0f8c5a9d6d7a97e2567cc" ns3:_="" ns4:_="">
    <xsd:import namespace="f72e2ad1-936a-41f1-a598-e84f4d1ebb13"/>
    <xsd:import namespace="e20851b4-1139-4020-85e5-81b7cb96bc1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2e2ad1-936a-41f1-a598-e84f4d1ebb1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0851b4-1139-4020-85e5-81b7cb96bc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4228FB-21EC-4592-80FF-0EB9C7E73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2e2ad1-936a-41f1-a598-e84f4d1ebb13"/>
    <ds:schemaRef ds:uri="e20851b4-1139-4020-85e5-81b7cb96bc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1FC19E-F1A9-4F23-AF5A-A95B43BB44B2}">
  <ds:schemaRefs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f72e2ad1-936a-41f1-a598-e84f4d1ebb13"/>
    <ds:schemaRef ds:uri="http://www.w3.org/XML/1998/namespace"/>
    <ds:schemaRef ds:uri="http://schemas.openxmlformats.org/package/2006/metadata/core-properties"/>
    <ds:schemaRef ds:uri="http://purl.org/dc/terms/"/>
    <ds:schemaRef ds:uri="e20851b4-1139-4020-85e5-81b7cb96bc19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2FEE615-4159-482B-8537-8B554BA62EB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1609</TotalTime>
  <Words>1604</Words>
  <Application>Microsoft Office PowerPoint</Application>
  <PresentationFormat>Widescreen</PresentationFormat>
  <Paragraphs>448</Paragraphs>
  <Slides>26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3" baseType="lpstr">
      <vt:lpstr>맑은 고딕</vt:lpstr>
      <vt:lpstr>Arial</vt:lpstr>
      <vt:lpstr>Calibri</vt:lpstr>
      <vt:lpstr>Calibri Light</vt:lpstr>
      <vt:lpstr>Tahoma</vt:lpstr>
      <vt:lpstr>Times New Roman</vt:lpstr>
      <vt:lpstr>Tema de Office</vt:lpstr>
      <vt:lpstr>The essentials of Project Management for aspiring sport entrepreneurs</vt:lpstr>
      <vt:lpstr>1.Objectives &amp; Goals </vt:lpstr>
      <vt:lpstr>Index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Summing up</vt:lpstr>
      <vt:lpstr>Self-assessment 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Cristina</dc:creator>
  <cp:lastModifiedBy>IHF Bruxelles</cp:lastModifiedBy>
  <cp:revision>607</cp:revision>
  <cp:lastPrinted>2021-11-11T07:54:38Z</cp:lastPrinted>
  <dcterms:created xsi:type="dcterms:W3CDTF">2020-11-24T11:59:30Z</dcterms:created>
  <dcterms:modified xsi:type="dcterms:W3CDTF">2021-12-28T18:26:13Z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0x0101005F7E5129145C1D4796D0CCED5DFBDE02</vt:lpwstr>
  </property>
</Properties>
</file>