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2" r:id="rId4"/>
    <p:sldId id="257" r:id="rId5"/>
    <p:sldId id="272" r:id="rId6"/>
    <p:sldId id="268" r:id="rId7"/>
    <p:sldId id="269" r:id="rId8"/>
    <p:sldId id="270" r:id="rId9"/>
    <p:sldId id="265" r:id="rId10"/>
    <p:sldId id="275" r:id="rId11"/>
    <p:sldId id="276" r:id="rId12"/>
    <p:sldId id="277" r:id="rId13"/>
    <p:sldId id="281" r:id="rId14"/>
    <p:sldId id="283" r:id="rId15"/>
    <p:sldId id="278" r:id="rId16"/>
    <p:sldId id="279" r:id="rId17"/>
    <p:sldId id="284" r:id="rId18"/>
    <p:sldId id="286" r:id="rId19"/>
    <p:sldId id="285" r:id="rId20"/>
    <p:sldId id="26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yan Atanasov" initials="DA" lastIdx="3" clrIdx="0">
    <p:extLst>
      <p:ext uri="{19B8F6BF-5375-455C-9EA6-DF929625EA0E}">
        <p15:presenceInfo xmlns:p15="http://schemas.microsoft.com/office/powerpoint/2012/main" userId="c54fbc232d2d4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2D"/>
    <a:srgbClr val="D92E2D"/>
    <a:srgbClr val="FFD13C"/>
    <a:srgbClr val="FFC400"/>
    <a:srgbClr val="FFCD04"/>
    <a:srgbClr val="FFC300"/>
    <a:srgbClr val="FFC100"/>
    <a:srgbClr val="E5802D"/>
    <a:srgbClr val="E47A2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FF722-5071-4D62-A0FC-0548A7243F86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C407-1102-484A-BF57-7780BD30A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Question</a:t>
            </a:r>
            <a:r>
              <a:rPr lang="fi-FI" dirty="0"/>
              <a:t> 1 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Decision-making process, </a:t>
            </a:r>
            <a:r>
              <a:rPr lang="fi-FI" dirty="0"/>
              <a:t>Q2</a:t>
            </a:r>
            <a:r>
              <a:rPr lang="fi-FI" u="sng" dirty="0"/>
              <a:t> </a:t>
            </a:r>
            <a:r>
              <a:rPr lang="en-US" altLang="ko-KR" sz="1200" u="none" dirty="0">
                <a:cs typeface="Arial" panose="020B0604020202020204" pitchFamily="34" charset="0"/>
              </a:rPr>
              <a:t>Natural Reward strategy, Q3 </a:t>
            </a:r>
            <a:r>
              <a:rPr lang="en-US" sz="1200" b="0" i="0" dirty="0">
                <a:solidFill>
                  <a:srgbClr val="181818"/>
                </a:solidFill>
                <a:effectLst/>
              </a:rPr>
              <a:t>Improving you management skills, Q4 </a:t>
            </a:r>
            <a:r>
              <a:rPr lang="en-US" sz="1200" dirty="0">
                <a:solidFill>
                  <a:srgbClr val="181818"/>
                </a:solidFill>
              </a:rPr>
              <a:t>Cultivate Self-Awareness, Q5 </a:t>
            </a:r>
            <a:r>
              <a:rPr lang="en-US" sz="1200" b="0" i="0" u="none" dirty="0">
                <a:solidFill>
                  <a:srgbClr val="181818"/>
                </a:solidFill>
                <a:effectLst/>
              </a:rPr>
              <a:t>They are not important for an entrepreneur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8181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181818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u="none" dirty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6C407-1102-484A-BF57-7780BD30A1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9278" y="2410027"/>
            <a:ext cx="6470782" cy="1121083"/>
          </a:xfrm>
        </p:spPr>
        <p:txBody>
          <a:bodyPr>
            <a:normAutofit fontScale="90000"/>
          </a:bodyPr>
          <a:lstStyle/>
          <a:p>
            <a:br>
              <a:rPr lang="bg-BG" sz="4000" b="1" dirty="0">
                <a:solidFill>
                  <a:srgbClr val="D92E2D"/>
                </a:solidFill>
              </a:rPr>
            </a:br>
            <a:r>
              <a:rPr lang="bg-BG" sz="4000" b="1" dirty="0">
                <a:solidFill>
                  <a:srgbClr val="D92E2D"/>
                </a:solidFill>
              </a:rPr>
              <a:t>Управление и Лидерство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78" y="36314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10" y="2703736"/>
            <a:ext cx="5634206" cy="472129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</a:rPr>
              <a:t>Вземането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разумни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решения е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ключово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умение за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мениджърите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 От надзор 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екип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водене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на важна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среща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да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бъдеш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ефективен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мениджър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изисква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да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знаеш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как да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анализираш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сложни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бизнес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проблеми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да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прилагаш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план за движение.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2284317" y="1929291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b="0" i="0" dirty="0">
                <a:solidFill>
                  <a:srgbClr val="FF0000"/>
                </a:solidFill>
                <a:effectLst/>
              </a:rPr>
              <a:t>Вземайте смело решения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A1F28879-99B3-4A43-89D8-A981F78DA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4" y="1206785"/>
            <a:ext cx="5298042" cy="46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10" y="2700716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</a:rPr>
              <a:t>Високото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ниво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самосъзнание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е от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решаващо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значение за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мениджърите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това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е,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което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разделя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високоефективните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от </a:t>
            </a:r>
            <a:r>
              <a:rPr lang="ru-RU" dirty="0" err="1">
                <a:solidFill>
                  <a:srgbClr val="000000"/>
                </a:solidFill>
              </a:rPr>
              <a:t>други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колеги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работното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място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738799" y="1985275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bg-BG" sz="2800" b="0" i="0" dirty="0">
              <a:solidFill>
                <a:srgbClr val="FF0000"/>
              </a:solidFill>
              <a:effectLst/>
            </a:endParaRPr>
          </a:p>
          <a:p>
            <a:pPr algn="l"/>
            <a:r>
              <a:rPr lang="bg-BG" sz="2800" b="0" i="0" dirty="0">
                <a:solidFill>
                  <a:srgbClr val="FF0000"/>
                </a:solidFill>
                <a:effectLst/>
              </a:rPr>
              <a:t>Култивирайте самосъзнание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" name="Imagen 20">
            <a:extLst>
              <a:ext uri="{FF2B5EF4-FFF2-40B4-BE49-F238E27FC236}">
                <a16:creationId xmlns:a16="http://schemas.microsoft.com/office/drawing/2014/main" id="{FCD6A833-0995-42F8-A740-55A40211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09881"/>
            <a:ext cx="5298043" cy="43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09" y="1914915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</a:rPr>
              <a:t>Стремете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се да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изградите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по-дълбоки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връзки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с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колегите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си,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като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участвате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непринудени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разговори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преди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срещи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да научите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повече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за живота им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извън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тяхната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работа. В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допълнение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насърчавайте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приобщаващия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диалог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относно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личните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професионалните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различия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бъдете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отворени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към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различни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гледни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точки в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дискусиите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2746506" y="1268963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0" i="0" dirty="0">
                <a:solidFill>
                  <a:srgbClr val="FF0000"/>
                </a:solidFill>
                <a:effectLst/>
              </a:rPr>
              <a:t>Изградете доверие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" name="Imagen 20">
            <a:extLst>
              <a:ext uri="{FF2B5EF4-FFF2-40B4-BE49-F238E27FC236}">
                <a16:creationId xmlns:a16="http://schemas.microsoft.com/office/drawing/2014/main" id="{FCD6A833-0995-42F8-A740-55A40211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09881"/>
            <a:ext cx="5298043" cy="43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448" y="996025"/>
            <a:ext cx="11189427" cy="472129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</a:rPr>
              <a:t>Силните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комуникативни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умения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отличителен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белег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всеки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успешен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мениджър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 Да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бъдеш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управленска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роля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включва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справяне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със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сложни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бизнес ситуации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гарантиране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че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вашият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екип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разполага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с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информацията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инструментите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необходими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за успех.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870810" y="353166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0" i="0" dirty="0">
                <a:solidFill>
                  <a:srgbClr val="FF0000"/>
                </a:solidFill>
                <a:effectLst/>
              </a:rPr>
              <a:t>Бъдете по-добър </a:t>
            </a:r>
            <a:r>
              <a:rPr lang="bg-BG" sz="2800" b="0" i="0" dirty="0" err="1">
                <a:solidFill>
                  <a:srgbClr val="FF0000"/>
                </a:solidFill>
                <a:effectLst/>
              </a:rPr>
              <a:t>себеседник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Контейнер за съдържание 4">
            <a:extLst>
              <a:ext uri="{FF2B5EF4-FFF2-40B4-BE49-F238E27FC236}">
                <a16:creationId xmlns:a16="http://schemas.microsoft.com/office/drawing/2014/main" id="{1C996040-FA4D-43E0-A263-04F11C1A9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69" y="2152399"/>
            <a:ext cx="4876800" cy="2798064"/>
          </a:xfrm>
          <a:prstGeom prst="rect">
            <a:avLst/>
          </a:prstGeom>
        </p:spPr>
      </p:pic>
      <p:pic>
        <p:nvPicPr>
          <p:cNvPr id="14" name="Imagen 14">
            <a:extLst>
              <a:ext uri="{FF2B5EF4-FFF2-40B4-BE49-F238E27FC236}">
                <a16:creationId xmlns:a16="http://schemas.microsoft.com/office/drawing/2014/main" id="{D090B745-4D90-404D-AE2D-1413E8FE3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72" y="2821284"/>
            <a:ext cx="4027760" cy="12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759693" y="516342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0" i="0" dirty="0">
                <a:solidFill>
                  <a:srgbClr val="FF0000"/>
                </a:solidFill>
                <a:effectLst/>
              </a:rPr>
              <a:t>Установете редовни проверки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013BDD90-0105-4C55-A403-C6492E7BAA9E}"/>
              </a:ext>
            </a:extLst>
          </p:cNvPr>
          <p:cNvSpPr txBox="1"/>
          <p:nvPr/>
        </p:nvSpPr>
        <p:spPr>
          <a:xfrm>
            <a:off x="870810" y="1159201"/>
            <a:ext cx="60975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>
                <a:solidFill>
                  <a:srgbClr val="181818"/>
                </a:solidFill>
                <a:effectLst/>
              </a:rPr>
              <a:t>Създайте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си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навик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да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проверявате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редовно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служителите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си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извън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годишните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им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прегледи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на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представянето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.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Според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изследване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на Gallup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членовете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на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екипа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чиито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мениджъри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предоставят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ежеседмична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обратна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връзка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са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181818"/>
                </a:solidFill>
                <a:effectLst/>
              </a:rPr>
              <a:t>Пет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пъти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по-вероятно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да се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съгласят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, че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получават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смислена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обратна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връзка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181818"/>
                </a:solidFill>
                <a:effectLst/>
              </a:rPr>
              <a:t>Три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пъти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по-вероятно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да се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съгласят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, че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са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мотивирани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да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вършат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добра работа;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rgbClr val="181818"/>
                </a:solidFill>
                <a:effectLst/>
              </a:rPr>
              <a:t>Два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пъти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181818"/>
                </a:solidFill>
                <a:effectLst/>
              </a:rPr>
              <a:t>по-ангажирани</a:t>
            </a:r>
            <a:r>
              <a:rPr lang="ru-RU" sz="2400" b="0" i="0" dirty="0">
                <a:solidFill>
                  <a:srgbClr val="181818"/>
                </a:solidFill>
                <a:effectLst/>
              </a:rPr>
              <a:t> на работа,</a:t>
            </a:r>
            <a:endParaRPr lang="en-US" sz="2400" b="0" i="0" dirty="0">
              <a:solidFill>
                <a:srgbClr val="181818"/>
              </a:solidFill>
              <a:effectLst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AB6F1D1-4FE5-4F5E-9AC5-05ECA6ECA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03" y="1059723"/>
            <a:ext cx="5173998" cy="4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10" y="1585251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 err="1">
                <a:solidFill>
                  <a:srgbClr val="181818"/>
                </a:solidFill>
                <a:effectLst/>
              </a:rPr>
              <a:t>Освен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редовните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проверки, задайте последователен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ритъм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за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размисъл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и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преглед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работата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вашия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екип</a:t>
            </a:r>
            <a:r>
              <a:rPr lang="ru-RU" b="0" i="0" dirty="0">
                <a:solidFill>
                  <a:srgbClr val="181818"/>
                </a:solidFill>
                <a:effectLst/>
              </a:rPr>
              <a:t>. В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едно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проучване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на Harvard Business School, от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професорите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Франческа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Джино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и Гари Пизано, е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установено</a:t>
            </a:r>
            <a:r>
              <a:rPr lang="ru-RU" b="0" i="0" dirty="0">
                <a:solidFill>
                  <a:srgbClr val="181818"/>
                </a:solidFill>
                <a:effectLst/>
              </a:rPr>
              <a:t>, че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служителите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в кол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център</a:t>
            </a:r>
            <a:r>
              <a:rPr lang="ru-RU" b="0" i="0" dirty="0">
                <a:solidFill>
                  <a:srgbClr val="181818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които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прекарват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15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минути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в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размисъл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в края на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работния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ден</a:t>
            </a:r>
            <a:r>
              <a:rPr lang="ru-RU" b="0" i="0" dirty="0">
                <a:solidFill>
                  <a:srgbClr val="181818"/>
                </a:solidFill>
                <a:effectLst/>
              </a:rPr>
              <a:t>, се представят с 23%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по-добре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след 10 дни от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тези</a:t>
            </a:r>
            <a:r>
              <a:rPr lang="ru-RU" b="0" i="0" dirty="0">
                <a:solidFill>
                  <a:srgbClr val="181818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181818"/>
                </a:solidFill>
                <a:effectLst/>
              </a:rPr>
              <a:t>които</a:t>
            </a:r>
            <a:r>
              <a:rPr lang="ru-RU" b="0" i="0" dirty="0">
                <a:solidFill>
                  <a:srgbClr val="181818"/>
                </a:solidFill>
                <a:effectLst/>
              </a:rPr>
              <a:t> не го правят.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1409864" y="863852"/>
            <a:ext cx="4951492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0" i="0" dirty="0">
                <a:solidFill>
                  <a:srgbClr val="FF0000"/>
                </a:solidFill>
                <a:effectLst/>
              </a:rPr>
              <a:t>Отделете време за размисъл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Imagen 14">
            <a:extLst>
              <a:ext uri="{FF2B5EF4-FFF2-40B4-BE49-F238E27FC236}">
                <a16:creationId xmlns:a16="http://schemas.microsoft.com/office/drawing/2014/main" id="{6E739177-A432-42D3-8105-5B61B6637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9" y="5000102"/>
            <a:ext cx="4027760" cy="1215429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23F5B91-87D6-4F3E-99FE-76EEA0325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78294"/>
            <a:ext cx="5380167" cy="42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09" y="1212977"/>
            <a:ext cx="6015424" cy="472129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</a:rPr>
              <a:t>Като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предприемач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от 21-ви век,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вие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трябва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да се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възползвате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от всяка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цифрова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възможност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която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се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предоставя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 Онлайн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платформите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един от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тези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нови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активи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които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могат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да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улеснят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живота ни,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когато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става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въпрос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за управление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предприемачество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48578" y="387120"/>
            <a:ext cx="601542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i="0" dirty="0">
                <a:solidFill>
                  <a:srgbClr val="FF0000"/>
                </a:solidFill>
                <a:effectLst/>
              </a:rPr>
              <a:t>Раздел 3.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Предимствата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 на онлайн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платформите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9" name="Imagen 14">
            <a:extLst>
              <a:ext uri="{FF2B5EF4-FFF2-40B4-BE49-F238E27FC236}">
                <a16:creationId xmlns:a16="http://schemas.microsoft.com/office/drawing/2014/main" id="{F00218EB-6376-48B9-9925-485C4B89E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9" y="4291026"/>
            <a:ext cx="4027760" cy="1215429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ECC7F50-766F-4D44-96E1-A0473FCA9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33" y="1212977"/>
            <a:ext cx="5339575" cy="41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3526904" y="628406"/>
            <a:ext cx="601542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FF0000"/>
                </a:solidFill>
              </a:rPr>
              <a:t>С </a:t>
            </a:r>
            <a:r>
              <a:rPr lang="ru-RU" sz="2800" dirty="0" err="1">
                <a:solidFill>
                  <a:srgbClr val="FF0000"/>
                </a:solidFill>
              </a:rPr>
              <a:t>какво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според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 вас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могат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 да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допринесат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платформите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?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93F3F547-68CE-4514-BB4F-FCB700538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01" y="1720283"/>
            <a:ext cx="5778230" cy="41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2671481" y="649370"/>
            <a:ext cx="8503731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i="0" dirty="0">
                <a:solidFill>
                  <a:srgbClr val="FF0000"/>
                </a:solidFill>
                <a:effectLst/>
              </a:rPr>
              <a:t>Най-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използваните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платформи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 за бизнес и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комуникация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. Кои </a:t>
            </a:r>
            <a:r>
              <a:rPr lang="ru-RU" sz="2800" b="0" i="0" dirty="0" err="1">
                <a:solidFill>
                  <a:srgbClr val="FF0000"/>
                </a:solidFill>
                <a:effectLst/>
              </a:rPr>
              <a:t>са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 те?</a:t>
            </a:r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F9F939AB-692E-470B-866C-C0B038FFC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0" y="1773041"/>
            <a:ext cx="5879527" cy="3311916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7CD156BF-A48C-4AEF-AD62-5940DD317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37" y="1773041"/>
            <a:ext cx="5392025" cy="33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48578" y="387120"/>
            <a:ext cx="601542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0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F885516-B839-4801-B4D3-2A8AE704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8" y="815262"/>
            <a:ext cx="9866830" cy="4979048"/>
          </a:xfrm>
          <a:prstGeom prst="rect">
            <a:avLst/>
          </a:prstGeom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8F610E72-DEB5-4D3B-ACE1-C4B6823E087E}"/>
              </a:ext>
            </a:extLst>
          </p:cNvPr>
          <p:cNvSpPr txBox="1"/>
          <p:nvPr/>
        </p:nvSpPr>
        <p:spPr>
          <a:xfrm>
            <a:off x="3340059" y="185329"/>
            <a:ext cx="743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effectLst/>
              </a:rPr>
              <a:t>Някои</a:t>
            </a:r>
            <a:r>
              <a:rPr lang="ru-RU" sz="2800" dirty="0">
                <a:solidFill>
                  <a:srgbClr val="FF000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</a:rPr>
              <a:t>факти</a:t>
            </a:r>
            <a:r>
              <a:rPr lang="ru-RU" sz="2800" dirty="0">
                <a:solidFill>
                  <a:srgbClr val="FF0000"/>
                </a:solidFill>
                <a:effectLst/>
              </a:rPr>
              <a:t> и </a:t>
            </a:r>
            <a:r>
              <a:rPr lang="ru-RU" sz="2800" dirty="0" err="1">
                <a:solidFill>
                  <a:srgbClr val="FF0000"/>
                </a:solidFill>
                <a:effectLst/>
              </a:rPr>
              <a:t>цифри</a:t>
            </a:r>
            <a:r>
              <a:rPr lang="ru-RU" sz="2800" dirty="0">
                <a:solidFill>
                  <a:srgbClr val="FF0000"/>
                </a:solidFill>
                <a:effectLst/>
              </a:rPr>
              <a:t> за онлайн </a:t>
            </a:r>
            <a:r>
              <a:rPr lang="ru-RU" sz="2800" dirty="0" err="1">
                <a:solidFill>
                  <a:srgbClr val="FF0000"/>
                </a:solidFill>
                <a:effectLst/>
              </a:rPr>
              <a:t>платформите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18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C4DFA902-6DA6-4324-8D41-D547B569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9301" y="130824"/>
            <a:ext cx="3811683" cy="642859"/>
          </a:xfrm>
        </p:spPr>
        <p:txBody>
          <a:bodyPr>
            <a:normAutofit/>
          </a:bodyPr>
          <a:lstStyle/>
          <a:p>
            <a:r>
              <a:rPr lang="bg-BG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Цели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34" name="Текстово поле 33">
            <a:extLst>
              <a:ext uri="{FF2B5EF4-FFF2-40B4-BE49-F238E27FC236}">
                <a16:creationId xmlns:a16="http://schemas.microsoft.com/office/drawing/2014/main" id="{BB82A4B6-91CE-4600-8A2A-594F61899E15}"/>
              </a:ext>
            </a:extLst>
          </p:cNvPr>
          <p:cNvSpPr txBox="1"/>
          <p:nvPr/>
        </p:nvSpPr>
        <p:spPr>
          <a:xfrm>
            <a:off x="712230" y="892264"/>
            <a:ext cx="5244929" cy="5155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indent="-26987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края на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този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модул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разберете кои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необходимите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умения,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нужни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за да станете успешен 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предприемач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начението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на 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вътрешната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мотивация,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която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ни кара да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преследваме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целите си. </a:t>
            </a:r>
            <a:r>
              <a:rPr lang="ru-RU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Л</a:t>
            </a:r>
            <a:r>
              <a:rPr lang="ru-RU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идерството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което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е необходимо, за да се </a:t>
            </a:r>
            <a:r>
              <a:rPr lang="ru-RU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превърнем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човек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който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е готов да </a:t>
            </a:r>
            <a:r>
              <a:rPr lang="ru-RU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управлява</a:t>
            </a:r>
            <a:r>
              <a:rPr lang="ru-RU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екип</a:t>
            </a:r>
            <a:r>
              <a:rPr lang="it-IT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45" marR="0" indent="-26987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it-IT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Като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предприемач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трябва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да можете да се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възползвате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днешните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дигитални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възможности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В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този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модул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се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фокусираме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върху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ползите,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носят онлайн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платформите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икономиката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обществото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28">
            <a:extLst>
              <a:ext uri="{FF2B5EF4-FFF2-40B4-BE49-F238E27FC236}">
                <a16:creationId xmlns:a16="http://schemas.microsoft.com/office/drawing/2014/main" id="{AF378D25-1D2B-46F6-8018-49EF2960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49" y="1218179"/>
            <a:ext cx="5322199" cy="48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8758" y="466137"/>
            <a:ext cx="4327693" cy="671109"/>
          </a:xfrm>
        </p:spPr>
        <p:txBody>
          <a:bodyPr>
            <a:noAutofit/>
          </a:bodyPr>
          <a:lstStyle/>
          <a:p>
            <a:r>
              <a:rPr lang="bg-BG" sz="4000" u="sng" dirty="0">
                <a:solidFill>
                  <a:srgbClr val="FF0000"/>
                </a:solidFill>
              </a:rPr>
              <a:t>Тест за самооценка</a:t>
            </a:r>
            <a:endParaRPr lang="en-GB" sz="4000" u="sng" dirty="0">
              <a:solidFill>
                <a:srgbClr val="FF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966057" y="800667"/>
            <a:ext cx="3751818" cy="2579303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ko-KR" sz="1600" b="1" dirty="0">
              <a:cs typeface="Arial" panose="020B0604020202020204" pitchFamily="34" charset="0"/>
            </a:endParaRPr>
          </a:p>
          <a:p>
            <a:r>
              <a:rPr lang="ru-RU" altLang="ko-KR" sz="1600" b="1" dirty="0" err="1">
                <a:cs typeface="Arial" panose="020B0604020202020204" pitchFamily="34" charset="0"/>
              </a:rPr>
              <a:t>Въпрос</a:t>
            </a:r>
            <a:r>
              <a:rPr lang="ru-RU" altLang="ko-KR" sz="1600" b="1" dirty="0">
                <a:cs typeface="Arial" panose="020B0604020202020204" pitchFamily="34" charset="0"/>
              </a:rPr>
              <a:t> 1</a:t>
            </a:r>
          </a:p>
          <a:p>
            <a:r>
              <a:rPr lang="ru-RU" altLang="ko-KR" sz="1600" b="1" dirty="0">
                <a:cs typeface="Arial" panose="020B0604020202020204" pitchFamily="34" charset="0"/>
              </a:rPr>
              <a:t>Коя от </a:t>
            </a:r>
            <a:r>
              <a:rPr lang="ru-RU" altLang="ko-KR" sz="1600" b="1" dirty="0" err="1">
                <a:cs typeface="Arial" panose="020B0604020202020204" pitchFamily="34" charset="0"/>
              </a:rPr>
              <a:t>тези</a:t>
            </a:r>
            <a:r>
              <a:rPr lang="ru-RU" altLang="ko-KR" sz="1600" b="1" dirty="0">
                <a:cs typeface="Arial" panose="020B0604020202020204" pitchFamily="34" charset="0"/>
              </a:rPr>
              <a:t> стратегии не е </a:t>
            </a:r>
            <a:r>
              <a:rPr lang="ru-RU" altLang="ko-KR" sz="1600" b="1" dirty="0" err="1">
                <a:cs typeface="Arial" panose="020B0604020202020204" pitchFamily="34" charset="0"/>
              </a:rPr>
              <a:t>свързана</a:t>
            </a:r>
            <a:r>
              <a:rPr lang="ru-RU" altLang="ko-KR" sz="1600" b="1" dirty="0">
                <a:cs typeface="Arial" panose="020B0604020202020204" pitchFamily="34" charset="0"/>
              </a:rPr>
              <a:t> </a:t>
            </a:r>
            <a:r>
              <a:rPr lang="ru-RU" altLang="ko-KR" sz="1600" b="1" dirty="0" err="1">
                <a:cs typeface="Arial" panose="020B0604020202020204" pitchFamily="34" charset="0"/>
              </a:rPr>
              <a:t>със</a:t>
            </a:r>
            <a:r>
              <a:rPr lang="ru-RU" altLang="ko-KR" sz="1600" b="1" dirty="0">
                <a:cs typeface="Arial" panose="020B0604020202020204" pitchFamily="34" charset="0"/>
              </a:rPr>
              <a:t> </a:t>
            </a:r>
            <a:r>
              <a:rPr lang="ru-RU" altLang="ko-KR" sz="1600" b="1" dirty="0" err="1">
                <a:cs typeface="Arial" panose="020B0604020202020204" pitchFamily="34" charset="0"/>
              </a:rPr>
              <a:t>самолидерството</a:t>
            </a:r>
            <a:r>
              <a:rPr lang="ru-RU" altLang="ko-KR" sz="2000" b="1" dirty="0">
                <a:cs typeface="Arial" panose="020B0604020202020204" pitchFamily="34" charset="0"/>
              </a:rPr>
              <a:t>?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65CED5-57C9-49FD-8E46-4E4C1B0B4374}"/>
              </a:ext>
            </a:extLst>
          </p:cNvPr>
          <p:cNvSpPr txBox="1">
            <a:spLocks/>
          </p:cNvSpPr>
          <p:nvPr/>
        </p:nvSpPr>
        <p:spPr>
          <a:xfrm>
            <a:off x="951124" y="1848880"/>
            <a:ext cx="4464156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ru-RU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ko-KR" sz="1600" dirty="0" err="1">
                <a:cs typeface="Arial" panose="020B0604020202020204" pitchFamily="34" charset="0"/>
              </a:rPr>
              <a:t>Процес</a:t>
            </a:r>
            <a:r>
              <a:rPr lang="ru-RU" altLang="ko-KR" sz="1600" dirty="0">
                <a:cs typeface="Arial" panose="020B0604020202020204" pitchFamily="34" charset="0"/>
              </a:rPr>
              <a:t> на </a:t>
            </a:r>
            <a:r>
              <a:rPr lang="ru-RU" altLang="ko-KR" sz="1600" dirty="0" err="1">
                <a:cs typeface="Arial" panose="020B0604020202020204" pitchFamily="34" charset="0"/>
              </a:rPr>
              <a:t>вземане</a:t>
            </a:r>
            <a:r>
              <a:rPr lang="ru-RU" altLang="ko-KR" sz="1600" dirty="0">
                <a:cs typeface="Arial" panose="020B0604020202020204" pitchFamily="34" charset="0"/>
              </a:rPr>
              <a:t> на решения;</a:t>
            </a:r>
          </a:p>
          <a:p>
            <a:pPr marL="285750" indent="-285750">
              <a:buFontTx/>
              <a:buChar char="-"/>
            </a:pPr>
            <a:r>
              <a:rPr lang="ru-RU" altLang="ko-KR" sz="1600" dirty="0" err="1">
                <a:cs typeface="Arial" panose="020B0604020202020204" pitchFamily="34" charset="0"/>
              </a:rPr>
              <a:t>Естествена</a:t>
            </a:r>
            <a:r>
              <a:rPr lang="ru-RU" altLang="ko-KR" sz="1600" dirty="0">
                <a:cs typeface="Arial" panose="020B0604020202020204" pitchFamily="34" charset="0"/>
              </a:rPr>
              <a:t> награда;</a:t>
            </a:r>
          </a:p>
          <a:p>
            <a:pPr marL="285750" indent="-285750">
              <a:buFontTx/>
              <a:buChar char="-"/>
            </a:pPr>
            <a:r>
              <a:rPr lang="ru-RU" altLang="ko-KR" sz="1600" dirty="0" err="1">
                <a:cs typeface="Arial" panose="020B0604020202020204" pitchFamily="34" charset="0"/>
              </a:rPr>
              <a:t>Фокусиране</a:t>
            </a:r>
            <a:r>
              <a:rPr lang="ru-RU" altLang="ko-KR" sz="1600" dirty="0">
                <a:cs typeface="Arial" panose="020B0604020202020204" pitchFamily="34" charset="0"/>
              </a:rPr>
              <a:t> </a:t>
            </a:r>
            <a:r>
              <a:rPr lang="ru-RU" altLang="ko-KR" sz="1600" dirty="0" err="1">
                <a:cs typeface="Arial" panose="020B0604020202020204" pitchFamily="34" charset="0"/>
              </a:rPr>
              <a:t>върху</a:t>
            </a:r>
            <a:r>
              <a:rPr lang="ru-RU" altLang="ko-KR" sz="1600" dirty="0">
                <a:cs typeface="Arial" panose="020B0604020202020204" pitchFamily="34" charset="0"/>
              </a:rPr>
              <a:t> </a:t>
            </a:r>
            <a:r>
              <a:rPr lang="ru-RU" altLang="ko-KR" sz="1600" dirty="0" err="1">
                <a:cs typeface="Arial" panose="020B0604020202020204" pitchFamily="34" charset="0"/>
              </a:rPr>
              <a:t>поведението</a:t>
            </a:r>
            <a:r>
              <a:rPr lang="ru-RU" altLang="ko-KR" sz="1600" dirty="0">
                <a:cs typeface="Arial" panose="020B0604020202020204" pitchFamily="34" charset="0"/>
              </a:rPr>
              <a:t>.</a:t>
            </a:r>
            <a:endParaRPr lang="en-US" altLang="ko-KR" sz="1600" dirty="0">
              <a:cs typeface="Arial" panose="020B0604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1018387" y="3272443"/>
            <a:ext cx="4315613" cy="41500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altLang="ko-KR" sz="1600" b="1" u="sng" dirty="0">
              <a:cs typeface="Arial" panose="020B0604020202020204" pitchFamily="34" charset="0"/>
            </a:endParaRPr>
          </a:p>
          <a:p>
            <a:pPr algn="just"/>
            <a:r>
              <a:rPr lang="ru-RU" altLang="ko-KR" sz="1600" b="1" u="sng" dirty="0" err="1">
                <a:cs typeface="Arial" panose="020B0604020202020204" pitchFamily="34" charset="0"/>
              </a:rPr>
              <a:t>Въпрос</a:t>
            </a:r>
            <a:r>
              <a:rPr lang="ru-RU" altLang="ko-KR" sz="1600" b="1" u="sng" dirty="0">
                <a:cs typeface="Arial" panose="020B0604020202020204" pitchFamily="34" charset="0"/>
              </a:rPr>
              <a:t> 2</a:t>
            </a:r>
          </a:p>
          <a:p>
            <a:pPr algn="just"/>
            <a:r>
              <a:rPr lang="ru-RU" altLang="ko-KR" sz="1600" b="1" dirty="0" err="1">
                <a:cs typeface="Arial" panose="020B0604020202020204" pitchFamily="34" charset="0"/>
              </a:rPr>
              <a:t>Намерението</a:t>
            </a:r>
            <a:r>
              <a:rPr lang="ru-RU" altLang="ko-KR" sz="1600" b="1" dirty="0">
                <a:cs typeface="Arial" panose="020B0604020202020204" pitchFamily="34" charset="0"/>
              </a:rPr>
              <a:t> да се </a:t>
            </a:r>
            <a:r>
              <a:rPr lang="ru-RU" altLang="ko-KR" sz="1600" b="1" dirty="0" err="1">
                <a:cs typeface="Arial" panose="020B0604020202020204" pitchFamily="34" charset="0"/>
              </a:rPr>
              <a:t>създават</a:t>
            </a:r>
            <a:r>
              <a:rPr lang="ru-RU" altLang="ko-KR" sz="1600" b="1" dirty="0">
                <a:cs typeface="Arial" panose="020B0604020202020204" pitchFamily="34" charset="0"/>
              </a:rPr>
              <a:t> ситуации, в </a:t>
            </a:r>
            <a:r>
              <a:rPr lang="ru-RU" altLang="ko-KR" sz="1600" b="1" dirty="0" err="1">
                <a:cs typeface="Arial" panose="020B0604020202020204" pitchFamily="34" charset="0"/>
              </a:rPr>
              <a:t>които</a:t>
            </a:r>
            <a:r>
              <a:rPr lang="ru-RU" altLang="ko-KR" sz="1600" b="1" dirty="0">
                <a:cs typeface="Arial" panose="020B0604020202020204" pitchFamily="34" charset="0"/>
              </a:rPr>
              <a:t> </a:t>
            </a:r>
            <a:r>
              <a:rPr lang="ru-RU" altLang="ko-KR" sz="1600" b="1" dirty="0" err="1">
                <a:cs typeface="Arial" panose="020B0604020202020204" pitchFamily="34" charset="0"/>
              </a:rPr>
              <a:t>човек</a:t>
            </a:r>
            <a:r>
              <a:rPr lang="ru-RU" altLang="ko-KR" sz="1600" b="1" dirty="0">
                <a:cs typeface="Arial" panose="020B0604020202020204" pitchFamily="34" charset="0"/>
              </a:rPr>
              <a:t> е </a:t>
            </a:r>
            <a:r>
              <a:rPr lang="ru-RU" altLang="ko-KR" sz="1600" b="1" dirty="0" err="1">
                <a:cs typeface="Arial" panose="020B0604020202020204" pitchFamily="34" charset="0"/>
              </a:rPr>
              <a:t>по-мотивиран</a:t>
            </a:r>
            <a:r>
              <a:rPr lang="ru-RU" altLang="ko-KR" sz="1600" b="1" dirty="0">
                <a:cs typeface="Arial" panose="020B0604020202020204" pitchFamily="34" charset="0"/>
              </a:rPr>
              <a:t> или </a:t>
            </a:r>
            <a:r>
              <a:rPr lang="ru-RU" altLang="ko-KR" sz="1600" b="1" dirty="0" err="1">
                <a:cs typeface="Arial" panose="020B0604020202020204" pitchFamily="34" charset="0"/>
              </a:rPr>
              <a:t>възнаграден</a:t>
            </a:r>
            <a:r>
              <a:rPr lang="ru-RU" altLang="ko-KR" sz="1600" b="1" dirty="0">
                <a:cs typeface="Arial" panose="020B0604020202020204" pitchFamily="34" charset="0"/>
              </a:rPr>
              <a:t> от </a:t>
            </a:r>
            <a:r>
              <a:rPr lang="ru-RU" altLang="ko-KR" sz="1600" b="1" dirty="0" err="1">
                <a:cs typeface="Arial" panose="020B0604020202020204" pitchFamily="34" charset="0"/>
              </a:rPr>
              <a:t>приятните</a:t>
            </a:r>
            <a:r>
              <a:rPr lang="ru-RU" altLang="ko-KR" sz="1600" b="1" dirty="0">
                <a:cs typeface="Arial" panose="020B0604020202020204" pitchFamily="34" charset="0"/>
              </a:rPr>
              <a:t> </a:t>
            </a:r>
            <a:r>
              <a:rPr lang="ru-RU" altLang="ko-KR" sz="1600" b="1" dirty="0" err="1">
                <a:cs typeface="Arial" panose="020B0604020202020204" pitchFamily="34" charset="0"/>
              </a:rPr>
              <a:t>аспекти</a:t>
            </a:r>
            <a:r>
              <a:rPr lang="ru-RU" altLang="ko-KR" sz="1600" b="1" dirty="0">
                <a:cs typeface="Arial" panose="020B0604020202020204" pitchFamily="34" charset="0"/>
              </a:rPr>
              <a:t> на </a:t>
            </a:r>
            <a:r>
              <a:rPr lang="ru-RU" altLang="ko-KR" sz="1600" b="1" dirty="0" err="1">
                <a:cs typeface="Arial" panose="020B0604020202020204" pitchFamily="34" charset="0"/>
              </a:rPr>
              <a:t>задачата</a:t>
            </a:r>
            <a:r>
              <a:rPr lang="ru-RU" altLang="ko-KR" sz="1600" b="1" dirty="0">
                <a:cs typeface="Arial" panose="020B0604020202020204" pitchFamily="34" charset="0"/>
              </a:rPr>
              <a:t> или </a:t>
            </a:r>
            <a:r>
              <a:rPr lang="ru-RU" altLang="ko-KR" sz="1600" b="1" dirty="0" err="1">
                <a:cs typeface="Arial" panose="020B0604020202020204" pitchFamily="34" charset="0"/>
              </a:rPr>
              <a:t>дейността</a:t>
            </a:r>
            <a:r>
              <a:rPr lang="ru-RU" altLang="ko-KR" sz="1600" b="1" dirty="0">
                <a:cs typeface="Arial" panose="020B0604020202020204" pitchFamily="34" charset="0"/>
              </a:rPr>
              <a:t> е </a:t>
            </a:r>
            <a:r>
              <a:rPr lang="ru-RU" altLang="ko-KR" sz="1600" b="1" dirty="0" err="1">
                <a:cs typeface="Arial" panose="020B0604020202020204" pitchFamily="34" charset="0"/>
              </a:rPr>
              <a:t>свързано</a:t>
            </a:r>
            <a:r>
              <a:rPr lang="ru-RU" altLang="ko-KR" sz="1600" b="1" dirty="0">
                <a:cs typeface="Arial" panose="020B0604020202020204" pitchFamily="34" charset="0"/>
              </a:rPr>
              <a:t> с...</a:t>
            </a:r>
            <a:endParaRPr lang="ko-KR" altLang="en-US" sz="1600" b="1" dirty="0">
              <a:cs typeface="Arial" panose="020B060402020202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6794614" y="4596795"/>
            <a:ext cx="4567277" cy="154932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altLang="ko-KR" sz="1600" dirty="0">
                <a:cs typeface="Arial" panose="020B0604020202020204" pitchFamily="34" charset="0"/>
              </a:rPr>
              <a:t>Те </a:t>
            </a:r>
            <a:r>
              <a:rPr lang="ru-RU" altLang="ko-KR" sz="1600" dirty="0" err="1">
                <a:cs typeface="Arial" panose="020B0604020202020204" pitchFamily="34" charset="0"/>
              </a:rPr>
              <a:t>са</a:t>
            </a:r>
            <a:r>
              <a:rPr lang="ru-RU" altLang="ko-KR" sz="1600" dirty="0">
                <a:cs typeface="Arial" panose="020B0604020202020204" pitchFamily="34" charset="0"/>
              </a:rPr>
              <a:t> </a:t>
            </a:r>
            <a:r>
              <a:rPr lang="ru-RU" altLang="ko-KR" sz="1600" dirty="0" err="1">
                <a:cs typeface="Arial" panose="020B0604020202020204" pitchFamily="34" charset="0"/>
              </a:rPr>
              <a:t>ключови</a:t>
            </a:r>
            <a:r>
              <a:rPr lang="ru-RU" altLang="ko-KR" sz="1600" dirty="0">
                <a:cs typeface="Arial" panose="020B0604020202020204" pitchFamily="34" charset="0"/>
              </a:rPr>
              <a:t> двигатели на </a:t>
            </a:r>
            <a:r>
              <a:rPr lang="ru-RU" altLang="ko-KR" sz="1600" dirty="0" err="1">
                <a:cs typeface="Arial" panose="020B0604020202020204" pitchFamily="34" charset="0"/>
              </a:rPr>
              <a:t>иновациите</a:t>
            </a:r>
            <a:r>
              <a:rPr lang="ru-RU" altLang="ko-KR" sz="1600" dirty="0">
                <a:cs typeface="Arial" panose="020B0604020202020204" pitchFamily="34" charset="0"/>
              </a:rPr>
              <a:t> в </a:t>
            </a:r>
            <a:r>
              <a:rPr lang="ru-RU" altLang="ko-KR" sz="1600" dirty="0" err="1">
                <a:cs typeface="Arial" panose="020B0604020202020204" pitchFamily="34" charset="0"/>
              </a:rPr>
              <a:t>дигиталния</a:t>
            </a:r>
            <a:r>
              <a:rPr lang="ru-RU" altLang="ko-KR" sz="1600" dirty="0">
                <a:cs typeface="Arial" panose="020B0604020202020204" pitchFamily="34" charset="0"/>
              </a:rPr>
              <a:t> свят;</a:t>
            </a:r>
          </a:p>
          <a:p>
            <a:pPr marL="285750" indent="-285750">
              <a:buFontTx/>
              <a:buChar char="-"/>
            </a:pPr>
            <a:r>
              <a:rPr lang="ru-RU" altLang="ko-KR" sz="1600" dirty="0">
                <a:cs typeface="Arial" panose="020B0604020202020204" pitchFamily="34" charset="0"/>
              </a:rPr>
              <a:t>Те </a:t>
            </a:r>
            <a:r>
              <a:rPr lang="ru-RU" altLang="ko-KR" sz="1600" dirty="0" err="1">
                <a:cs typeface="Arial" panose="020B0604020202020204" pitchFamily="34" charset="0"/>
              </a:rPr>
              <a:t>допринасят</a:t>
            </a:r>
            <a:r>
              <a:rPr lang="ru-RU" altLang="ko-KR" sz="1600" dirty="0">
                <a:cs typeface="Arial" panose="020B0604020202020204" pitchFamily="34" charset="0"/>
              </a:rPr>
              <a:t> за </a:t>
            </a:r>
            <a:r>
              <a:rPr lang="ru-RU" altLang="ko-KR" sz="1600" dirty="0" err="1">
                <a:cs typeface="Arial" panose="020B0604020202020204" pitchFamily="34" charset="0"/>
              </a:rPr>
              <a:t>процеса</a:t>
            </a:r>
            <a:r>
              <a:rPr lang="ru-RU" altLang="ko-KR" sz="1600" dirty="0">
                <a:cs typeface="Arial" panose="020B0604020202020204" pitchFamily="34" charset="0"/>
              </a:rPr>
              <a:t> на </a:t>
            </a:r>
            <a:r>
              <a:rPr lang="ru-RU" altLang="ko-KR" sz="1600" dirty="0" err="1">
                <a:cs typeface="Arial" panose="020B0604020202020204" pitchFamily="34" charset="0"/>
              </a:rPr>
              <a:t>вземане</a:t>
            </a:r>
            <a:r>
              <a:rPr lang="ru-RU" altLang="ko-KR" sz="1600" dirty="0">
                <a:cs typeface="Arial" panose="020B0604020202020204" pitchFamily="34" charset="0"/>
              </a:rPr>
              <a:t> на решения;</a:t>
            </a:r>
          </a:p>
          <a:p>
            <a:pPr marL="285750" indent="-285750">
              <a:buFontTx/>
              <a:buChar char="-"/>
            </a:pPr>
            <a:r>
              <a:rPr lang="ru-RU" altLang="ko-KR" sz="1600" dirty="0">
                <a:cs typeface="Arial" panose="020B0604020202020204" pitchFamily="34" charset="0"/>
              </a:rPr>
              <a:t>Те не </a:t>
            </a:r>
            <a:r>
              <a:rPr lang="ru-RU" altLang="ko-KR" sz="1600" dirty="0" err="1">
                <a:cs typeface="Arial" panose="020B0604020202020204" pitchFamily="34" charset="0"/>
              </a:rPr>
              <a:t>са</a:t>
            </a:r>
            <a:r>
              <a:rPr lang="ru-RU" altLang="ko-KR" sz="1600" dirty="0">
                <a:cs typeface="Arial" panose="020B0604020202020204" pitchFamily="34" charset="0"/>
              </a:rPr>
              <a:t> важни за един </a:t>
            </a:r>
            <a:r>
              <a:rPr lang="ru-RU" altLang="ko-KR" sz="1600" dirty="0" err="1">
                <a:cs typeface="Arial" panose="020B0604020202020204" pitchFamily="34" charset="0"/>
              </a:rPr>
              <a:t>предприемач</a:t>
            </a:r>
            <a:r>
              <a:rPr lang="ru-RU" altLang="ko-KR" sz="1600" dirty="0">
                <a:cs typeface="Arial" panose="020B0604020202020204" pitchFamily="34" charset="0"/>
              </a:rPr>
              <a:t>.</a:t>
            </a:r>
            <a:endParaRPr lang="en-US" sz="1600" b="0" i="0" dirty="0">
              <a:solidFill>
                <a:srgbClr val="181818"/>
              </a:solidFill>
              <a:effectLst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3206560" cy="930502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20173" y="4372627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908655" y="4912579"/>
            <a:ext cx="4074713" cy="1277446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altLang="ko-KR" sz="1600" dirty="0">
                <a:cs typeface="Arial" panose="020B0604020202020204" pitchFamily="34" charset="0"/>
              </a:rPr>
              <a:t>Онлайн </a:t>
            </a:r>
            <a:r>
              <a:rPr lang="ru-RU" altLang="ko-KR" sz="1600" dirty="0" err="1">
                <a:cs typeface="Arial" panose="020B0604020202020204" pitchFamily="34" charset="0"/>
              </a:rPr>
              <a:t>платформи</a:t>
            </a:r>
            <a:r>
              <a:rPr lang="en-US" altLang="ko-KR" sz="1600" dirty="0">
                <a:cs typeface="Arial" panose="020B0604020202020204" pitchFamily="34" charset="0"/>
              </a:rPr>
              <a:t>;</a:t>
            </a:r>
            <a:endParaRPr lang="ru-RU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ko-KR" sz="1600" dirty="0" err="1">
                <a:cs typeface="Arial" panose="020B0604020202020204" pitchFamily="34" charset="0"/>
              </a:rPr>
              <a:t>Установяването</a:t>
            </a:r>
            <a:r>
              <a:rPr lang="ru-RU" altLang="ko-KR" sz="1600" dirty="0">
                <a:cs typeface="Arial" panose="020B0604020202020204" pitchFamily="34" charset="0"/>
              </a:rPr>
              <a:t> на </a:t>
            </a:r>
            <a:r>
              <a:rPr lang="ru-RU" altLang="ko-KR" sz="1600" dirty="0" err="1">
                <a:cs typeface="Arial" panose="020B0604020202020204" pitchFamily="34" charset="0"/>
              </a:rPr>
              <a:t>редовни</a:t>
            </a:r>
            <a:r>
              <a:rPr lang="ru-RU" altLang="ko-KR" sz="1600" dirty="0">
                <a:cs typeface="Arial" panose="020B0604020202020204" pitchFamily="34" charset="0"/>
              </a:rPr>
              <a:t> проверки</a:t>
            </a:r>
            <a:r>
              <a:rPr lang="en-US" altLang="ko-KR" sz="1600" dirty="0">
                <a:cs typeface="Arial" panose="020B0604020202020204" pitchFamily="34" charset="0"/>
              </a:rPr>
              <a:t>;</a:t>
            </a:r>
            <a:endParaRPr lang="ru-RU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ko-KR" sz="1600" dirty="0">
                <a:cs typeface="Arial" panose="020B0604020202020204" pitchFamily="34" charset="0"/>
              </a:rPr>
              <a:t>Стратегия за </a:t>
            </a:r>
            <a:r>
              <a:rPr lang="ru-RU" altLang="ko-KR" sz="1600" dirty="0" err="1">
                <a:cs typeface="Arial" panose="020B0604020202020204" pitchFamily="34" charset="0"/>
              </a:rPr>
              <a:t>естествено</a:t>
            </a:r>
            <a:r>
              <a:rPr lang="ru-RU" altLang="ko-KR" sz="1600" dirty="0">
                <a:cs typeface="Arial" panose="020B0604020202020204" pitchFamily="34" charset="0"/>
              </a:rPr>
              <a:t> </a:t>
            </a:r>
            <a:r>
              <a:rPr lang="ru-RU" altLang="ko-KR" sz="1600" dirty="0" err="1">
                <a:cs typeface="Arial" panose="020B0604020202020204" pitchFamily="34" charset="0"/>
              </a:rPr>
              <a:t>възнаграждение</a:t>
            </a:r>
            <a:r>
              <a:rPr lang="en-US" altLang="ko-KR" sz="16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B483733-5021-4087-92C9-D5F95DD38512}"/>
              </a:ext>
            </a:extLst>
          </p:cNvPr>
          <p:cNvSpPr txBox="1">
            <a:spLocks/>
          </p:cNvSpPr>
          <p:nvPr/>
        </p:nvSpPr>
        <p:spPr>
          <a:xfrm>
            <a:off x="9494341" y="3982108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DD015C3-AAD3-441E-BA07-59C7C289F7E1}"/>
              </a:ext>
            </a:extLst>
          </p:cNvPr>
          <p:cNvSpPr txBox="1">
            <a:spLocks/>
          </p:cNvSpPr>
          <p:nvPr/>
        </p:nvSpPr>
        <p:spPr>
          <a:xfrm>
            <a:off x="9494341" y="4325361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Текстово поле 43">
            <a:extLst>
              <a:ext uri="{FF2B5EF4-FFF2-40B4-BE49-F238E27FC236}">
                <a16:creationId xmlns:a16="http://schemas.microsoft.com/office/drawing/2014/main" id="{AC3F2180-29D3-4BEC-A5FC-8C934D46652D}"/>
              </a:ext>
            </a:extLst>
          </p:cNvPr>
          <p:cNvSpPr txBox="1"/>
          <p:nvPr/>
        </p:nvSpPr>
        <p:spPr>
          <a:xfrm>
            <a:off x="7022375" y="844313"/>
            <a:ext cx="609755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bg-BG" altLang="ko-KR" sz="1600" b="1" u="sng" dirty="0">
                <a:cs typeface="Arial" panose="020B0604020202020204" pitchFamily="34" charset="0"/>
              </a:rPr>
              <a:t>Въпрос 3</a:t>
            </a:r>
            <a:endParaRPr lang="en-US" altLang="ko-KR" sz="1600" b="1" u="sng" dirty="0">
              <a:cs typeface="Arial" panose="020B0604020202020204" pitchFamily="34" charset="0"/>
            </a:endParaRPr>
          </a:p>
          <a:p>
            <a:r>
              <a:rPr lang="bg-BG" sz="1600" b="1" i="0" dirty="0">
                <a:solidFill>
                  <a:srgbClr val="181818"/>
                </a:solidFill>
                <a:effectLst/>
              </a:rPr>
              <a:t>Култивирането на самосъзнанието е свързано с..</a:t>
            </a:r>
            <a:endParaRPr lang="en-US" sz="1600" b="1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bg-BG" altLang="ko-KR" sz="1600" dirty="0">
                <a:cs typeface="Arial" panose="020B0604020202020204" pitchFamily="34" charset="0"/>
              </a:rPr>
              <a:t>Фокусирането върху поведението</a:t>
            </a:r>
            <a:r>
              <a:rPr lang="en-US" altLang="ko-KR" sz="1600" dirty="0"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b="0" i="0" dirty="0" err="1">
                <a:solidFill>
                  <a:srgbClr val="181818"/>
                </a:solidFill>
                <a:effectLst/>
              </a:rPr>
              <a:t>Подобряване</a:t>
            </a:r>
            <a:r>
              <a:rPr lang="ru-RU" sz="1600" b="0" i="0" dirty="0">
                <a:solidFill>
                  <a:srgbClr val="181818"/>
                </a:solidFill>
                <a:effectLst/>
              </a:rPr>
              <a:t> на </a:t>
            </a:r>
            <a:r>
              <a:rPr lang="ru-RU" sz="1600" b="0" i="0" dirty="0" err="1">
                <a:solidFill>
                  <a:srgbClr val="181818"/>
                </a:solidFill>
                <a:effectLst/>
              </a:rPr>
              <a:t>вашите</a:t>
            </a:r>
            <a:r>
              <a:rPr lang="ru-RU" sz="1600" b="0" i="0" dirty="0">
                <a:solidFill>
                  <a:srgbClr val="181818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181818"/>
                </a:solidFill>
                <a:effectLst/>
              </a:rPr>
              <a:t>управленски</a:t>
            </a:r>
            <a:r>
              <a:rPr lang="ru-RU" sz="1600" b="0" i="0" dirty="0">
                <a:solidFill>
                  <a:srgbClr val="181818"/>
                </a:solidFill>
                <a:effectLst/>
              </a:rPr>
              <a:t> умения</a:t>
            </a:r>
            <a:r>
              <a:rPr lang="en-US" sz="1600" b="0" i="0" dirty="0">
                <a:solidFill>
                  <a:srgbClr val="181818"/>
                </a:solidFill>
                <a:effectLst/>
              </a:rPr>
              <a:t>;</a:t>
            </a:r>
            <a:endParaRPr lang="ru-RU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bg-BG" sz="1600" b="0" i="0" dirty="0">
                <a:solidFill>
                  <a:srgbClr val="181818"/>
                </a:solidFill>
                <a:effectLst/>
              </a:rPr>
              <a:t>Онлайн платформите</a:t>
            </a:r>
            <a:r>
              <a:rPr lang="en-US" sz="1600" b="0" i="0" dirty="0">
                <a:solidFill>
                  <a:srgbClr val="181818"/>
                </a:solidFill>
                <a:effectLst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sz="1600" b="0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cs typeface="Arial" panose="020B0604020202020204" pitchFamily="34" charset="0"/>
            </a:endParaRPr>
          </a:p>
          <a:p>
            <a:endParaRPr lang="en-US" sz="1600" b="0" i="0" dirty="0">
              <a:solidFill>
                <a:srgbClr val="181818"/>
              </a:solidFill>
              <a:effectLst/>
            </a:endParaRPr>
          </a:p>
          <a:p>
            <a:endParaRPr lang="ko-KR" altLang="en-US" sz="1600" b="1" u="sng" dirty="0">
              <a:cs typeface="Arial" panose="020B0604020202020204" pitchFamily="34" charset="0"/>
            </a:endParaRPr>
          </a:p>
        </p:txBody>
      </p:sp>
      <p:sp>
        <p:nvSpPr>
          <p:cNvPr id="45" name="Текстово поле 44">
            <a:extLst>
              <a:ext uri="{FF2B5EF4-FFF2-40B4-BE49-F238E27FC236}">
                <a16:creationId xmlns:a16="http://schemas.microsoft.com/office/drawing/2014/main" id="{7FCA31C1-23EA-45E1-880C-C2902115E7D0}"/>
              </a:ext>
            </a:extLst>
          </p:cNvPr>
          <p:cNvSpPr txBox="1"/>
          <p:nvPr/>
        </p:nvSpPr>
        <p:spPr>
          <a:xfrm>
            <a:off x="6973202" y="2191011"/>
            <a:ext cx="52187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b="1" dirty="0">
              <a:cs typeface="Arial" panose="020B0604020202020204" pitchFamily="34" charset="0"/>
            </a:endParaRPr>
          </a:p>
          <a:p>
            <a:r>
              <a:rPr lang="bg-BG" altLang="ko-KR" sz="1600" b="1" u="sng" dirty="0">
                <a:cs typeface="Arial" panose="020B0604020202020204" pitchFamily="34" charset="0"/>
              </a:rPr>
              <a:t>Въпрос 4</a:t>
            </a:r>
            <a:endParaRPr lang="en-US" altLang="ko-KR" sz="1600" b="1" u="sng" dirty="0">
              <a:cs typeface="Arial" panose="020B0604020202020204" pitchFamily="34" charset="0"/>
            </a:endParaRPr>
          </a:p>
          <a:p>
            <a:r>
              <a:rPr lang="bg-BG" sz="1600" b="1" i="0" dirty="0">
                <a:solidFill>
                  <a:srgbClr val="181818"/>
                </a:solidFill>
                <a:effectLst/>
              </a:rPr>
              <a:t>Кой компонент не засилва вашето вземане на решения?</a:t>
            </a:r>
            <a:endParaRPr lang="en-US" sz="1600" b="1" i="0" dirty="0">
              <a:solidFill>
                <a:srgbClr val="181818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bg-BG" altLang="ko-KR" sz="1600" dirty="0">
                <a:cs typeface="Arial" panose="020B0604020202020204" pitchFamily="34" charset="0"/>
              </a:rPr>
              <a:t>Обмисляне</a:t>
            </a:r>
            <a:r>
              <a:rPr lang="en-US" altLang="ko-KR" sz="1600" dirty="0">
                <a:cs typeface="Arial" panose="020B0604020202020204" pitchFamily="34" charset="0"/>
              </a:rPr>
              <a:t>;</a:t>
            </a:r>
            <a:endParaRPr lang="bg-BG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bg-BG" altLang="ko-KR" sz="1600" dirty="0">
                <a:cs typeface="Arial" panose="020B0604020202020204" pitchFamily="34" charset="0"/>
              </a:rPr>
              <a:t>Закриване</a:t>
            </a:r>
            <a:r>
              <a:rPr lang="en-US" altLang="ko-KR" sz="1600" dirty="0">
                <a:cs typeface="Arial" panose="020B0604020202020204" pitchFamily="34" charset="0"/>
              </a:rPr>
              <a:t>;</a:t>
            </a:r>
            <a:endParaRPr lang="bg-BG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bg-BG" altLang="ko-KR" sz="1600" dirty="0">
                <a:cs typeface="Arial" panose="020B0604020202020204" pitchFamily="34" charset="0"/>
              </a:rPr>
              <a:t>Култивирайте самосъзнание</a:t>
            </a:r>
            <a:r>
              <a:rPr lang="en-US" altLang="ko-KR" sz="1600" dirty="0">
                <a:cs typeface="Arial" panose="020B0604020202020204" pitchFamily="34" charset="0"/>
              </a:rPr>
              <a:t>.</a:t>
            </a:r>
            <a:endParaRPr lang="bg-BG" altLang="ko-K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solidFill>
                <a:srgbClr val="181818"/>
              </a:solidFill>
            </a:endParaRPr>
          </a:p>
          <a:p>
            <a:r>
              <a:rPr lang="bg-BG" altLang="ko-KR" sz="1600" b="1" u="sng" dirty="0">
                <a:cs typeface="Arial" panose="020B0604020202020204" pitchFamily="34" charset="0"/>
              </a:rPr>
              <a:t>Въпрос 5</a:t>
            </a:r>
            <a:endParaRPr lang="en-US" altLang="ko-KR" sz="1600" b="1" u="sng" dirty="0">
              <a:cs typeface="Arial" panose="020B0604020202020204" pitchFamily="34" charset="0"/>
            </a:endParaRPr>
          </a:p>
          <a:p>
            <a:r>
              <a:rPr lang="ru-RU" altLang="ko-KR" sz="1600" b="1" dirty="0" err="1">
                <a:cs typeface="Arial" panose="020B0604020202020204" pitchFamily="34" charset="0"/>
              </a:rPr>
              <a:t>Защо</a:t>
            </a:r>
            <a:r>
              <a:rPr lang="ru-RU" altLang="ko-KR" sz="1600" b="1" dirty="0">
                <a:cs typeface="Arial" panose="020B0604020202020204" pitchFamily="34" charset="0"/>
              </a:rPr>
              <a:t> онлайн </a:t>
            </a:r>
            <a:r>
              <a:rPr lang="ru-RU" altLang="ko-KR" sz="1600" b="1" dirty="0" err="1">
                <a:cs typeface="Arial" panose="020B0604020202020204" pitchFamily="34" charset="0"/>
              </a:rPr>
              <a:t>платформите</a:t>
            </a:r>
            <a:r>
              <a:rPr lang="ru-RU" altLang="ko-KR" sz="1600" b="1" dirty="0">
                <a:cs typeface="Arial" panose="020B0604020202020204" pitchFamily="34" charset="0"/>
              </a:rPr>
              <a:t> </a:t>
            </a:r>
            <a:r>
              <a:rPr lang="ru-RU" altLang="ko-KR" sz="1600" b="1" dirty="0" err="1">
                <a:cs typeface="Arial" panose="020B0604020202020204" pitchFamily="34" charset="0"/>
              </a:rPr>
              <a:t>са</a:t>
            </a:r>
            <a:r>
              <a:rPr lang="ru-RU" altLang="ko-KR" sz="1600" b="1" dirty="0">
                <a:cs typeface="Arial" panose="020B0604020202020204" pitchFamily="34" charset="0"/>
              </a:rPr>
              <a:t> </a:t>
            </a:r>
            <a:r>
              <a:rPr lang="ru-RU" altLang="ko-KR" sz="1600" b="1" dirty="0" err="1">
                <a:cs typeface="Arial" panose="020B0604020202020204" pitchFamily="34" charset="0"/>
              </a:rPr>
              <a:t>полезни</a:t>
            </a:r>
            <a:r>
              <a:rPr lang="ru-RU" altLang="ko-KR" sz="1600" b="1" dirty="0">
                <a:cs typeface="Arial" panose="020B0604020202020204" pitchFamily="34" charset="0"/>
              </a:rPr>
              <a:t>?</a:t>
            </a:r>
            <a:endParaRPr lang="ko-KR" altLang="en-US" sz="1600" b="1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1">
            <a:extLst>
              <a:ext uri="{FF2B5EF4-FFF2-40B4-BE49-F238E27FC236}">
                <a16:creationId xmlns:a16="http://schemas.microsoft.com/office/drawing/2014/main" id="{B245D396-B974-4154-95B9-749A883F295F}"/>
              </a:ext>
            </a:extLst>
          </p:cNvPr>
          <p:cNvSpPr/>
          <p:nvPr/>
        </p:nvSpPr>
        <p:spPr>
          <a:xfrm>
            <a:off x="1252671" y="2269944"/>
            <a:ext cx="10046699" cy="258452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    </a:t>
            </a:r>
            <a:r>
              <a:rPr lang="bg-BG" altLang="ko-KR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Част 1</a:t>
            </a:r>
            <a:endParaRPr lang="ko-KR" alt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6" name="Imagen 15">
            <a:extLst>
              <a:ext uri="{FF2B5EF4-FFF2-40B4-BE49-F238E27FC236}">
                <a16:creationId xmlns:a16="http://schemas.microsoft.com/office/drawing/2014/main" id="{F7BDAA04-C0A5-4D30-BF57-0C44A9922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231601" y="1615635"/>
            <a:ext cx="317240" cy="482490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ECCC4E1A-95F4-495B-A016-84D98D36D7CF}"/>
              </a:ext>
            </a:extLst>
          </p:cNvPr>
          <p:cNvSpPr txBox="1"/>
          <p:nvPr/>
        </p:nvSpPr>
        <p:spPr>
          <a:xfrm>
            <a:off x="1380243" y="2608340"/>
            <a:ext cx="1854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000" b="1" dirty="0">
                <a:latin typeface="+mj-lt"/>
                <a:cs typeface="Arial" pitchFamily="34" charset="0"/>
              </a:rPr>
              <a:t>Лидерството в света на предприемачеството и спорта</a:t>
            </a:r>
            <a:endParaRPr lang="en-US" altLang="ko-KR" sz="2000" b="1" dirty="0">
              <a:latin typeface="+mj-lt"/>
              <a:cs typeface="Arial" pitchFamily="34" charset="0"/>
            </a:endParaRPr>
          </a:p>
        </p:txBody>
      </p:sp>
      <p:pic>
        <p:nvPicPr>
          <p:cNvPr id="29" name="Imagen 24">
            <a:extLst>
              <a:ext uri="{FF2B5EF4-FFF2-40B4-BE49-F238E27FC236}">
                <a16:creationId xmlns:a16="http://schemas.microsoft.com/office/drawing/2014/main" id="{68997199-4BCB-48BA-9718-15FE29904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633304" y="1635890"/>
            <a:ext cx="317240" cy="482490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97F49528-FB3A-497C-BA86-ED510C6A5375}"/>
              </a:ext>
            </a:extLst>
          </p:cNvPr>
          <p:cNvSpPr txBox="1"/>
          <p:nvPr/>
        </p:nvSpPr>
        <p:spPr>
          <a:xfrm>
            <a:off x="3975894" y="2559332"/>
            <a:ext cx="2125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latin typeface="+mj-lt"/>
                <a:cs typeface="Arial" pitchFamily="34" charset="0"/>
              </a:rPr>
              <a:t>Как да </a:t>
            </a:r>
            <a:r>
              <a:rPr lang="ru-RU" altLang="ko-KR" sz="2000" b="1" dirty="0" err="1">
                <a:latin typeface="+mj-lt"/>
                <a:cs typeface="Arial" pitchFamily="34" charset="0"/>
              </a:rPr>
              <a:t>надградите</a:t>
            </a:r>
            <a:r>
              <a:rPr lang="ru-RU" altLang="ko-KR" sz="2000" b="1" dirty="0">
                <a:latin typeface="+mj-lt"/>
                <a:cs typeface="Arial" pitchFamily="34" charset="0"/>
              </a:rPr>
              <a:t> </a:t>
            </a:r>
            <a:r>
              <a:rPr lang="ru-RU" altLang="ko-KR" sz="2000" b="1" dirty="0" err="1">
                <a:latin typeface="+mj-lt"/>
                <a:cs typeface="Arial" pitchFamily="34" charset="0"/>
              </a:rPr>
              <a:t>своите</a:t>
            </a:r>
            <a:r>
              <a:rPr lang="ru-RU" altLang="ko-KR" sz="2000" b="1" dirty="0">
                <a:latin typeface="+mj-lt"/>
                <a:cs typeface="Arial" pitchFamily="34" charset="0"/>
              </a:rPr>
              <a:t> </a:t>
            </a:r>
            <a:r>
              <a:rPr lang="ru-RU" altLang="ko-KR" sz="2000" b="1" dirty="0" err="1">
                <a:latin typeface="+mj-lt"/>
                <a:cs typeface="Arial" pitchFamily="34" charset="0"/>
              </a:rPr>
              <a:t>управленски</a:t>
            </a:r>
            <a:r>
              <a:rPr lang="ru-RU" altLang="ko-KR" sz="2000" b="1" dirty="0">
                <a:latin typeface="+mj-lt"/>
                <a:cs typeface="Arial" pitchFamily="34" charset="0"/>
              </a:rPr>
              <a:t> умения </a:t>
            </a:r>
            <a:r>
              <a:rPr lang="ru-RU" altLang="ko-KR" sz="2000" b="1" dirty="0" err="1">
                <a:latin typeface="+mj-lt"/>
                <a:cs typeface="Arial" pitchFamily="34" charset="0"/>
              </a:rPr>
              <a:t>като</a:t>
            </a:r>
            <a:r>
              <a:rPr lang="ru-RU" altLang="ko-KR" sz="2000" b="1" dirty="0">
                <a:latin typeface="+mj-lt"/>
                <a:cs typeface="Arial" pitchFamily="34" charset="0"/>
              </a:rPr>
              <a:t> </a:t>
            </a:r>
            <a:r>
              <a:rPr lang="ru-RU" altLang="ko-KR" sz="2000" b="1" dirty="0" err="1">
                <a:latin typeface="+mj-lt"/>
                <a:cs typeface="Arial" pitchFamily="34" charset="0"/>
              </a:rPr>
              <a:t>предприемач</a:t>
            </a:r>
            <a:endParaRPr lang="en-US" altLang="ko-KR" sz="2000" b="1" dirty="0">
              <a:latin typeface="+mj-lt"/>
              <a:cs typeface="Arial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E3DA30F7-A8DA-4147-A96D-52E9D4082F9C}"/>
              </a:ext>
            </a:extLst>
          </p:cNvPr>
          <p:cNvSpPr txBox="1"/>
          <p:nvPr/>
        </p:nvSpPr>
        <p:spPr>
          <a:xfrm>
            <a:off x="4450041" y="2229207"/>
            <a:ext cx="101769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Част </a:t>
            </a:r>
            <a:r>
              <a:rPr lang="en-US" altLang="ko-KR" b="1" dirty="0">
                <a:latin typeface="+mj-lt"/>
                <a:cs typeface="Arial" pitchFamily="34" charset="0"/>
              </a:rPr>
              <a:t>2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32" name="Imagen 27">
            <a:extLst>
              <a:ext uri="{FF2B5EF4-FFF2-40B4-BE49-F238E27FC236}">
                <a16:creationId xmlns:a16="http://schemas.microsoft.com/office/drawing/2014/main" id="{3873D1D6-EB87-4517-BD16-D299D82815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7718638" y="1625687"/>
            <a:ext cx="317240" cy="482490"/>
          </a:xfrm>
          <a:prstGeom prst="rect">
            <a:avLst/>
          </a:prstGeom>
        </p:spPr>
      </p:pic>
      <p:sp>
        <p:nvSpPr>
          <p:cNvPr id="33" name="TextBox 7">
            <a:extLst>
              <a:ext uri="{FF2B5EF4-FFF2-40B4-BE49-F238E27FC236}">
                <a16:creationId xmlns:a16="http://schemas.microsoft.com/office/drawing/2014/main" id="{CFBDD3C3-CBB3-442C-8907-3BE07BB6F02D}"/>
              </a:ext>
            </a:extLst>
          </p:cNvPr>
          <p:cNvSpPr txBox="1"/>
          <p:nvPr/>
        </p:nvSpPr>
        <p:spPr>
          <a:xfrm>
            <a:off x="7224875" y="2690163"/>
            <a:ext cx="1873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000" b="1" dirty="0">
                <a:latin typeface="+mj-lt"/>
                <a:cs typeface="Arial" pitchFamily="34" charset="0"/>
              </a:rPr>
              <a:t>Предимствата на онлайн платформите</a:t>
            </a:r>
            <a:endParaRPr lang="en-US" altLang="ko-KR" sz="2000" b="1" dirty="0">
              <a:latin typeface="+mj-lt"/>
              <a:cs typeface="Arial" pitchFamily="34" charset="0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2F8E5E7F-37AF-4FD7-AF66-AE7D317C9FE9}"/>
              </a:ext>
            </a:extLst>
          </p:cNvPr>
          <p:cNvSpPr txBox="1"/>
          <p:nvPr/>
        </p:nvSpPr>
        <p:spPr>
          <a:xfrm>
            <a:off x="7579063" y="2214504"/>
            <a:ext cx="949117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Част 3 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35" name="Imagen 30">
            <a:extLst>
              <a:ext uri="{FF2B5EF4-FFF2-40B4-BE49-F238E27FC236}">
                <a16:creationId xmlns:a16="http://schemas.microsoft.com/office/drawing/2014/main" id="{8DDCD3AD-89C3-4122-9306-755D008F9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0151445" y="1615635"/>
            <a:ext cx="317240" cy="482490"/>
          </a:xfrm>
          <a:prstGeom prst="rect">
            <a:avLst/>
          </a:prstGeom>
        </p:spPr>
      </p:pic>
      <p:sp>
        <p:nvSpPr>
          <p:cNvPr id="36" name="TextBox 7">
            <a:extLst>
              <a:ext uri="{FF2B5EF4-FFF2-40B4-BE49-F238E27FC236}">
                <a16:creationId xmlns:a16="http://schemas.microsoft.com/office/drawing/2014/main" id="{0EA7F6A0-BC1D-4365-98EC-3765EF9DF245}"/>
              </a:ext>
            </a:extLst>
          </p:cNvPr>
          <p:cNvSpPr txBox="1"/>
          <p:nvPr/>
        </p:nvSpPr>
        <p:spPr>
          <a:xfrm>
            <a:off x="9839788" y="2476549"/>
            <a:ext cx="145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altLang="ko-KR" sz="1600" b="1" dirty="0">
              <a:latin typeface="+mj-lt"/>
              <a:cs typeface="Arial" pitchFamily="34" charset="0"/>
            </a:endParaRPr>
          </a:p>
          <a:p>
            <a:r>
              <a:rPr lang="bg-BG" altLang="ko-KR" sz="2000" b="1" dirty="0">
                <a:latin typeface="+mj-lt"/>
                <a:cs typeface="Arial" pitchFamily="34" charset="0"/>
              </a:rPr>
              <a:t>Тест за самооценка</a:t>
            </a:r>
            <a:endParaRPr lang="en-US" altLang="ko-KR" sz="2000" b="1" dirty="0">
              <a:latin typeface="+mj-lt"/>
              <a:cs typeface="Arial" pitchFamily="34" charset="0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C1DBA553-4A19-4F4B-BE68-DC93D5278418}"/>
              </a:ext>
            </a:extLst>
          </p:cNvPr>
          <p:cNvSpPr txBox="1"/>
          <p:nvPr/>
        </p:nvSpPr>
        <p:spPr>
          <a:xfrm>
            <a:off x="9945988" y="2190000"/>
            <a:ext cx="154932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Част </a:t>
            </a:r>
            <a:r>
              <a:rPr lang="en-US" altLang="ko-KR" b="1" dirty="0">
                <a:latin typeface="+mj-lt"/>
                <a:cs typeface="Arial" pitchFamily="34" charset="0"/>
              </a:rPr>
              <a:t>4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41" name="Текстово поле 40">
            <a:extLst>
              <a:ext uri="{FF2B5EF4-FFF2-40B4-BE49-F238E27FC236}">
                <a16:creationId xmlns:a16="http://schemas.microsoft.com/office/drawing/2014/main" id="{E2B8530F-285B-4355-A124-B2303AEDF908}"/>
              </a:ext>
            </a:extLst>
          </p:cNvPr>
          <p:cNvSpPr txBox="1"/>
          <p:nvPr/>
        </p:nvSpPr>
        <p:spPr>
          <a:xfrm>
            <a:off x="3764837" y="208064"/>
            <a:ext cx="6452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4000" b="1" i="0" u="none" strike="noStrike" kern="1200" cap="none" spc="-85" normalizeH="0" baseline="0" noProof="0" dirty="0" err="1">
                <a:ln>
                  <a:noFill/>
                </a:ln>
                <a:solidFill>
                  <a:srgbClr val="D92E2D"/>
                </a:solidFill>
                <a:effectLst/>
                <a:uLnTx/>
                <a:uFillTx/>
                <a:latin typeface="Calibri Light" panose="020F0302020204030204"/>
                <a:ea typeface="+mj-ea"/>
                <a:cs typeface="Tahoma"/>
              </a:rPr>
              <a:t>Съдържание</a:t>
            </a:r>
            <a:r>
              <a:rPr kumimoji="0" lang="ru-RU" sz="4000" b="1" i="0" u="none" strike="noStrike" kern="1200" cap="none" spc="-85" normalizeH="0" baseline="0" noProof="0" dirty="0">
                <a:ln>
                  <a:noFill/>
                </a:ln>
                <a:solidFill>
                  <a:srgbClr val="D92E2D"/>
                </a:solidFill>
                <a:effectLst/>
                <a:uLnTx/>
                <a:uFillTx/>
                <a:latin typeface="Calibri Light" panose="020F0302020204030204"/>
                <a:ea typeface="+mj-ea"/>
                <a:cs typeface="Tahoma"/>
              </a:rPr>
              <a:t> на </a:t>
            </a:r>
            <a:r>
              <a:rPr kumimoji="0" lang="ru-RU" sz="4000" b="1" i="0" u="none" strike="noStrike" kern="1200" cap="none" spc="-85" normalizeH="0" baseline="0" noProof="0" dirty="0" err="1">
                <a:ln>
                  <a:noFill/>
                </a:ln>
                <a:solidFill>
                  <a:srgbClr val="D92E2D"/>
                </a:solidFill>
                <a:effectLst/>
                <a:uLnTx/>
                <a:uFillTx/>
                <a:latin typeface="Calibri Light" panose="020F0302020204030204"/>
                <a:ea typeface="+mj-ea"/>
                <a:cs typeface="Tahoma"/>
              </a:rPr>
              <a:t>обучителния</a:t>
            </a:r>
            <a:r>
              <a:rPr kumimoji="0" lang="ru-RU" sz="4000" b="1" i="0" u="none" strike="noStrike" kern="1200" cap="none" spc="-85" normalizeH="0" baseline="0" noProof="0" dirty="0">
                <a:ln>
                  <a:noFill/>
                </a:ln>
                <a:solidFill>
                  <a:srgbClr val="D92E2D"/>
                </a:solidFill>
                <a:effectLst/>
                <a:uLnTx/>
                <a:uFillTx/>
                <a:latin typeface="Calibri Light" panose="020F0302020204030204"/>
                <a:ea typeface="+mj-ea"/>
                <a:cs typeface="Tahoma"/>
              </a:rPr>
              <a:t> </a:t>
            </a:r>
            <a:r>
              <a:rPr kumimoji="0" lang="ru-RU" sz="4000" b="1" i="0" u="none" strike="noStrike" kern="1200" cap="none" spc="-85" normalizeH="0" baseline="0" noProof="0" dirty="0" err="1">
                <a:ln>
                  <a:noFill/>
                </a:ln>
                <a:solidFill>
                  <a:srgbClr val="D92E2D"/>
                </a:solidFill>
                <a:effectLst/>
                <a:uLnTx/>
                <a:uFillTx/>
                <a:latin typeface="Calibri Light" panose="020F0302020204030204"/>
                <a:ea typeface="+mj-ea"/>
                <a:cs typeface="Tahoma"/>
              </a:rPr>
              <a:t>модул</a:t>
            </a:r>
            <a:endParaRPr lang="en-US" dirty="0"/>
          </a:p>
        </p:txBody>
      </p:sp>
      <p:pic>
        <p:nvPicPr>
          <p:cNvPr id="50" name="Imagen 14">
            <a:extLst>
              <a:ext uri="{FF2B5EF4-FFF2-40B4-BE49-F238E27FC236}">
                <a16:creationId xmlns:a16="http://schemas.microsoft.com/office/drawing/2014/main" id="{54DC36A7-0272-48D3-919A-F34530482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62" y="4241425"/>
            <a:ext cx="5745774" cy="18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182" y="2528822"/>
            <a:ext cx="5730010" cy="266293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b="0" i="0" dirty="0" err="1">
                <a:solidFill>
                  <a:srgbClr val="000000"/>
                </a:solidFill>
                <a:effectLst/>
              </a:rPr>
              <a:t>Този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термин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описва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процес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самовлияние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чрез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който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хората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могат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постигат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самонасочването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самомотивацията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необходими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изпълнение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техните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задачи и работа.</a:t>
            </a:r>
            <a:endParaRPr lang="en-GB" altLang="es-ES" dirty="0"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90158" y="906023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Раздел 1. </a:t>
            </a:r>
            <a:r>
              <a:rPr lang="ru-RU" sz="2800" b="1" u="sng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Самолидерството</a:t>
            </a:r>
            <a:r>
              <a:rPr lang="ru-RU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в света на </a:t>
            </a:r>
            <a:r>
              <a:rPr lang="ru-RU" sz="2800" b="1" u="sng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предприемачеството</a:t>
            </a:r>
            <a:r>
              <a:rPr lang="ru-RU" sz="2800" b="1" u="sng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 спорта</a:t>
            </a:r>
            <a:endParaRPr lang="es-ES" sz="2800" b="1" u="sng" dirty="0">
              <a:solidFill>
                <a:srgbClr val="D92E2D"/>
              </a:solidFill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FDCEFE22-13C6-4D4F-96F5-6283A2E44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34" y="1633083"/>
            <a:ext cx="4666523" cy="41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30">
            <a:extLst>
              <a:ext uri="{FF2B5EF4-FFF2-40B4-BE49-F238E27FC236}">
                <a16:creationId xmlns:a16="http://schemas.microsoft.com/office/drawing/2014/main" id="{517B64B5-0EA6-450B-8187-751CAA1720D9}"/>
              </a:ext>
            </a:extLst>
          </p:cNvPr>
          <p:cNvSpPr/>
          <p:nvPr/>
        </p:nvSpPr>
        <p:spPr>
          <a:xfrm>
            <a:off x="4966995" y="1726986"/>
            <a:ext cx="2955503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entrreneur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C19AB4CE-CB0C-4303-82A1-E17E079DD9F1}"/>
              </a:ext>
            </a:extLst>
          </p:cNvPr>
          <p:cNvSpPr txBox="1">
            <a:spLocks/>
          </p:cNvSpPr>
          <p:nvPr/>
        </p:nvSpPr>
        <p:spPr>
          <a:xfrm>
            <a:off x="1574499" y="2370451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D92E2D"/>
              </a:solidFill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69548E0-A3AC-458A-8FF9-E2A3B7457AB4}"/>
              </a:ext>
            </a:extLst>
          </p:cNvPr>
          <p:cNvSpPr txBox="1"/>
          <p:nvPr/>
        </p:nvSpPr>
        <p:spPr>
          <a:xfrm>
            <a:off x="5130804" y="2535435"/>
            <a:ext cx="2537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rgbClr val="D92E2D"/>
                </a:solidFill>
              </a:rPr>
              <a:t>Стратегии за </a:t>
            </a:r>
            <a:r>
              <a:rPr lang="bg-BG" sz="2800" dirty="0" err="1">
                <a:solidFill>
                  <a:srgbClr val="D92E2D"/>
                </a:solidFill>
              </a:rPr>
              <a:t>самолидерство</a:t>
            </a:r>
            <a:endParaRPr lang="en-US" sz="2800" dirty="0">
              <a:solidFill>
                <a:srgbClr val="D92E2D"/>
              </a:solidFill>
            </a:endParaRPr>
          </a:p>
        </p:txBody>
      </p:sp>
      <p:cxnSp>
        <p:nvCxnSpPr>
          <p:cNvPr id="16" name="Conector recto de flecha 43">
            <a:extLst>
              <a:ext uri="{FF2B5EF4-FFF2-40B4-BE49-F238E27FC236}">
                <a16:creationId xmlns:a16="http://schemas.microsoft.com/office/drawing/2014/main" id="{2FD393A3-D346-47FA-930D-F95C8E9176F3}"/>
              </a:ext>
            </a:extLst>
          </p:cNvPr>
          <p:cNvCxnSpPr/>
          <p:nvPr/>
        </p:nvCxnSpPr>
        <p:spPr>
          <a:xfrm flipH="1">
            <a:off x="4304237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41F76970-EC52-4380-BE0F-DC3C0A9A2194}"/>
              </a:ext>
            </a:extLst>
          </p:cNvPr>
          <p:cNvSpPr txBox="1"/>
          <p:nvPr/>
        </p:nvSpPr>
        <p:spPr>
          <a:xfrm>
            <a:off x="1494644" y="2387796"/>
            <a:ext cx="2502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E687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Стратегии, фокусирани върху поведението</a:t>
            </a:r>
            <a:endParaRPr lang="en-US" sz="3200" dirty="0">
              <a:solidFill>
                <a:srgbClr val="E6872D"/>
              </a:solidFill>
            </a:endParaRPr>
          </a:p>
        </p:txBody>
      </p:sp>
      <p:cxnSp>
        <p:nvCxnSpPr>
          <p:cNvPr id="17" name="Conector recto de flecha 49">
            <a:extLst>
              <a:ext uri="{FF2B5EF4-FFF2-40B4-BE49-F238E27FC236}">
                <a16:creationId xmlns:a16="http://schemas.microsoft.com/office/drawing/2014/main" id="{B46F012F-EBFF-4BFD-957F-D0698343FBF3}"/>
              </a:ext>
            </a:extLst>
          </p:cNvPr>
          <p:cNvCxnSpPr/>
          <p:nvPr/>
        </p:nvCxnSpPr>
        <p:spPr>
          <a:xfrm>
            <a:off x="7922508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F5E22FD2-C67E-4B9E-AA58-1A4E3D2A0167}"/>
              </a:ext>
            </a:extLst>
          </p:cNvPr>
          <p:cNvSpPr txBox="1"/>
          <p:nvPr/>
        </p:nvSpPr>
        <p:spPr>
          <a:xfrm>
            <a:off x="8853151" y="3126460"/>
            <a:ext cx="3256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dirty="0">
                <a:solidFill>
                  <a:srgbClr val="E687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g-BG" sz="3200" dirty="0">
                <a:solidFill>
                  <a:srgbClr val="E6872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</a:t>
            </a:r>
            <a:r>
              <a:rPr lang="bg-BG" sz="3200" dirty="0">
                <a:solidFill>
                  <a:srgbClr val="E687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тратегии за възнаграждение</a:t>
            </a:r>
            <a:endParaRPr lang="en-US" dirty="0">
              <a:solidFill>
                <a:srgbClr val="E6872D"/>
              </a:solidFill>
            </a:endParaRPr>
          </a:p>
        </p:txBody>
      </p:sp>
      <p:cxnSp>
        <p:nvCxnSpPr>
          <p:cNvPr id="20" name="Conector recto de flecha 43">
            <a:extLst>
              <a:ext uri="{FF2B5EF4-FFF2-40B4-BE49-F238E27FC236}">
                <a16:creationId xmlns:a16="http://schemas.microsoft.com/office/drawing/2014/main" id="{97FB8739-CC93-4348-B7FB-DC0947684C59}"/>
              </a:ext>
            </a:extLst>
          </p:cNvPr>
          <p:cNvCxnSpPr>
            <a:cxnSpLocks/>
          </p:cNvCxnSpPr>
          <p:nvPr/>
        </p:nvCxnSpPr>
        <p:spPr>
          <a:xfrm flipH="1">
            <a:off x="6438144" y="4689991"/>
            <a:ext cx="1" cy="650493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154A02BB-1F59-419B-90D0-AF665D2825FD}"/>
              </a:ext>
            </a:extLst>
          </p:cNvPr>
          <p:cNvSpPr txBox="1"/>
          <p:nvPr/>
        </p:nvSpPr>
        <p:spPr>
          <a:xfrm>
            <a:off x="3088493" y="5563605"/>
            <a:ext cx="739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200" dirty="0">
                <a:solidFill>
                  <a:srgbClr val="E687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Конструктивни стратегии на мислене</a:t>
            </a:r>
            <a:endParaRPr lang="en-US" sz="3200" dirty="0">
              <a:solidFill>
                <a:srgbClr val="E6872D"/>
              </a:solidFill>
            </a:endParaRPr>
          </a:p>
        </p:txBody>
      </p:sp>
      <p:pic>
        <p:nvPicPr>
          <p:cNvPr id="24" name="Imagen 14">
            <a:extLst>
              <a:ext uri="{FF2B5EF4-FFF2-40B4-BE49-F238E27FC236}">
                <a16:creationId xmlns:a16="http://schemas.microsoft.com/office/drawing/2014/main" id="{BCA48DFE-7508-40F1-B440-314C69EE5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0" y="44258"/>
            <a:ext cx="4943213" cy="1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2468880" y="254000"/>
            <a:ext cx="7660640" cy="1163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>
                <a:solidFill>
                  <a:srgbClr val="D92E2D"/>
                </a:solidFill>
              </a:rPr>
              <a:t>Има</a:t>
            </a:r>
            <a:r>
              <a:rPr lang="ru-RU" sz="2800" b="1" dirty="0">
                <a:solidFill>
                  <a:srgbClr val="D92E2D"/>
                </a:solidFill>
              </a:rPr>
              <a:t> ли </a:t>
            </a:r>
            <a:r>
              <a:rPr lang="ru-RU" sz="2800" b="1" dirty="0" err="1">
                <a:solidFill>
                  <a:srgbClr val="D92E2D"/>
                </a:solidFill>
              </a:rPr>
              <a:t>някаква</a:t>
            </a:r>
            <a:r>
              <a:rPr lang="ru-RU" sz="2800" b="1" dirty="0">
                <a:solidFill>
                  <a:srgbClr val="D92E2D"/>
                </a:solidFill>
              </a:rPr>
              <a:t> </a:t>
            </a:r>
            <a:r>
              <a:rPr lang="ru-RU" sz="2800" b="1" dirty="0" err="1">
                <a:solidFill>
                  <a:srgbClr val="D92E2D"/>
                </a:solidFill>
              </a:rPr>
              <a:t>връзка</a:t>
            </a:r>
            <a:r>
              <a:rPr lang="ru-RU" sz="2800" b="1" dirty="0">
                <a:solidFill>
                  <a:srgbClr val="D92E2D"/>
                </a:solidFill>
              </a:rPr>
              <a:t> между </a:t>
            </a:r>
            <a:r>
              <a:rPr lang="ru-RU" sz="2800" b="1" dirty="0" err="1">
                <a:solidFill>
                  <a:srgbClr val="D92E2D"/>
                </a:solidFill>
              </a:rPr>
              <a:t>самолидерството</a:t>
            </a:r>
            <a:r>
              <a:rPr lang="ru-RU" sz="2800" b="1" dirty="0">
                <a:solidFill>
                  <a:srgbClr val="D92E2D"/>
                </a:solidFill>
              </a:rPr>
              <a:t> в </a:t>
            </a:r>
            <a:r>
              <a:rPr lang="ru-RU" sz="2800" b="1" dirty="0" err="1">
                <a:solidFill>
                  <a:srgbClr val="D92E2D"/>
                </a:solidFill>
              </a:rPr>
              <a:t>предприемачеството</a:t>
            </a:r>
            <a:r>
              <a:rPr lang="ru-RU" sz="2800" b="1" dirty="0">
                <a:solidFill>
                  <a:srgbClr val="D92E2D"/>
                </a:solidFill>
              </a:rPr>
              <a:t> и спорта? </a:t>
            </a:r>
            <a:r>
              <a:rPr lang="ru-RU" sz="2800" b="1" dirty="0" err="1">
                <a:solidFill>
                  <a:srgbClr val="D92E2D"/>
                </a:solidFill>
              </a:rPr>
              <a:t>Каква</a:t>
            </a:r>
            <a:r>
              <a:rPr lang="ru-RU" sz="2800" b="1" dirty="0">
                <a:solidFill>
                  <a:srgbClr val="D92E2D"/>
                </a:solidFill>
              </a:rPr>
              <a:t> е? </a:t>
            </a:r>
            <a:r>
              <a:rPr lang="ru-RU" sz="2800" b="1" dirty="0" err="1">
                <a:solidFill>
                  <a:srgbClr val="D92E2D"/>
                </a:solidFill>
              </a:rPr>
              <a:t>Примери</a:t>
            </a:r>
            <a:r>
              <a:rPr lang="ru-RU" sz="2400" b="1" dirty="0">
                <a:solidFill>
                  <a:srgbClr val="D92E2D"/>
                </a:solidFill>
              </a:rPr>
              <a:t>?</a:t>
            </a:r>
            <a:endParaRPr lang="es-ES" sz="2400" b="1" dirty="0">
              <a:solidFill>
                <a:srgbClr val="D92E2D"/>
              </a:solidFill>
            </a:endParaRPr>
          </a:p>
        </p:txBody>
      </p:sp>
      <p:pic>
        <p:nvPicPr>
          <p:cNvPr id="13" name="Imagen 24">
            <a:extLst>
              <a:ext uri="{FF2B5EF4-FFF2-40B4-BE49-F238E27FC236}">
                <a16:creationId xmlns:a16="http://schemas.microsoft.com/office/drawing/2014/main" id="{AB638522-4386-4795-AF28-593D2927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1" y="1417778"/>
            <a:ext cx="5827643" cy="3424810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F7BB8CA9-18B3-4DD7-8953-40B44F034A33}"/>
              </a:ext>
            </a:extLst>
          </p:cNvPr>
          <p:cNvSpPr txBox="1"/>
          <p:nvPr/>
        </p:nvSpPr>
        <p:spPr>
          <a:xfrm>
            <a:off x="2468880" y="5321856"/>
            <a:ext cx="7518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„Човек първо трябва да може ефективно да ръководи себе си, преди да води ефективно другите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.“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386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26">
            <a:extLst>
              <a:ext uri="{FF2B5EF4-FFF2-40B4-BE49-F238E27FC236}">
                <a16:creationId xmlns:a16="http://schemas.microsoft.com/office/drawing/2014/main" id="{C6BA7795-FBE1-42CF-8BF6-A7B6A1F0A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5" y="1084139"/>
            <a:ext cx="5408646" cy="5028368"/>
          </a:xfrm>
          <a:prstGeom prst="rect">
            <a:avLst/>
          </a:prstGeom>
        </p:spPr>
      </p:pic>
      <p:sp>
        <p:nvSpPr>
          <p:cNvPr id="14" name="Subtítulo 6">
            <a:extLst>
              <a:ext uri="{FF2B5EF4-FFF2-40B4-BE49-F238E27FC236}">
                <a16:creationId xmlns:a16="http://schemas.microsoft.com/office/drawing/2014/main" id="{B765A140-DAC2-421F-A271-46276DB3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8824" y="65315"/>
            <a:ext cx="5654351" cy="47212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es-ES" sz="2800" dirty="0" err="1">
                <a:solidFill>
                  <a:srgbClr val="C00000"/>
                </a:solidFill>
              </a:rPr>
              <a:t>Уроци</a:t>
            </a:r>
            <a:r>
              <a:rPr lang="ru-RU" altLang="es-ES" sz="2800" dirty="0">
                <a:solidFill>
                  <a:srgbClr val="C00000"/>
                </a:solidFill>
              </a:rPr>
              <a:t> по </a:t>
            </a:r>
            <a:r>
              <a:rPr lang="ru-RU" altLang="es-ES" sz="2800" dirty="0" err="1">
                <a:solidFill>
                  <a:srgbClr val="C00000"/>
                </a:solidFill>
              </a:rPr>
              <a:t>самолидерство</a:t>
            </a:r>
            <a:r>
              <a:rPr lang="ru-RU" altLang="es-ES" sz="2800" dirty="0">
                <a:solidFill>
                  <a:srgbClr val="C00000"/>
                </a:solidFill>
              </a:rPr>
              <a:t> в </a:t>
            </a:r>
            <a:r>
              <a:rPr lang="ru-RU" altLang="es-ES" sz="2800" dirty="0" err="1">
                <a:solidFill>
                  <a:srgbClr val="C00000"/>
                </a:solidFill>
              </a:rPr>
              <a:t>предприемачеството</a:t>
            </a:r>
            <a:r>
              <a:rPr lang="ru-RU" altLang="es-ES" sz="2800" dirty="0">
                <a:solidFill>
                  <a:srgbClr val="C00000"/>
                </a:solidFill>
              </a:rPr>
              <a:t> и спорта</a:t>
            </a:r>
            <a:endParaRPr lang="en-GB" altLang="es-ES" sz="2800" dirty="0">
              <a:solidFill>
                <a:srgbClr val="C00000"/>
              </a:solidFill>
            </a:endParaRP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680AC6ED-344D-4D2F-A0D1-CBA675D96F7D}"/>
              </a:ext>
            </a:extLst>
          </p:cNvPr>
          <p:cNvSpPr txBox="1"/>
          <p:nvPr/>
        </p:nvSpPr>
        <p:spPr>
          <a:xfrm>
            <a:off x="870810" y="936782"/>
            <a:ext cx="5869880" cy="5340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1: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Хората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имат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значение;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2: Един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коментар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достатъчен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за да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живота;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3: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Всичко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свежда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вас;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4: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Диагнозата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добро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нещо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5: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Бъдете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преднамерени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Текстово поле 26">
            <a:extLst>
              <a:ext uri="{FF2B5EF4-FFF2-40B4-BE49-F238E27FC236}">
                <a16:creationId xmlns:a16="http://schemas.microsoft.com/office/drawing/2014/main" id="{E007B356-1F16-4E44-BF10-E83D01867361}"/>
              </a:ext>
            </a:extLst>
          </p:cNvPr>
          <p:cNvSpPr txBox="1"/>
          <p:nvPr/>
        </p:nvSpPr>
        <p:spPr>
          <a:xfrm>
            <a:off x="1527111" y="5562402"/>
            <a:ext cx="6097554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449" y="116713"/>
            <a:ext cx="5567266" cy="46975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6: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Бъдете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внимателни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7: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мислите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че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всичко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свършило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опитайте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още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веднъж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8: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Планирайте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трудни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времена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9: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Потърсете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области за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подобрение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 10: </a:t>
            </a:r>
            <a:r>
              <a:rPr lang="ru-RU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Победата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да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надминете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себе си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4190158" y="-2"/>
            <a:ext cx="3811683" cy="642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rgbClr val="D92E2D"/>
              </a:solidFill>
            </a:endParaRPr>
          </a:p>
        </p:txBody>
      </p:sp>
      <p:pic>
        <p:nvPicPr>
          <p:cNvPr id="13" name="Imagen 22">
            <a:extLst>
              <a:ext uri="{FF2B5EF4-FFF2-40B4-BE49-F238E27FC236}">
                <a16:creationId xmlns:a16="http://schemas.microsoft.com/office/drawing/2014/main" id="{7AAD8C21-FEFE-4565-8D73-80C63B9C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90" y="933061"/>
            <a:ext cx="5473910" cy="4805266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5C71966C-1AF1-49F3-8FB6-437F97D66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4" y="116713"/>
            <a:ext cx="4027760" cy="7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980210" y="1829623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326" y="1010933"/>
            <a:ext cx="4006402" cy="671109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D92E2D"/>
                </a:solidFill>
              </a:rPr>
              <a:t>Раздел 2. Как да </a:t>
            </a:r>
            <a:r>
              <a:rPr lang="ru-RU" sz="2800" b="1" u="sng" dirty="0" err="1">
                <a:solidFill>
                  <a:srgbClr val="D92E2D"/>
                </a:solidFill>
              </a:rPr>
              <a:t>надградите</a:t>
            </a:r>
            <a:r>
              <a:rPr lang="ru-RU" sz="2800" b="1" u="sng" dirty="0">
                <a:solidFill>
                  <a:srgbClr val="D92E2D"/>
                </a:solidFill>
              </a:rPr>
              <a:t> </a:t>
            </a:r>
            <a:r>
              <a:rPr lang="ru-RU" sz="2800" b="1" u="sng" dirty="0" err="1">
                <a:solidFill>
                  <a:srgbClr val="D92E2D"/>
                </a:solidFill>
              </a:rPr>
              <a:t>своите</a:t>
            </a:r>
            <a:r>
              <a:rPr lang="ru-RU" sz="2800" b="1" u="sng" dirty="0">
                <a:solidFill>
                  <a:srgbClr val="D92E2D"/>
                </a:solidFill>
              </a:rPr>
              <a:t> </a:t>
            </a:r>
            <a:r>
              <a:rPr lang="ru-RU" sz="2800" b="1" u="sng" dirty="0" err="1">
                <a:solidFill>
                  <a:srgbClr val="D92E2D"/>
                </a:solidFill>
              </a:rPr>
              <a:t>управленски</a:t>
            </a:r>
            <a:r>
              <a:rPr lang="ru-RU" sz="2800" b="1" u="sng" dirty="0">
                <a:solidFill>
                  <a:srgbClr val="D92E2D"/>
                </a:solidFill>
              </a:rPr>
              <a:t> умения </a:t>
            </a:r>
            <a:r>
              <a:rPr lang="ru-RU" sz="2800" b="1" u="sng" dirty="0" err="1">
                <a:solidFill>
                  <a:srgbClr val="D92E2D"/>
                </a:solidFill>
              </a:rPr>
              <a:t>като</a:t>
            </a:r>
            <a:r>
              <a:rPr lang="ru-RU" sz="2800" b="1" u="sng" dirty="0">
                <a:solidFill>
                  <a:srgbClr val="D92E2D"/>
                </a:solidFill>
              </a:rPr>
              <a:t> </a:t>
            </a:r>
            <a:r>
              <a:rPr lang="ru-RU" sz="2800" b="1" u="sng" dirty="0" err="1">
                <a:solidFill>
                  <a:srgbClr val="D92E2D"/>
                </a:solidFill>
              </a:rPr>
              <a:t>предприемач</a:t>
            </a:r>
            <a:endParaRPr lang="es-ES" sz="2800" b="1" u="sng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786904" y="1010933"/>
            <a:ext cx="2317976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bg-BG" sz="2800" b="0" i="0" dirty="0">
                <a:solidFill>
                  <a:srgbClr val="181818"/>
                </a:solidFill>
                <a:effectLst/>
                <a:latin typeface="Trade Gothic W01 Bold 2"/>
              </a:rPr>
              <a:t>Бъдете по-добър </a:t>
            </a:r>
            <a:r>
              <a:rPr lang="bg-BG" sz="2800" b="0" i="0" dirty="0" err="1">
                <a:solidFill>
                  <a:srgbClr val="181818"/>
                </a:solidFill>
                <a:effectLst/>
                <a:latin typeface="Trade Gothic W01 Bold 2"/>
              </a:rPr>
              <a:t>себеседник</a:t>
            </a:r>
            <a:endParaRPr lang="en-US" sz="28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8786904" y="2674929"/>
            <a:ext cx="2738325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bg-BG" sz="2800" b="0" i="0" dirty="0">
                <a:solidFill>
                  <a:srgbClr val="181818"/>
                </a:solidFill>
                <a:effectLst/>
                <a:latin typeface="Trade Gothic W01 Bold 2"/>
              </a:rPr>
              <a:t>Установете редовни проверки</a:t>
            </a:r>
            <a:endParaRPr lang="en-US" sz="28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871228" y="4059473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8786904" y="4650441"/>
            <a:ext cx="3109042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bg-BG" sz="2800" b="0" i="0" dirty="0">
                <a:solidFill>
                  <a:srgbClr val="181818"/>
                </a:solidFill>
                <a:effectLst/>
                <a:latin typeface="Trade Gothic W01 Bold 2"/>
              </a:rPr>
              <a:t>Отделете време за размисъл</a:t>
            </a:r>
            <a:endParaRPr lang="en-US" sz="28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id="{5087D1B3-B987-41B9-AD1B-6F950D8ADA8F}"/>
              </a:ext>
            </a:extLst>
          </p:cNvPr>
          <p:cNvSpPr txBox="1"/>
          <p:nvPr/>
        </p:nvSpPr>
        <p:spPr>
          <a:xfrm>
            <a:off x="1358535" y="2848723"/>
            <a:ext cx="2688996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600" b="0" i="0" dirty="0">
              <a:solidFill>
                <a:srgbClr val="181818"/>
              </a:solidFill>
              <a:effectLst/>
              <a:latin typeface="Trade Gothic W01 Bold 2"/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2800" b="0" i="0" dirty="0">
                <a:solidFill>
                  <a:srgbClr val="181818"/>
                </a:solidFill>
                <a:effectLst/>
                <a:latin typeface="Trade Gothic W01 Bold 2"/>
              </a:rPr>
              <a:t>Култивирайте самосъзнание</a:t>
            </a:r>
            <a:endParaRPr lang="es-ES" sz="2800" kern="1200" dirty="0">
              <a:solidFill>
                <a:schemeClr val="tx1"/>
              </a:solidFill>
            </a:endParaRPr>
          </a:p>
        </p:txBody>
      </p:sp>
      <p:sp>
        <p:nvSpPr>
          <p:cNvPr id="38" name="Círculo parcial 4">
            <a:extLst>
              <a:ext uri="{FF2B5EF4-FFF2-40B4-BE49-F238E27FC236}">
                <a16:creationId xmlns:a16="http://schemas.microsoft.com/office/drawing/2014/main" id="{5678AEDA-196A-43EB-84C4-DA978A7C857A}"/>
              </a:ext>
            </a:extLst>
          </p:cNvPr>
          <p:cNvSpPr txBox="1"/>
          <p:nvPr/>
        </p:nvSpPr>
        <p:spPr>
          <a:xfrm>
            <a:off x="2023746" y="4684846"/>
            <a:ext cx="2023785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l"/>
            <a:r>
              <a:rPr lang="bg-BG" sz="2800" b="0" i="0" dirty="0">
                <a:solidFill>
                  <a:srgbClr val="181818"/>
                </a:solidFill>
                <a:effectLst/>
                <a:latin typeface="Trade Gothic W01 Bold 2"/>
              </a:rPr>
              <a:t>Изградете доверие</a:t>
            </a:r>
            <a:endParaRPr lang="en-US" sz="28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sp>
        <p:nvSpPr>
          <p:cNvPr id="40" name="Círculo parcial 4">
            <a:extLst>
              <a:ext uri="{FF2B5EF4-FFF2-40B4-BE49-F238E27FC236}">
                <a16:creationId xmlns:a16="http://schemas.microsoft.com/office/drawing/2014/main" id="{8AFA0886-CA72-433E-9692-290F226937BD}"/>
              </a:ext>
            </a:extLst>
          </p:cNvPr>
          <p:cNvSpPr txBox="1"/>
          <p:nvPr/>
        </p:nvSpPr>
        <p:spPr>
          <a:xfrm>
            <a:off x="2337692" y="938076"/>
            <a:ext cx="2182390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bg-BG" sz="2800" b="0" i="0" dirty="0">
                <a:solidFill>
                  <a:srgbClr val="181818"/>
                </a:solidFill>
                <a:effectLst/>
                <a:latin typeface="Trade Gothic W01 Bold 2"/>
              </a:rPr>
              <a:t>Вземайте смело решения</a:t>
            </a:r>
            <a:endParaRPr lang="en-US" sz="2800" b="0" i="0" dirty="0">
              <a:solidFill>
                <a:srgbClr val="181818"/>
              </a:solidFill>
              <a:effectLst/>
              <a:latin typeface="Trade Gothic W01 Bold 2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73063" y="1725800"/>
            <a:ext cx="1038037" cy="537745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F02B4F7E-4A1A-4702-AABD-B375F424534B}"/>
              </a:ext>
            </a:extLst>
          </p:cNvPr>
          <p:cNvCxnSpPr>
            <a:stCxn id="31" idx="2"/>
          </p:cNvCxnSpPr>
          <p:nvPr/>
        </p:nvCxnSpPr>
        <p:spPr>
          <a:xfrm flipH="1">
            <a:off x="4304237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40EBAF3-9425-4758-8448-48B67EF98447}"/>
              </a:ext>
            </a:extLst>
          </p:cNvPr>
          <p:cNvCxnSpPr>
            <a:stCxn id="31" idx="3"/>
          </p:cNvCxnSpPr>
          <p:nvPr/>
        </p:nvCxnSpPr>
        <p:spPr>
          <a:xfrm flipH="1">
            <a:off x="4373063" y="4358707"/>
            <a:ext cx="1038037" cy="681281"/>
          </a:xfrm>
          <a:prstGeom prst="straightConnector1">
            <a:avLst/>
          </a:prstGeom>
          <a:ln w="19050">
            <a:solidFill>
              <a:srgbClr val="FF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66626A40-9125-4E84-AF20-CE418688D9AC}"/>
              </a:ext>
            </a:extLst>
          </p:cNvPr>
          <p:cNvCxnSpPr>
            <a:stCxn id="31" idx="5"/>
          </p:cNvCxnSpPr>
          <p:nvPr/>
        </p:nvCxnSpPr>
        <p:spPr>
          <a:xfrm>
            <a:off x="7491618" y="4358707"/>
            <a:ext cx="951999" cy="652279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stCxn id="31" idx="6"/>
          </p:cNvCxnSpPr>
          <p:nvPr/>
        </p:nvCxnSpPr>
        <p:spPr>
          <a:xfrm>
            <a:off x="7922508" y="3311126"/>
            <a:ext cx="675973" cy="0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  <a:stCxn id="31" idx="7"/>
          </p:cNvCxnSpPr>
          <p:nvPr/>
        </p:nvCxnSpPr>
        <p:spPr>
          <a:xfrm flipV="1">
            <a:off x="7491618" y="1797632"/>
            <a:ext cx="1072387" cy="465913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Текстово поле 42">
            <a:extLst>
              <a:ext uri="{FF2B5EF4-FFF2-40B4-BE49-F238E27FC236}">
                <a16:creationId xmlns:a16="http://schemas.microsoft.com/office/drawing/2014/main" id="{A6BEC771-DBC3-4FE8-8D03-4590892D6818}"/>
              </a:ext>
            </a:extLst>
          </p:cNvPr>
          <p:cNvSpPr txBox="1"/>
          <p:nvPr/>
        </p:nvSpPr>
        <p:spPr>
          <a:xfrm>
            <a:off x="4911927" y="2469766"/>
            <a:ext cx="3232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E6872D"/>
                </a:solidFill>
              </a:rPr>
              <a:t>Как да </a:t>
            </a:r>
            <a:r>
              <a:rPr lang="ru-RU" sz="2400" dirty="0" err="1">
                <a:solidFill>
                  <a:srgbClr val="E6872D"/>
                </a:solidFill>
              </a:rPr>
              <a:t>надградите</a:t>
            </a:r>
            <a:r>
              <a:rPr lang="ru-RU" sz="2400" dirty="0">
                <a:solidFill>
                  <a:srgbClr val="E6872D"/>
                </a:solidFill>
              </a:rPr>
              <a:t> </a:t>
            </a:r>
            <a:r>
              <a:rPr lang="ru-RU" sz="2400" dirty="0" err="1">
                <a:solidFill>
                  <a:srgbClr val="E6872D"/>
                </a:solidFill>
              </a:rPr>
              <a:t>своите</a:t>
            </a:r>
            <a:r>
              <a:rPr lang="ru-RU" sz="2400" dirty="0">
                <a:solidFill>
                  <a:srgbClr val="E6872D"/>
                </a:solidFill>
              </a:rPr>
              <a:t> </a:t>
            </a:r>
            <a:r>
              <a:rPr lang="ru-RU" sz="2400" dirty="0" err="1">
                <a:solidFill>
                  <a:srgbClr val="E6872D"/>
                </a:solidFill>
              </a:rPr>
              <a:t>управленски</a:t>
            </a:r>
            <a:r>
              <a:rPr lang="ru-RU" sz="2400" dirty="0">
                <a:solidFill>
                  <a:srgbClr val="E6872D"/>
                </a:solidFill>
              </a:rPr>
              <a:t> умения</a:t>
            </a:r>
            <a:endParaRPr lang="en-US" sz="2400" dirty="0">
              <a:solidFill>
                <a:srgbClr val="E68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903</Words>
  <Application>Microsoft Office PowerPoint</Application>
  <PresentationFormat>Широк екран</PresentationFormat>
  <Paragraphs>108</Paragraphs>
  <Slides>20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Trade Gothic W01 Bold 2</vt:lpstr>
      <vt:lpstr>Wingdings</vt:lpstr>
      <vt:lpstr>Tema de Office</vt:lpstr>
      <vt:lpstr> Управление и Лидерство</vt:lpstr>
      <vt:lpstr>Цели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Раздел 2. Как да надградите своите управленски умения като предприемач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Тест за самооценка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ivo zdravkov</cp:lastModifiedBy>
  <cp:revision>55</cp:revision>
  <dcterms:created xsi:type="dcterms:W3CDTF">2020-11-24T11:59:30Z</dcterms:created>
  <dcterms:modified xsi:type="dcterms:W3CDTF">2022-03-11T11:37:21Z</dcterms:modified>
</cp:coreProperties>
</file>