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62" r:id="rId6"/>
    <p:sldId id="283" r:id="rId7"/>
    <p:sldId id="257" r:id="rId8"/>
    <p:sldId id="286" r:id="rId9"/>
    <p:sldId id="284" r:id="rId10"/>
    <p:sldId id="285" r:id="rId11"/>
    <p:sldId id="269" r:id="rId12"/>
    <p:sldId id="277" r:id="rId13"/>
    <p:sldId id="274" r:id="rId14"/>
    <p:sldId id="280" r:id="rId15"/>
    <p:sldId id="281" r:id="rId16"/>
    <p:sldId id="279" r:id="rId17"/>
    <p:sldId id="270" r:id="rId18"/>
    <p:sldId id="287" r:id="rId19"/>
    <p:sldId id="278" r:id="rId20"/>
    <p:sldId id="265" r:id="rId21"/>
    <p:sldId id="267" r:id="rId22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C"/>
    <a:srgbClr val="E6872D"/>
    <a:srgbClr val="D92E2D"/>
    <a:srgbClr val="FFC400"/>
    <a:srgbClr val="FFCD04"/>
    <a:srgbClr val="FFC300"/>
    <a:srgbClr val="FFC100"/>
    <a:srgbClr val="E5802D"/>
    <a:srgbClr val="E47A24"/>
    <a:srgbClr val="DE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8A2C5-E078-4EAE-B67C-F75635EB2AC1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6BBAE-8268-4B75-9EA7-395FE5882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6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6BBAE-8268-4B75-9EA7-395FE58821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5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87E90-0E07-4FDA-864C-0C99D2A63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C76CB-170A-487C-B6DE-5C89756A9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F76C6-0F8A-4C99-BB42-AF9E8E68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2F7B82-1B0D-4B96-87D6-9FB8F554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DB5E42-C2BD-4465-AF33-FF1A368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42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CEAAE-916D-4D79-8553-6D755354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04D6BA-26EE-4D00-931D-32B61335E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567537-172B-482C-BB50-34BBD636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73DFC3-1B83-4DA8-B1CD-7BA5BFB7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2636A-9344-495E-BC6C-D22CE973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79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26EAA8-93C2-4FDC-A569-617C60100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53BC6B-E431-4C3B-9478-D70E9BE07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92728-8DC0-4A3C-8A00-4E6D1BA7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9344D-B293-4FFC-B647-B4CFC632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F3B87-03E9-47A7-AF32-8C05B0B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8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5CC8A-D8FC-4BFA-9A19-28D6E8D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9AB33-354F-4775-A6CF-44DE222E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B18A0-AC99-4D89-8DAC-A17021FC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EAE9DA-A0EA-48C5-9EC4-9EFDF077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A2ED96-E597-43F2-AEF8-42D1A2BE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8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F0957-5892-4DBD-BC5D-69A4674E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B00FE5-84F7-418E-97DD-66E08ABD3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1228FC-FE42-4F8C-B76F-0500241E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09401-AD0F-4446-B69B-1CB258AC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973FA-EA50-4D29-A749-497540FF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1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B23D3-0B40-4538-965B-A1AC1D12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9A546-42A7-4D64-B50B-25C24D9AB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B9030-0745-465C-87BA-562FA8CD8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A8DD24-4417-4FF6-93FD-C72CBB33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E8D037-748A-4E6A-9442-FF211937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0AB0F1-4C40-494A-9941-FBC70F6D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47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383F7-248E-47F9-8E07-8412257D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BC1C87-4AE4-4FCB-8700-1E40953D1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537FA4-5E81-4DFC-92C2-AEA362E83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5F3C9D-3367-4215-9688-F7A505B20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185E9E-240E-4A21-8B2A-C67A90B6B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E933C2-6AE9-4290-90C5-95119CC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CAE50A-0BC6-4E28-B9AE-59218C4D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BEBAF1-0F61-4121-AF6C-0CC89D9A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9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F0C70-932A-496C-ACC7-2465C5C0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D0FD90-7AEC-4EC5-9D89-C706C18A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FC46E3-D840-4171-B236-2C82EAD5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096E46-6896-44CD-8211-8E288611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9E127-9E34-417D-A088-33876287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E5F2C2-0A30-4E6B-B81B-56ED476B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420C2A-CCFC-49FB-A7D4-CD54E000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8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EB207-3FAC-4C0E-8B0A-DDC2FF75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8B6B16-C7C8-4D77-B237-632417A9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50E38-0090-4364-A44A-2BF9E4C5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739644-31A0-443D-97FC-181A7EC0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4FAB6-74E8-40AA-934B-535731D2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3BAD29-685E-4CB0-8884-00A9B2F1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26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D8FBD-DD76-4F45-8707-C47476DF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4F0445-1266-416C-8A05-2EAD4DBAE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94C186-B924-460A-B1FD-3BF070B6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DB504B-009B-4C55-A6D0-7A5934E4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4D190D-9EC5-4230-994B-D55430DB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8DACC1-FABA-4F00-BA00-17EE0698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37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C09850-80A0-4580-BAF5-AED40BF0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780102-978E-452D-998B-FA531581C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9106E-EAB7-4EBB-ABBD-C74934CE0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A19E-EFBB-46D6-940E-B9FEBB41F1A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CD2346-DC06-4549-B63E-7F0F827F7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8689F-A519-4231-AD88-BB8B63C1B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iro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indtools.com/pages/article/newTMC_5W.htm" TargetMode="External"/><Relationship Id="rId4" Type="http://schemas.openxmlformats.org/officeDocument/2006/relationships/hyperlink" Target="https://youtu.be/B-M3YlA2KD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oHiwpz7r4w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NUWKiC2Jg-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hyperlink" Target="https://www.blueoceanstrategy.com/tools/four-actions-framewor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6CDED-E4C5-4138-8FF0-FFACEA0A8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2059" y="2563414"/>
            <a:ext cx="5942236" cy="2046882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D92E2D"/>
                </a:solidFill>
              </a:rPr>
              <a:t>IN</a:t>
            </a:r>
            <a:r>
              <a:rPr lang="hr-HR" sz="4000" b="1" dirty="0">
                <a:solidFill>
                  <a:srgbClr val="D92E2D"/>
                </a:solidFill>
              </a:rPr>
              <a:t>OVACIJSKE VJEŠTINE</a:t>
            </a:r>
            <a:r>
              <a:rPr lang="es-ES" sz="4000" b="1" dirty="0">
                <a:solidFill>
                  <a:srgbClr val="D92E2D"/>
                </a:solidFill>
              </a:rPr>
              <a:t> </a:t>
            </a:r>
            <a:br>
              <a:rPr lang="es-ES" sz="4000" b="1" dirty="0">
                <a:solidFill>
                  <a:srgbClr val="D92E2D"/>
                </a:solidFill>
              </a:rPr>
            </a:br>
            <a:r>
              <a:rPr lang="es-ES" sz="4000" b="1" dirty="0">
                <a:solidFill>
                  <a:srgbClr val="D92E2D"/>
                </a:solidFill>
              </a:rPr>
              <a:t>- </a:t>
            </a:r>
            <a:r>
              <a:rPr lang="hr-HR" sz="3600" b="1" dirty="0">
                <a:solidFill>
                  <a:srgbClr val="D92E2D"/>
                </a:solidFill>
              </a:rPr>
              <a:t>kako inovacije u sportu iskoristiti za poslovanje</a:t>
            </a:r>
            <a:r>
              <a:rPr lang="es-ES" sz="3600" b="1" dirty="0">
                <a:solidFill>
                  <a:srgbClr val="D92E2D"/>
                </a:solidFill>
              </a:rPr>
              <a:t>?</a:t>
            </a:r>
            <a:endParaRPr lang="es-ES" sz="3600" b="1" dirty="0">
              <a:solidFill>
                <a:srgbClr val="D92E2D"/>
              </a:solidFill>
              <a:cs typeface="Calibri Ligh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10" y="6294071"/>
            <a:ext cx="10100684" cy="5639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ADC5157-47E0-463F-9C8D-1781A1286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59" y="357115"/>
            <a:ext cx="6959400" cy="20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4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33884"/>
            <a:ext cx="9144000" cy="4852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defRPr/>
            </a:pPr>
            <a:r>
              <a:rPr lang="hr-HR" b="1" dirty="0" err="1">
                <a:ea typeface="+mn-lt"/>
                <a:cs typeface="+mn-lt"/>
              </a:rPr>
              <a:t>Brainwriting</a:t>
            </a:r>
            <a:r>
              <a:rPr lang="hr-HR" b="1" dirty="0">
                <a:ea typeface="+mn-lt"/>
                <a:cs typeface="+mn-lt"/>
              </a:rPr>
              <a:t> u učionici</a:t>
            </a:r>
            <a:endParaRPr lang="en-GB" b="1" dirty="0">
              <a:ea typeface="+mn-lt"/>
              <a:cs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hr-HR" dirty="0">
                <a:cs typeface="Calibri"/>
              </a:rPr>
              <a:t>Pronađite informacije i proučite tehniku 6-3-5. Organizirajte sesiju </a:t>
            </a:r>
            <a:r>
              <a:rPr lang="hr-HR" dirty="0" err="1">
                <a:cs typeface="Calibri"/>
              </a:rPr>
              <a:t>brainwriting</a:t>
            </a:r>
            <a:r>
              <a:rPr lang="hr-HR" dirty="0">
                <a:cs typeface="Calibri"/>
              </a:rPr>
              <a:t>-a u učionici</a:t>
            </a:r>
            <a:r>
              <a:rPr lang="en-GB" dirty="0">
                <a:cs typeface="Calibri"/>
              </a:rPr>
              <a:t>.</a:t>
            </a: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308343" y="404858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900" b="1" dirty="0">
                <a:solidFill>
                  <a:srgbClr val="D92E2D"/>
                </a:solidFill>
                <a:latin typeface="Calibri Light"/>
              </a:rPr>
              <a:t>Poglavlje</a:t>
            </a:r>
            <a:r>
              <a:rPr lang="es-ES" sz="3900" b="1" i="0" u="none" strike="noStrike" dirty="0">
                <a:solidFill>
                  <a:srgbClr val="D92E2D"/>
                </a:solidFill>
                <a:latin typeface="Calibri Light"/>
              </a:rPr>
              <a:t> 2</a:t>
            </a:r>
            <a:r>
              <a:rPr lang="en-US" sz="3900" b="0" i="0" dirty="0">
                <a:latin typeface="Calibri Light"/>
              </a:rPr>
              <a:t>​</a:t>
            </a:r>
            <a:endParaRPr lang="es-ES" sz="39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BC87636-0003-4E32-B36B-27DD770FE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17" y="3133813"/>
            <a:ext cx="3441923" cy="2290302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DFD8B6F2-1113-4E18-8708-6BE99003906B}"/>
              </a:ext>
            </a:extLst>
          </p:cNvPr>
          <p:cNvSpPr/>
          <p:nvPr/>
        </p:nvSpPr>
        <p:spPr>
          <a:xfrm>
            <a:off x="4551717" y="5485889"/>
            <a:ext cx="2310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/>
              <a:t>Photo by Frans Van Heerden from Pexels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8693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33884"/>
            <a:ext cx="9144000" cy="4852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defRPr/>
            </a:pPr>
            <a:endParaRPr lang="en-GB" sz="3200" dirty="0">
              <a:cs typeface="Calibri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900" b="1" dirty="0">
                <a:solidFill>
                  <a:srgbClr val="D92E2D"/>
                </a:solidFill>
                <a:latin typeface="Calibri Light"/>
              </a:rPr>
              <a:t>Poglavlje</a:t>
            </a:r>
            <a:r>
              <a:rPr lang="es-ES" sz="3900" b="1" dirty="0">
                <a:solidFill>
                  <a:srgbClr val="D92E2D"/>
                </a:solidFill>
                <a:latin typeface="Calibri Light"/>
              </a:rPr>
              <a:t> 2</a:t>
            </a:r>
            <a:r>
              <a:rPr lang="en-US" sz="3900" b="0" i="0" dirty="0">
                <a:latin typeface="Calibri Light"/>
              </a:rPr>
              <a:t>​</a:t>
            </a:r>
            <a:endParaRPr lang="es-ES" sz="39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157A4C9-68D1-4BA6-88DD-D36F4DC329D7}"/>
              </a:ext>
            </a:extLst>
          </p:cNvPr>
          <p:cNvSpPr txBox="1"/>
          <p:nvPr/>
        </p:nvSpPr>
        <p:spPr>
          <a:xfrm>
            <a:off x="1583474" y="1704279"/>
            <a:ext cx="961978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/>
              <a:t>Test </a:t>
            </a:r>
            <a:r>
              <a:rPr lang="hr-HR" sz="2400" b="1" dirty="0" err="1"/>
              <a:t>brainwriting</a:t>
            </a:r>
            <a:r>
              <a:rPr lang="hr-HR" sz="2400" b="1" dirty="0"/>
              <a:t> </a:t>
            </a:r>
            <a:r>
              <a:rPr lang="it-IT" sz="2400" b="1" dirty="0"/>
              <a:t>Online</a:t>
            </a:r>
            <a:endParaRPr lang="it-IT" sz="2400" b="1" dirty="0"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b="1" dirty="0"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dirty="0"/>
              <a:t>Sesije </a:t>
            </a:r>
            <a:r>
              <a:rPr lang="hr-HR" sz="2400" dirty="0" err="1"/>
              <a:t>brainwriting</a:t>
            </a:r>
            <a:r>
              <a:rPr lang="hr-HR" sz="2400" dirty="0"/>
              <a:t>-a također se mogu održavati online na udaljenom ili virtualnom sastanku; na primjer: Online ploča za vizualnu suradnju </a:t>
            </a:r>
            <a:r>
              <a:rPr lang="it-IT" sz="2400" dirty="0"/>
              <a:t> </a:t>
            </a:r>
            <a:r>
              <a:rPr lang="it-IT" sz="2400" dirty="0">
                <a:hlinkClick r:id="rId4"/>
              </a:rPr>
              <a:t>www.miro.com</a:t>
            </a:r>
            <a:r>
              <a:rPr lang="it-IT" sz="24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dirty="0"/>
              <a:t>IZBORNO:</a:t>
            </a:r>
            <a:r>
              <a:rPr lang="it-IT" sz="2400" dirty="0"/>
              <a:t> </a:t>
            </a:r>
            <a:r>
              <a:rPr lang="hr-HR" sz="2400" dirty="0">
                <a:cs typeface="Calibri"/>
              </a:rPr>
              <a:t>Pronađite drugi online softver za </a:t>
            </a:r>
            <a:r>
              <a:rPr lang="hr-HR" sz="2400" dirty="0" err="1">
                <a:cs typeface="Calibri"/>
              </a:rPr>
              <a:t>brainwriting</a:t>
            </a:r>
            <a:r>
              <a:rPr lang="it-IT" sz="24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987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21957"/>
            <a:ext cx="9144000" cy="4564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defRPr/>
            </a:pPr>
            <a:endParaRPr lang="it" sz="3200" b="1" dirty="0">
              <a:cs typeface="Calibri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900" b="1" dirty="0">
                <a:solidFill>
                  <a:srgbClr val="D92E2D"/>
                </a:solidFill>
                <a:latin typeface="Calibri Light"/>
              </a:rPr>
              <a:t>Poglavlje</a:t>
            </a:r>
            <a:r>
              <a:rPr lang="es-ES" sz="3900" b="1" i="0" u="none" strike="noStrike" dirty="0">
                <a:solidFill>
                  <a:srgbClr val="D92E2D"/>
                </a:solidFill>
                <a:latin typeface="Calibri Light"/>
              </a:rPr>
              <a:t> 2</a:t>
            </a:r>
            <a:r>
              <a:rPr lang="en-US" sz="3900" b="0" i="0" dirty="0">
                <a:latin typeface="Calibri Light"/>
              </a:rPr>
              <a:t>​</a:t>
            </a:r>
            <a:endParaRPr lang="es-ES" sz="39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2025E70-9084-49EE-9D98-68B1601DF72C}"/>
              </a:ext>
            </a:extLst>
          </p:cNvPr>
          <p:cNvSpPr txBox="1"/>
          <p:nvPr/>
        </p:nvSpPr>
        <p:spPr>
          <a:xfrm>
            <a:off x="1239645" y="1462669"/>
            <a:ext cx="10037955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 dirty="0"/>
              <a:t>Metoda rješavanja problema</a:t>
            </a:r>
            <a:r>
              <a:rPr lang="it-IT" sz="2400" b="1" dirty="0"/>
              <a:t>: 5Y/</a:t>
            </a:r>
            <a:r>
              <a:rPr lang="hr-HR" sz="2400" b="1" dirty="0"/>
              <a:t>5 Zašto</a:t>
            </a:r>
            <a:endParaRPr lang="fi-FI" sz="2400" dirty="0"/>
          </a:p>
          <a:p>
            <a:endParaRPr lang="it-IT" sz="20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it-IT" sz="2000" dirty="0"/>
              <a:t> </a:t>
            </a:r>
            <a:r>
              <a:rPr lang="it-IT" sz="2000" dirty="0">
                <a:hlinkClick r:id="rId4"/>
              </a:rPr>
              <a:t>https://youtu.be/B-M3YlA2KDg</a:t>
            </a:r>
            <a:r>
              <a:rPr lang="it-IT" sz="2000" dirty="0"/>
              <a:t>  </a:t>
            </a:r>
            <a:r>
              <a:rPr lang="hr-HR" sz="2000" dirty="0"/>
              <a:t>brzo vas vodi do korijena problema</a:t>
            </a:r>
            <a:r>
              <a:rPr lang="it-IT" sz="2000" dirty="0"/>
              <a:t>. </a:t>
            </a:r>
            <a:endParaRPr lang="it-IT" sz="2000" dirty="0">
              <a:cs typeface="Calibri"/>
            </a:endParaRPr>
          </a:p>
          <a:p>
            <a:endParaRPr lang="it-IT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Tehnika 5 Zašto je vjerna ovoj tradiciji, a najučinkovitija je kada odgovori dolaze od ljudi koji imaju praktično iskustvo s </a:t>
            </a:r>
            <a:r>
              <a:rPr lang="hr-HR" sz="2000" dirty="0"/>
              <a:t>problemom.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Metoda je nevjerojatno jednostavna: kada se pojavi problem, istražite njegov temeljni uzrok pitanjem "Zašto?" pet puta.</a:t>
            </a:r>
            <a:endParaRPr lang="hr-HR" sz="2000" dirty="0"/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Zatim, kada protumjera postane očita, slijedite je kako biste spriječili da se problem ponovi.</a:t>
            </a:r>
            <a:endParaRPr lang="hr-HR" sz="2000" dirty="0"/>
          </a:p>
          <a:p>
            <a:pPr marL="285750" indent="-285750">
              <a:buFont typeface="Arial"/>
              <a:buChar char="•"/>
            </a:pPr>
            <a:endParaRPr lang="it-IT" sz="2000" dirty="0"/>
          </a:p>
          <a:p>
            <a:pPr marL="285750" indent="-285750">
              <a:buFont typeface="Arial"/>
              <a:buChar char="•"/>
            </a:pPr>
            <a:r>
              <a:rPr lang="hr-HR" sz="2000" b="1" dirty="0"/>
              <a:t>IZBORNI ZADATAK</a:t>
            </a:r>
            <a:r>
              <a:rPr lang="it-IT" sz="2000" dirty="0"/>
              <a:t>: </a:t>
            </a:r>
            <a:r>
              <a:rPr lang="hr-HR" sz="2000" dirty="0"/>
              <a:t>Testirajte ovu metodu u razredu</a:t>
            </a:r>
            <a:r>
              <a:rPr lang="it-IT" sz="2000" dirty="0"/>
              <a:t>. </a:t>
            </a:r>
            <a:r>
              <a:rPr lang="it-IT" sz="1000" dirty="0">
                <a:hlinkClick r:id="rId5"/>
              </a:rPr>
              <a:t>https://www.mindtools.com/pages/article/newTMC_5W.htm</a:t>
            </a:r>
            <a:r>
              <a:rPr lang="it-IT" sz="1000" dirty="0"/>
              <a:t>)</a:t>
            </a:r>
            <a:endParaRPr lang="it-IT" sz="1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1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33884"/>
            <a:ext cx="9144000" cy="4852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defRPr/>
            </a:pPr>
            <a:endParaRPr lang="en-GB" sz="3200" dirty="0">
              <a:cs typeface="Calibri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000" b="1" spc="-85">
              <a:solidFill>
                <a:srgbClr val="FF0000"/>
              </a:solidFill>
              <a:cs typeface="Tahoma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157A4C9-68D1-4BA6-88DD-D36F4DC329D7}"/>
              </a:ext>
            </a:extLst>
          </p:cNvPr>
          <p:cNvSpPr txBox="1"/>
          <p:nvPr/>
        </p:nvSpPr>
        <p:spPr>
          <a:xfrm>
            <a:off x="1351156" y="1509134"/>
            <a:ext cx="9972906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000" b="1" dirty="0">
                <a:ea typeface="+mn-lt"/>
                <a:cs typeface="+mn-lt"/>
              </a:rPr>
              <a:t>Metoda generiranje ideja: Šest šešira za razmišljanje</a:t>
            </a:r>
            <a:r>
              <a:rPr lang="it" sz="2000" b="1" dirty="0">
                <a:ea typeface="+mn-lt"/>
                <a:cs typeface="+mn-lt"/>
              </a:rPr>
              <a:t>(R)</a:t>
            </a:r>
            <a:endParaRPr lang="it" sz="2000" dirty="0">
              <a:ea typeface="+mn-lt"/>
              <a:cs typeface="+mn-lt"/>
            </a:endParaRPr>
          </a:p>
          <a:p>
            <a:endParaRPr lang="it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ea typeface="+mn-lt"/>
                <a:cs typeface="+mn-lt"/>
              </a:rPr>
              <a:t>pomaže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vam</a:t>
            </a:r>
            <a:r>
              <a:rPr lang="en-US" sz="2000" dirty="0">
                <a:ea typeface="+mn-lt"/>
                <a:cs typeface="+mn-lt"/>
              </a:rPr>
              <a:t> da </a:t>
            </a:r>
            <a:r>
              <a:rPr lang="en-US" sz="2000" dirty="0" err="1">
                <a:ea typeface="+mn-lt"/>
                <a:cs typeface="+mn-lt"/>
              </a:rPr>
              <a:t>sagledate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odluku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različite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načine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hr-HR" sz="2000" dirty="0">
                <a:ea typeface="+mn-lt"/>
                <a:cs typeface="+mn-lt"/>
              </a:rPr>
              <a:t>s modelom </a:t>
            </a:r>
            <a:r>
              <a:rPr lang="en-US" sz="2000" dirty="0" err="1">
                <a:ea typeface="+mn-lt"/>
                <a:cs typeface="+mn-lt"/>
              </a:rPr>
              <a:t>igranja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uloga</a:t>
            </a:r>
            <a:r>
              <a:rPr lang="en-US" sz="2000" dirty="0">
                <a:ea typeface="+mn-lt"/>
                <a:cs typeface="+mn-lt"/>
              </a:rPr>
              <a:t> koji je </a:t>
            </a:r>
            <a:r>
              <a:rPr lang="en-US" sz="2000" dirty="0" err="1">
                <a:ea typeface="+mn-lt"/>
                <a:cs typeface="+mn-lt"/>
              </a:rPr>
              <a:t>razvio</a:t>
            </a:r>
            <a:r>
              <a:rPr lang="en-US" sz="2000" dirty="0">
                <a:ea typeface="+mn-lt"/>
                <a:cs typeface="+mn-lt"/>
              </a:rPr>
              <a:t> Edward de Bono 1986. </a:t>
            </a:r>
            <a:r>
              <a:rPr lang="en-US" sz="2000" dirty="0" err="1">
                <a:ea typeface="+mn-lt"/>
                <a:cs typeface="+mn-lt"/>
              </a:rPr>
              <a:t>godine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hr-HR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ea typeface="+mn-lt"/>
                <a:cs typeface="+mn-lt"/>
              </a:rPr>
              <a:t>Svaki</a:t>
            </a:r>
            <a:r>
              <a:rPr lang="en-US" sz="2000" dirty="0">
                <a:ea typeface="+mn-lt"/>
                <a:cs typeface="+mn-lt"/>
              </a:rPr>
              <a:t> od </a:t>
            </a:r>
            <a:r>
              <a:rPr lang="en-US" sz="2000" dirty="0" err="1">
                <a:ea typeface="+mn-lt"/>
                <a:cs typeface="+mn-lt"/>
              </a:rPr>
              <a:t>njih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predstavlja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različitu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leću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ili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perspektivu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određeno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pitanje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pronicljiv</a:t>
            </a:r>
            <a:r>
              <a:rPr lang="hr-HR" sz="2000" dirty="0">
                <a:ea typeface="+mn-lt"/>
                <a:cs typeface="+mn-lt"/>
              </a:rPr>
              <a:t>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aktivnost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koja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sprječava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usko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razmišljanje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hr-HR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ea typeface="+mn-lt"/>
                <a:cs typeface="+mn-lt"/>
              </a:rPr>
              <a:t>Služi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kao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timsko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rješavanje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problema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hr-HR" sz="2000" dirty="0">
                <a:ea typeface="+mn-lt"/>
                <a:cs typeface="+mn-lt"/>
              </a:rPr>
              <a:t>brainstorming tehnika </a:t>
            </a:r>
            <a:r>
              <a:rPr lang="en-US" sz="2000" dirty="0" err="1">
                <a:ea typeface="+mn-lt"/>
                <a:cs typeface="+mn-lt"/>
              </a:rPr>
              <a:t>koja</a:t>
            </a:r>
            <a:r>
              <a:rPr lang="en-US" sz="2000" dirty="0">
                <a:ea typeface="+mn-lt"/>
                <a:cs typeface="+mn-lt"/>
              </a:rPr>
              <a:t> se </a:t>
            </a:r>
            <a:r>
              <a:rPr lang="en-US" sz="2000" dirty="0" err="1">
                <a:ea typeface="+mn-lt"/>
                <a:cs typeface="+mn-lt"/>
              </a:rPr>
              <a:t>može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koristiti</a:t>
            </a:r>
            <a:r>
              <a:rPr lang="en-US" sz="2000" dirty="0">
                <a:ea typeface="+mn-lt"/>
                <a:cs typeface="+mn-lt"/>
              </a:rPr>
              <a:t> za </a:t>
            </a:r>
            <a:r>
              <a:rPr lang="en-US" sz="2000" dirty="0" err="1">
                <a:ea typeface="+mn-lt"/>
                <a:cs typeface="+mn-lt"/>
              </a:rPr>
              <a:t>istraživanje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problema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kroz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različite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perspektive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kako</a:t>
            </a:r>
            <a:r>
              <a:rPr lang="en-US" sz="2000" dirty="0">
                <a:ea typeface="+mn-lt"/>
                <a:cs typeface="+mn-lt"/>
              </a:rPr>
              <a:t> bi se </a:t>
            </a:r>
            <a:r>
              <a:rPr lang="en-US" sz="2000" dirty="0" err="1">
                <a:ea typeface="+mn-lt"/>
                <a:cs typeface="+mn-lt"/>
              </a:rPr>
              <a:t>otkrile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opcije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koje</a:t>
            </a:r>
            <a:r>
              <a:rPr lang="en-US" sz="2000" dirty="0">
                <a:ea typeface="+mn-lt"/>
                <a:cs typeface="+mn-lt"/>
              </a:rPr>
              <a:t> bi </a:t>
            </a:r>
            <a:r>
              <a:rPr lang="en-US" sz="2000" dirty="0" err="1">
                <a:ea typeface="+mn-lt"/>
                <a:cs typeface="+mn-lt"/>
              </a:rPr>
              <a:t>inače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mogle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biti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zanemarene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it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it" sz="2000" dirty="0">
                <a:cs typeface="Calibri"/>
                <a:hlinkClick r:id="rId4"/>
              </a:rPr>
              <a:t>https://youtu.be/oHiwpz7r4wY</a:t>
            </a:r>
            <a:r>
              <a:rPr lang="it" sz="2000" dirty="0">
                <a:cs typeface="Calibri"/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lang="it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hr-HR" sz="2000" b="1" dirty="0"/>
              <a:t>IZBORNI ZADATAK</a:t>
            </a:r>
            <a:r>
              <a:rPr lang="it-IT" sz="2000" b="1" dirty="0"/>
              <a:t> </a:t>
            </a:r>
            <a:r>
              <a:rPr lang="it-IT" sz="2000" dirty="0"/>
              <a:t>: </a:t>
            </a:r>
            <a:r>
              <a:rPr lang="hr-HR" sz="2000" dirty="0"/>
              <a:t>Generirajte nove ideje koristeći ovu metodu u učionici</a:t>
            </a:r>
            <a:r>
              <a:rPr lang="it-IT" sz="2000" dirty="0"/>
              <a:t>.</a:t>
            </a:r>
            <a:endParaRPr lang="it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it" sz="2000" i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it" sz="2000" dirty="0">
              <a:cs typeface="Calibri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C02C861-6407-454D-A48F-34C702B0A848}"/>
              </a:ext>
            </a:extLst>
          </p:cNvPr>
          <p:cNvSpPr txBox="1"/>
          <p:nvPr/>
        </p:nvSpPr>
        <p:spPr>
          <a:xfrm>
            <a:off x="6332033" y="496230"/>
            <a:ext cx="5670395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3900" b="1" dirty="0">
                <a:solidFill>
                  <a:srgbClr val="D92E2D"/>
                </a:solidFill>
                <a:latin typeface="Calibri Light"/>
              </a:rPr>
              <a:t>Poglavlje</a:t>
            </a:r>
            <a:r>
              <a:rPr lang="es-ES" sz="3900" b="1" dirty="0">
                <a:solidFill>
                  <a:srgbClr val="D92E2D"/>
                </a:solidFill>
                <a:latin typeface="Calibri Light"/>
              </a:rPr>
              <a:t> 2</a:t>
            </a:r>
            <a:r>
              <a:rPr lang="en-US" sz="3900" dirty="0">
                <a:latin typeface="Calibri Light"/>
              </a:rPr>
              <a:t>​</a:t>
            </a:r>
            <a:endParaRPr lang="en-US" sz="39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339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066" y="1468418"/>
            <a:ext cx="9329853" cy="46480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defRPr/>
            </a:pPr>
            <a:r>
              <a:rPr lang="hr-HR" b="1" dirty="0">
                <a:ea typeface="+mn-lt"/>
                <a:cs typeface="+mn-lt"/>
              </a:rPr>
              <a:t>Strategija Plavog oceana</a:t>
            </a:r>
            <a:endParaRPr lang="en-GB" dirty="0">
              <a:ea typeface="+mn-lt"/>
              <a:cs typeface="+mn-lt"/>
            </a:endParaRPr>
          </a:p>
          <a:p>
            <a:pPr algn="l">
              <a:defRPr/>
            </a:pPr>
            <a:endParaRPr lang="en-GB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altLang="es-ES" dirty="0" err="1">
                <a:latin typeface="+mj-lt"/>
                <a:cs typeface="Calibri" panose="020F0502020204030204" pitchFamily="34" charset="0"/>
              </a:rPr>
              <a:t>Želite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li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stvoriti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ideje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koje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mijenjaju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igru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? Evo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šest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načina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da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stvorite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svoje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ideje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i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strategije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za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plavi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ocean </a:t>
            </a:r>
            <a:r>
              <a:rPr lang="en-GB" altLang="es-ES" dirty="0">
                <a:latin typeface="+mj-lt"/>
                <a:cs typeface="Calibri" panose="020F0502020204030204" pitchFamily="34" charset="0"/>
                <a:hlinkClick r:id="rId4"/>
              </a:rPr>
              <a:t>https://youtu.be/NUWKiC2Jg-A</a:t>
            </a:r>
            <a:endParaRPr lang="hr-HR" altLang="es-ES" dirty="0">
              <a:latin typeface="+mj-lt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altLang="es-ES" dirty="0" err="1">
                <a:latin typeface="+mj-lt"/>
                <a:cs typeface="Calibri" panose="020F0502020204030204" pitchFamily="34" charset="0"/>
              </a:rPr>
              <a:t>Strategija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Plavog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oceana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je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istodobna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težnja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za </a:t>
            </a:r>
            <a:r>
              <a:rPr lang="hr-HR" altLang="es-ES" dirty="0">
                <a:latin typeface="+mj-lt"/>
                <a:cs typeface="Calibri" panose="020F0502020204030204" pitchFamily="34" charset="0"/>
              </a:rPr>
              <a:t>različitostima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i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niskim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troškovima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kako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bi se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otvorio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novi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tržišni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prostor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i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stvorila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nova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potražnja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.</a:t>
            </a:r>
            <a:endParaRPr lang="hr-HR" altLang="es-ES" dirty="0">
              <a:latin typeface="+mj-lt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altLang="es-ES" dirty="0" err="1">
                <a:latin typeface="+mj-lt"/>
                <a:cs typeface="Calibri" panose="020F0502020204030204" pitchFamily="34" charset="0"/>
              </a:rPr>
              <a:t>Riječ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je o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stvaranju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i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osvajanju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neospornog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tržišnog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prostora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,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čime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se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konkurencij</a:t>
            </a:r>
            <a:r>
              <a:rPr lang="hr-HR" altLang="es-ES" dirty="0">
                <a:latin typeface="+mj-lt"/>
                <a:cs typeface="Calibri" panose="020F0502020204030204" pitchFamily="34" charset="0"/>
              </a:rPr>
              <a:t>u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čini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+mj-lt"/>
                <a:cs typeface="Calibri" panose="020F0502020204030204" pitchFamily="34" charset="0"/>
              </a:rPr>
              <a:t>nevažnom</a:t>
            </a:r>
            <a:r>
              <a:rPr lang="en-GB" altLang="es-ES" dirty="0">
                <a:latin typeface="+mj-lt"/>
                <a:cs typeface="Calibri" panose="020F0502020204030204" pitchFamily="34" charset="0"/>
              </a:rPr>
              <a:t>. (https://www.blueoceanstrategy.com/what-is-blue-ocean-strategy/)</a:t>
            </a: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3 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2478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066" y="1379594"/>
            <a:ext cx="9329853" cy="47368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defRPr/>
            </a:pPr>
            <a:r>
              <a:rPr lang="hr-HR" b="1" dirty="0">
                <a:ea typeface="+mn-lt"/>
                <a:cs typeface="+mn-lt"/>
              </a:rPr>
              <a:t>Razlike između plavog i crvenog oceana</a:t>
            </a:r>
            <a:r>
              <a:rPr lang="en-GB" dirty="0">
                <a:ea typeface="+mn-lt"/>
                <a:cs typeface="+mn-lt"/>
              </a:rPr>
              <a:t> </a:t>
            </a:r>
          </a:p>
          <a:p>
            <a:pPr algn="l">
              <a:defRPr/>
            </a:pPr>
            <a:endParaRPr lang="en-GB" dirty="0">
              <a:cs typeface="Calibri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3 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BFF479B-A81F-44B7-A146-9127199ED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7" y="1865033"/>
            <a:ext cx="7703410" cy="434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6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597" y="1721195"/>
            <a:ext cx="9144000" cy="4564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defRPr/>
            </a:pPr>
            <a:r>
              <a:rPr lang="hr-HR" b="1" dirty="0">
                <a:cs typeface="Calibri"/>
              </a:rPr>
              <a:t>Radni zadaci</a:t>
            </a:r>
            <a:r>
              <a:rPr lang="fi-FI" b="1" dirty="0">
                <a:cs typeface="Calibri"/>
              </a:rPr>
              <a:t>: </a:t>
            </a:r>
            <a:r>
              <a:rPr lang="hr-HR" b="1" dirty="0">
                <a:cs typeface="Calibri"/>
              </a:rPr>
              <a:t>Okvir za plan u 4 aktivnosti</a:t>
            </a:r>
            <a:endParaRPr lang="fi-FI" b="1" dirty="0">
              <a:cs typeface="Calibri"/>
            </a:endParaRPr>
          </a:p>
          <a:p>
            <a:pPr algn="l">
              <a:defRPr/>
            </a:pPr>
            <a:endParaRPr lang="fi-FI" b="1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r-HR" sz="2000" dirty="0"/>
              <a:t>Prvo, prouči ovaj materijal</a:t>
            </a:r>
            <a:r>
              <a:rPr lang="fi-FI" sz="2000" dirty="0"/>
              <a:t>:</a:t>
            </a:r>
            <a:endParaRPr lang="en-US" sz="2000" dirty="0">
              <a:hlinkClick r:id="rId4" tooltip="https://www.blueoceanstrategy.com/tools/four-actions-framework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defRPr/>
            </a:pPr>
            <a:r>
              <a:rPr lang="en-US" sz="2000" dirty="0">
                <a:hlinkClick r:id="rId4" tooltip="https://www.blueoceanstrategy.com/tools/four-actions-framework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https://www.blueoceanstrategy.com/tools/four-actions-framework/</a:t>
            </a:r>
            <a:endParaRPr lang="en-US" sz="2000" b="1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cs typeface="Calibri"/>
              </a:rPr>
              <a:t>Pripremi okvir za tvoj plan u 4 aktivnosti i prezentiraj u učionici</a:t>
            </a:r>
            <a:r>
              <a:rPr lang="en-US" sz="2000" dirty="0">
                <a:cs typeface="Calibri"/>
              </a:rPr>
              <a:t>.</a:t>
            </a:r>
          </a:p>
          <a:p>
            <a:pPr algn="l">
              <a:defRPr/>
            </a:pPr>
            <a:endParaRPr lang="en-US" sz="2000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fi-FI" sz="2000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000" dirty="0">
              <a:cs typeface="Calibri"/>
            </a:endParaRPr>
          </a:p>
          <a:p>
            <a:pPr algn="l">
              <a:defRPr/>
            </a:pPr>
            <a:endParaRPr lang="it" sz="3200" b="1" dirty="0">
              <a:cs typeface="Calibri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900" b="1" dirty="0">
                <a:solidFill>
                  <a:srgbClr val="D92E2D"/>
                </a:solidFill>
                <a:latin typeface="Calibri Light"/>
              </a:rPr>
              <a:t>Poglavlje</a:t>
            </a:r>
            <a:r>
              <a:rPr lang="fi-FI" sz="3900" b="1" i="0" u="none" strike="noStrike" dirty="0">
                <a:solidFill>
                  <a:srgbClr val="D92E2D"/>
                </a:solidFill>
                <a:latin typeface="Calibri Light"/>
              </a:rPr>
              <a:t> 3</a:t>
            </a:r>
            <a:endParaRPr lang="es-ES" sz="39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9" name="Imagen 16">
            <a:extLst>
              <a:ext uri="{FF2B5EF4-FFF2-40B4-BE49-F238E27FC236}">
                <a16:creationId xmlns:a16="http://schemas.microsoft.com/office/drawing/2014/main" id="{72133306-28C8-4689-BEFF-7E7903230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89" y="4003380"/>
            <a:ext cx="3698488" cy="192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:a16="http://schemas.microsoft.com/office/drawing/2014/main" id="{806EFDD2-B016-428A-BA84-A2E5E9B57D88}"/>
              </a:ext>
            </a:extLst>
          </p:cNvPr>
          <p:cNvSpPr/>
          <p:nvPr/>
        </p:nvSpPr>
        <p:spPr>
          <a:xfrm>
            <a:off x="4209215" y="1159241"/>
            <a:ext cx="3091969" cy="3292444"/>
          </a:xfrm>
          <a:prstGeom prst="ellipse">
            <a:avLst/>
          </a:prstGeom>
          <a:solidFill>
            <a:schemeClr val="bg1"/>
          </a:solidFill>
          <a:ln>
            <a:solidFill>
              <a:srgbClr val="D92E2D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46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8" y="111354"/>
            <a:ext cx="3811683" cy="112108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825" y="488131"/>
            <a:ext cx="3091969" cy="671109"/>
          </a:xfrm>
        </p:spPr>
        <p:txBody>
          <a:bodyPr>
            <a:normAutofit/>
          </a:bodyPr>
          <a:lstStyle/>
          <a:p>
            <a:pPr algn="l"/>
            <a:r>
              <a:rPr lang="hr-HR" sz="4000" b="1" dirty="0">
                <a:solidFill>
                  <a:srgbClr val="D92E2D"/>
                </a:solidFill>
              </a:rPr>
              <a:t>Sažetak</a:t>
            </a:r>
            <a:endParaRPr lang="es-ES" sz="4000" b="1" dirty="0">
              <a:solidFill>
                <a:srgbClr val="D92E2D"/>
              </a:solidFill>
            </a:endParaRPr>
          </a:p>
        </p:txBody>
      </p:sp>
      <p:sp>
        <p:nvSpPr>
          <p:cNvPr id="22" name="Círculo parcial 4">
            <a:extLst>
              <a:ext uri="{FF2B5EF4-FFF2-40B4-BE49-F238E27FC236}">
                <a16:creationId xmlns:a16="http://schemas.microsoft.com/office/drawing/2014/main" id="{4A619EC6-B788-43B7-B1D9-E7EB54C9EEB9}"/>
              </a:ext>
            </a:extLst>
          </p:cNvPr>
          <p:cNvSpPr txBox="1"/>
          <p:nvPr/>
        </p:nvSpPr>
        <p:spPr>
          <a:xfrm>
            <a:off x="8941915" y="2025359"/>
            <a:ext cx="2312278" cy="23068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altLang="ko-KR" sz="1400" b="1" dirty="0">
                <a:solidFill>
                  <a:srgbClr val="FF0000"/>
                </a:solidFill>
                <a:ea typeface="+mn-lt"/>
                <a:cs typeface="+mn-lt"/>
              </a:rPr>
              <a:t>Uvod u design </a:t>
            </a:r>
            <a:r>
              <a:rPr lang="hr-HR" altLang="ko-KR" sz="1400" b="1" dirty="0" err="1">
                <a:solidFill>
                  <a:srgbClr val="FF0000"/>
                </a:solidFill>
                <a:ea typeface="+mn-lt"/>
                <a:cs typeface="+mn-lt"/>
              </a:rPr>
              <a:t>thinking</a:t>
            </a:r>
            <a:endParaRPr lang="hr-HR" altLang="ko-KR" sz="14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17145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altLang="ko-KR" sz="1200" dirty="0">
                <a:solidFill>
                  <a:schemeClr val="tx1"/>
                </a:solidFill>
                <a:ea typeface="+mn-lt"/>
                <a:cs typeface="+mn-lt"/>
              </a:rPr>
              <a:t>Razumjeti i definirati problem korisnika</a:t>
            </a:r>
          </a:p>
          <a:p>
            <a:pPr marL="17145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altLang="ko-KR" sz="1200" dirty="0" err="1">
                <a:solidFill>
                  <a:schemeClr val="tx1"/>
                </a:solidFill>
                <a:ea typeface="+mn-lt"/>
                <a:cs typeface="+mn-lt"/>
              </a:rPr>
              <a:t>Benchmarking</a:t>
            </a:r>
            <a:r>
              <a:rPr lang="hr-HR" altLang="ko-KR" sz="1200" dirty="0">
                <a:solidFill>
                  <a:schemeClr val="tx1"/>
                </a:solidFill>
                <a:ea typeface="+mn-lt"/>
                <a:cs typeface="+mn-lt"/>
              </a:rPr>
              <a:t> i prikupljanje podataka</a:t>
            </a:r>
          </a:p>
          <a:p>
            <a:pPr marL="17145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altLang="ko-KR" sz="1200" dirty="0">
                <a:solidFill>
                  <a:schemeClr val="tx1"/>
                </a:solidFill>
                <a:ea typeface="+mn-lt"/>
                <a:cs typeface="+mn-lt"/>
              </a:rPr>
              <a:t>Dizajnirajte više rješenja</a:t>
            </a:r>
          </a:p>
          <a:p>
            <a:pPr marL="17145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altLang="ko-KR" sz="1200" dirty="0">
                <a:solidFill>
                  <a:schemeClr val="tx1"/>
                </a:solidFill>
                <a:ea typeface="+mn-lt"/>
                <a:cs typeface="+mn-lt"/>
              </a:rPr>
              <a:t>Eksperimentirajte jeftino i brzo.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A156D70-A195-436E-9A17-8D54E37EDF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390564" y="2564218"/>
            <a:ext cx="317240" cy="482490"/>
          </a:xfrm>
          <a:prstGeom prst="rect">
            <a:avLst/>
          </a:prstGeom>
        </p:spPr>
      </p:pic>
      <p:sp>
        <p:nvSpPr>
          <p:cNvPr id="26" name="Círculo parcial 4">
            <a:extLst>
              <a:ext uri="{FF2B5EF4-FFF2-40B4-BE49-F238E27FC236}">
                <a16:creationId xmlns:a16="http://schemas.microsoft.com/office/drawing/2014/main" id="{C270780F-1E50-4F97-9304-1AA371985DE5}"/>
              </a:ext>
            </a:extLst>
          </p:cNvPr>
          <p:cNvSpPr txBox="1"/>
          <p:nvPr/>
        </p:nvSpPr>
        <p:spPr>
          <a:xfrm>
            <a:off x="4234710" y="4894105"/>
            <a:ext cx="3321122" cy="12290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altLang="ko-KR" sz="1400" b="1" dirty="0">
                <a:solidFill>
                  <a:srgbClr val="FF0000"/>
                </a:solidFill>
                <a:cs typeface="Arial" pitchFamily="34" charset="0"/>
              </a:rPr>
              <a:t>Uvod u metode generiranja ideja</a:t>
            </a:r>
            <a:endParaRPr lang="en-US" altLang="ko-KR" sz="1400" b="1" dirty="0">
              <a:solidFill>
                <a:srgbClr val="FF0000"/>
              </a:solidFill>
              <a:cs typeface="Arial" pitchFamily="34" charset="0"/>
            </a:endParaRPr>
          </a:p>
          <a:p>
            <a:pPr marL="171450" lvl="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cs typeface="Arial" pitchFamily="34" charset="0"/>
              </a:rPr>
              <a:t>Brainstorming</a:t>
            </a:r>
            <a:endParaRPr lang="hr-HR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marL="171450" lvl="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altLang="ko-KR" sz="1200" dirty="0" err="1">
                <a:solidFill>
                  <a:schemeClr val="tx1"/>
                </a:solidFill>
                <a:cs typeface="Arial" pitchFamily="34" charset="0"/>
              </a:rPr>
              <a:t>Brainwriting</a:t>
            </a:r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marL="171450" lvl="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altLang="ko-KR" sz="1200" dirty="0">
                <a:solidFill>
                  <a:schemeClr val="tx1"/>
                </a:solidFill>
                <a:cs typeface="Arial" pitchFamily="34" charset="0"/>
              </a:rPr>
              <a:t>Metoda rješavavanja problema pet zašto</a:t>
            </a:r>
            <a:endParaRPr lang="en-US" altLang="ko-KR" sz="1200" kern="1200" dirty="0">
              <a:solidFill>
                <a:schemeClr val="tx1"/>
              </a:solidFill>
              <a:cs typeface="Arial" pitchFamily="34" charset="0"/>
            </a:endParaRPr>
          </a:p>
          <a:p>
            <a:pPr marL="171450" lvl="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altLang="ko-KR" sz="1200" dirty="0">
                <a:solidFill>
                  <a:schemeClr val="tx1"/>
                </a:solidFill>
                <a:cs typeface="Arial" pitchFamily="34" charset="0"/>
              </a:rPr>
              <a:t>Metoda 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6 </a:t>
            </a:r>
            <a:r>
              <a:rPr lang="hr-HR" altLang="ko-KR" sz="1200" dirty="0">
                <a:solidFill>
                  <a:schemeClr val="tx1"/>
                </a:solidFill>
                <a:cs typeface="Arial" pitchFamily="34" charset="0"/>
              </a:rPr>
              <a:t>šešira za razmišljanje </a:t>
            </a:r>
            <a:endParaRPr lang="en-US" altLang="ko-KR" sz="1200" kern="12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41E436B-121B-48E1-A2DE-F4AEA918ED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3852600" y="5242141"/>
            <a:ext cx="317240" cy="48249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4927C93-6B6D-4139-9E79-D01250405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5051208" y="1563432"/>
            <a:ext cx="1422332" cy="216322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CC6F2AC-3075-415B-BB96-4AB8DF08D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 r="20863"/>
          <a:stretch/>
        </p:blipFill>
        <p:spPr>
          <a:xfrm>
            <a:off x="5089012" y="3700706"/>
            <a:ext cx="1236813" cy="299234"/>
          </a:xfrm>
          <a:prstGeom prst="rect">
            <a:avLst/>
          </a:prstGeom>
        </p:spPr>
      </p:pic>
      <p:sp>
        <p:nvSpPr>
          <p:cNvPr id="33" name="Círculo parcial 4">
            <a:extLst>
              <a:ext uri="{FF2B5EF4-FFF2-40B4-BE49-F238E27FC236}">
                <a16:creationId xmlns:a16="http://schemas.microsoft.com/office/drawing/2014/main" id="{10F9AC94-70F5-44D1-8B0D-45D14E205E1B}"/>
              </a:ext>
            </a:extLst>
          </p:cNvPr>
          <p:cNvSpPr txBox="1"/>
          <p:nvPr/>
        </p:nvSpPr>
        <p:spPr>
          <a:xfrm>
            <a:off x="3328842" y="5068067"/>
            <a:ext cx="1545798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kern="1200" dirty="0">
              <a:solidFill>
                <a:schemeClr val="tx1"/>
              </a:solidFill>
            </a:endParaRPr>
          </a:p>
        </p:txBody>
      </p:sp>
      <p:sp>
        <p:nvSpPr>
          <p:cNvPr id="36" name="Círculo parcial 4">
            <a:extLst>
              <a:ext uri="{FF2B5EF4-FFF2-40B4-BE49-F238E27FC236}">
                <a16:creationId xmlns:a16="http://schemas.microsoft.com/office/drawing/2014/main" id="{5087D1B3-B987-41B9-AD1B-6F950D8ADA8F}"/>
              </a:ext>
            </a:extLst>
          </p:cNvPr>
          <p:cNvSpPr txBox="1"/>
          <p:nvPr/>
        </p:nvSpPr>
        <p:spPr>
          <a:xfrm>
            <a:off x="1267844" y="1714191"/>
            <a:ext cx="1851991" cy="29630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altLang="ko-KR" sz="1400" b="1" dirty="0">
                <a:solidFill>
                  <a:srgbClr val="FF0000"/>
                </a:solidFill>
                <a:cs typeface="Arial" pitchFamily="34" charset="0"/>
              </a:rPr>
              <a:t>Uvod u strategiju Plavog oceana</a:t>
            </a:r>
            <a:endParaRPr lang="en-US" altLang="ko-KR" sz="1400" b="1" dirty="0">
              <a:solidFill>
                <a:srgbClr val="FF0000"/>
              </a:solidFill>
              <a:cs typeface="Arial" pitchFamily="34" charset="0"/>
            </a:endParaRPr>
          </a:p>
          <a:p>
            <a:pPr marL="17145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Način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traženja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hr-HR" altLang="ko-KR" sz="1200" dirty="0">
                <a:solidFill>
                  <a:schemeClr val="tx1"/>
                </a:solidFill>
                <a:cs typeface="Arial" pitchFamily="34" charset="0"/>
              </a:rPr>
              <a:t>različitosti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niske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cijene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za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otvaranje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novog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tržišnog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prostora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potražnje</a:t>
            </a:r>
            <a:endParaRPr lang="hr-HR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marL="17145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Način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stvaranja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hr-HR" altLang="ko-KR" sz="1200" dirty="0" err="1">
                <a:solidFill>
                  <a:schemeClr val="tx1"/>
                </a:solidFill>
                <a:cs typeface="Arial" pitchFamily="34" charset="0"/>
              </a:rPr>
              <a:t>osvajanj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a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tržišta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bez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troškova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kako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bi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konkurencija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postala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nevažna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2408AB97-1728-42C7-B2C0-68563D63D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937807" y="2805463"/>
            <a:ext cx="317240" cy="482490"/>
          </a:xfrm>
          <a:prstGeom prst="rect">
            <a:avLst/>
          </a:prstGeom>
        </p:spPr>
      </p:pic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6CFFDE0F-79B9-4B5C-83BF-0B8BA17475A9}"/>
              </a:ext>
            </a:extLst>
          </p:cNvPr>
          <p:cNvCxnSpPr>
            <a:cxnSpLocks/>
          </p:cNvCxnSpPr>
          <p:nvPr/>
        </p:nvCxnSpPr>
        <p:spPr>
          <a:xfrm flipH="1">
            <a:off x="3228783" y="2736952"/>
            <a:ext cx="980432" cy="0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5981CFC-69D6-4D4C-BACB-7FD12B493921}"/>
              </a:ext>
            </a:extLst>
          </p:cNvPr>
          <p:cNvCxnSpPr>
            <a:cxnSpLocks/>
          </p:cNvCxnSpPr>
          <p:nvPr/>
        </p:nvCxnSpPr>
        <p:spPr>
          <a:xfrm>
            <a:off x="5818246" y="4487783"/>
            <a:ext cx="0" cy="378828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974103A-2414-4B1B-8808-F01C8A021B8A}"/>
              </a:ext>
            </a:extLst>
          </p:cNvPr>
          <p:cNvCxnSpPr>
            <a:cxnSpLocks/>
          </p:cNvCxnSpPr>
          <p:nvPr/>
        </p:nvCxnSpPr>
        <p:spPr>
          <a:xfrm>
            <a:off x="7301184" y="2741793"/>
            <a:ext cx="997159" cy="0"/>
          </a:xfrm>
          <a:prstGeom prst="straightConnector1">
            <a:avLst/>
          </a:prstGeom>
          <a:ln w="19050">
            <a:solidFill>
              <a:srgbClr val="FFD1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9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1102" y="488131"/>
            <a:ext cx="4327693" cy="671109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rgbClr val="C00000"/>
                </a:solidFill>
              </a:rPr>
              <a:t>Test za samoocjenjivanje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CEE6CFB-652F-401E-AD86-77644B3FAE51}"/>
              </a:ext>
            </a:extLst>
          </p:cNvPr>
          <p:cNvSpPr txBox="1">
            <a:spLocks/>
          </p:cNvSpPr>
          <p:nvPr/>
        </p:nvSpPr>
        <p:spPr>
          <a:xfrm>
            <a:off x="2494218" y="2232580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1600" b="1" dirty="0">
                <a:latin typeface="Arial" panose="020B0604020202020204" pitchFamily="34" charset="0"/>
                <a:cs typeface="Arial" pitchFamily="34" charset="0"/>
              </a:rPr>
              <a:t>Pitanje</a:t>
            </a:r>
            <a:r>
              <a:rPr lang="en-US" altLang="ko-KR" sz="1600" b="1" dirty="0">
                <a:latin typeface="+mj-lt"/>
                <a:cs typeface="Arial" pitchFamily="34" charset="0"/>
              </a:rPr>
              <a:t> 1:</a:t>
            </a:r>
          </a:p>
          <a:p>
            <a:r>
              <a:rPr lang="hr-HR" b="1" dirty="0"/>
              <a:t>Što je inovacija i zašto je važna u poslovanju</a:t>
            </a:r>
            <a:r>
              <a:rPr lang="en-US" b="1" dirty="0"/>
              <a:t>?</a:t>
            </a:r>
            <a:endParaRPr lang="ko-KR" altLang="en-US" sz="1600" b="1" dirty="0">
              <a:latin typeface="+mj-lt"/>
              <a:cs typeface="Arial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ABA6387-F2E0-4F54-A8C6-C1448A54B76F}"/>
              </a:ext>
            </a:extLst>
          </p:cNvPr>
          <p:cNvGrpSpPr/>
          <p:nvPr/>
        </p:nvGrpSpPr>
        <p:grpSpPr>
          <a:xfrm>
            <a:off x="8330291" y="2275106"/>
            <a:ext cx="1061896" cy="965383"/>
            <a:chOff x="1647104" y="1683715"/>
            <a:chExt cx="724176" cy="586547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A1E00100-DE37-4138-ADCC-C4752FCEB8FD}"/>
                </a:ext>
              </a:extLst>
            </p:cNvPr>
            <p:cNvSpPr/>
            <p:nvPr/>
          </p:nvSpPr>
          <p:spPr>
            <a:xfrm>
              <a:off x="1647104" y="1683715"/>
              <a:ext cx="724176" cy="586547"/>
            </a:xfrm>
            <a:prstGeom prst="rect">
              <a:avLst/>
            </a:prstGeom>
            <a:solidFill>
              <a:srgbClr val="FFC400"/>
            </a:solidFill>
            <a:ln>
              <a:solidFill>
                <a:srgbClr val="FF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278C3459-CABC-4D17-B45C-C4DDA3D55D77}"/>
                </a:ext>
              </a:extLst>
            </p:cNvPr>
            <p:cNvSpPr/>
            <p:nvPr/>
          </p:nvSpPr>
          <p:spPr>
            <a:xfrm>
              <a:off x="1793124" y="1807904"/>
              <a:ext cx="432135" cy="284005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C4DC21D7-03C9-4E6D-81DF-052482C04255}"/>
              </a:ext>
            </a:extLst>
          </p:cNvPr>
          <p:cNvGrpSpPr/>
          <p:nvPr/>
        </p:nvGrpSpPr>
        <p:grpSpPr>
          <a:xfrm>
            <a:off x="1276760" y="2278581"/>
            <a:ext cx="1061896" cy="965383"/>
            <a:chOff x="5146962" y="2232411"/>
            <a:chExt cx="1061896" cy="965383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0D34F12-CA7C-425C-889A-FA960573DC9D}"/>
                </a:ext>
              </a:extLst>
            </p:cNvPr>
            <p:cNvSpPr/>
            <p:nvPr/>
          </p:nvSpPr>
          <p:spPr>
            <a:xfrm>
              <a:off x="5146962" y="2232411"/>
              <a:ext cx="1061896" cy="965383"/>
            </a:xfrm>
            <a:prstGeom prst="rect">
              <a:avLst/>
            </a:prstGeom>
            <a:solidFill>
              <a:srgbClr val="D92E2D"/>
            </a:solidFill>
            <a:ln>
              <a:solidFill>
                <a:srgbClr val="D92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angle 36">
              <a:extLst>
                <a:ext uri="{FF2B5EF4-FFF2-40B4-BE49-F238E27FC236}">
                  <a16:creationId xmlns:a16="http://schemas.microsoft.com/office/drawing/2014/main" id="{ABA4606A-6E66-41DA-B489-E8F965CD99EE}"/>
                </a:ext>
              </a:extLst>
            </p:cNvPr>
            <p:cNvSpPr/>
            <p:nvPr/>
          </p:nvSpPr>
          <p:spPr>
            <a:xfrm>
              <a:off x="5407868" y="2436812"/>
              <a:ext cx="554394" cy="467437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</p:grp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F9D470A-BF01-4D7C-864E-03F03E038D13}"/>
              </a:ext>
            </a:extLst>
          </p:cNvPr>
          <p:cNvSpPr txBox="1">
            <a:spLocks/>
          </p:cNvSpPr>
          <p:nvPr/>
        </p:nvSpPr>
        <p:spPr>
          <a:xfrm>
            <a:off x="5961534" y="2202306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Pitanje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C8D88BE-7943-4B45-971A-B6E4EFEA82C8}"/>
              </a:ext>
            </a:extLst>
          </p:cNvPr>
          <p:cNvSpPr txBox="1">
            <a:spLocks/>
          </p:cNvSpPr>
          <p:nvPr/>
        </p:nvSpPr>
        <p:spPr>
          <a:xfrm>
            <a:off x="5961534" y="2509612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Koje su faze design </a:t>
            </a:r>
            <a:r>
              <a:rPr lang="hr-HR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hr-HR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-a?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437ABDA-AED3-4F33-AE14-55ECEF96F665}"/>
              </a:ext>
            </a:extLst>
          </p:cNvPr>
          <p:cNvSpPr txBox="1">
            <a:spLocks/>
          </p:cNvSpPr>
          <p:nvPr/>
        </p:nvSpPr>
        <p:spPr>
          <a:xfrm>
            <a:off x="9494341" y="2244491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Pitanje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20CD748-A25E-4A63-BD61-B6BA5E2A3466}"/>
              </a:ext>
            </a:extLst>
          </p:cNvPr>
          <p:cNvSpPr txBox="1">
            <a:spLocks/>
          </p:cNvSpPr>
          <p:nvPr/>
        </p:nvSpPr>
        <p:spPr>
          <a:xfrm>
            <a:off x="9494341" y="2551970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/>
              <a:t>Recite osnovne principe brainstorming-a.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DADA11D-773C-41AA-98A8-4A921B31191E}"/>
              </a:ext>
            </a:extLst>
          </p:cNvPr>
          <p:cNvGrpSpPr/>
          <p:nvPr/>
        </p:nvGrpSpPr>
        <p:grpSpPr>
          <a:xfrm>
            <a:off x="4862975" y="2278580"/>
            <a:ext cx="1061896" cy="965383"/>
            <a:chOff x="4523418" y="3490010"/>
            <a:chExt cx="1061896" cy="965383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9D836CD2-502D-4B8F-AE6C-6C607D277D97}"/>
                </a:ext>
              </a:extLst>
            </p:cNvPr>
            <p:cNvSpPr/>
            <p:nvPr/>
          </p:nvSpPr>
          <p:spPr>
            <a:xfrm>
              <a:off x="4523418" y="3490010"/>
              <a:ext cx="1061896" cy="965383"/>
            </a:xfrm>
            <a:prstGeom prst="rect">
              <a:avLst/>
            </a:prstGeom>
            <a:solidFill>
              <a:srgbClr val="E6872D"/>
            </a:solidFill>
            <a:ln>
              <a:solidFill>
                <a:srgbClr val="E68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Donut 39">
              <a:extLst>
                <a:ext uri="{FF2B5EF4-FFF2-40B4-BE49-F238E27FC236}">
                  <a16:creationId xmlns:a16="http://schemas.microsoft.com/office/drawing/2014/main" id="{1334B0C0-290D-4995-B6C4-A157746FF673}"/>
                </a:ext>
              </a:extLst>
            </p:cNvPr>
            <p:cNvSpPr/>
            <p:nvPr/>
          </p:nvSpPr>
          <p:spPr>
            <a:xfrm flipV="1">
              <a:off x="4832324" y="3760491"/>
              <a:ext cx="444083" cy="41747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6AF3D80-07B6-4861-AFD2-D114D66325BC}"/>
              </a:ext>
            </a:extLst>
          </p:cNvPr>
          <p:cNvSpPr txBox="1">
            <a:spLocks/>
          </p:cNvSpPr>
          <p:nvPr/>
        </p:nvSpPr>
        <p:spPr>
          <a:xfrm>
            <a:off x="2371280" y="3970029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Pitanje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CDCB232-E9E6-43BF-B205-DF4BE1023D04}"/>
              </a:ext>
            </a:extLst>
          </p:cNvPr>
          <p:cNvSpPr txBox="1">
            <a:spLocks/>
          </p:cNvSpPr>
          <p:nvPr/>
        </p:nvSpPr>
        <p:spPr>
          <a:xfrm>
            <a:off x="2371280" y="4277508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Opišite metodu generiranja ideja. Kada bi se mogla koristiti?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0E88218E-E57C-4098-AF1A-77220D2E19C3}"/>
              </a:ext>
            </a:extLst>
          </p:cNvPr>
          <p:cNvGrpSpPr/>
          <p:nvPr/>
        </p:nvGrpSpPr>
        <p:grpSpPr>
          <a:xfrm>
            <a:off x="8330291" y="4012723"/>
            <a:ext cx="1061896" cy="965383"/>
            <a:chOff x="1647104" y="1683715"/>
            <a:chExt cx="724176" cy="586547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72561DF8-F6C1-495C-B9F1-494C045E5820}"/>
                </a:ext>
              </a:extLst>
            </p:cNvPr>
            <p:cNvSpPr/>
            <p:nvPr/>
          </p:nvSpPr>
          <p:spPr>
            <a:xfrm>
              <a:off x="1647104" y="1683715"/>
              <a:ext cx="724176" cy="586547"/>
            </a:xfrm>
            <a:prstGeom prst="rect">
              <a:avLst/>
            </a:prstGeom>
            <a:solidFill>
              <a:srgbClr val="FFC400"/>
            </a:solidFill>
            <a:ln>
              <a:solidFill>
                <a:srgbClr val="FF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DB3F2BFE-F9C6-425A-BF84-99A376D662AB}"/>
                </a:ext>
              </a:extLst>
            </p:cNvPr>
            <p:cNvSpPr/>
            <p:nvPr/>
          </p:nvSpPr>
          <p:spPr>
            <a:xfrm>
              <a:off x="1793124" y="1807904"/>
              <a:ext cx="432135" cy="284005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B9477452-4E36-4AE6-9961-382FF033C8FE}"/>
              </a:ext>
            </a:extLst>
          </p:cNvPr>
          <p:cNvGrpSpPr/>
          <p:nvPr/>
        </p:nvGrpSpPr>
        <p:grpSpPr>
          <a:xfrm>
            <a:off x="1276760" y="4016198"/>
            <a:ext cx="1061896" cy="965383"/>
            <a:chOff x="5146962" y="2232411"/>
            <a:chExt cx="1061896" cy="965383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CAE64E8-A90A-4C86-A35F-CE5EB41ECD02}"/>
                </a:ext>
              </a:extLst>
            </p:cNvPr>
            <p:cNvSpPr/>
            <p:nvPr/>
          </p:nvSpPr>
          <p:spPr>
            <a:xfrm>
              <a:off x="5146962" y="2232411"/>
              <a:ext cx="1061896" cy="965383"/>
            </a:xfrm>
            <a:prstGeom prst="rect">
              <a:avLst/>
            </a:prstGeom>
            <a:solidFill>
              <a:srgbClr val="D92E2D"/>
            </a:solidFill>
            <a:ln>
              <a:solidFill>
                <a:srgbClr val="D92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id="{1D72B47C-0E9C-438E-A88A-38A1071127DC}"/>
                </a:ext>
              </a:extLst>
            </p:cNvPr>
            <p:cNvSpPr/>
            <p:nvPr/>
          </p:nvSpPr>
          <p:spPr>
            <a:xfrm>
              <a:off x="5407868" y="2436812"/>
              <a:ext cx="554394" cy="467437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</p:grp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66FD3A1E-A57E-4C83-A668-0354E0D79189}"/>
              </a:ext>
            </a:extLst>
          </p:cNvPr>
          <p:cNvSpPr txBox="1">
            <a:spLocks/>
          </p:cNvSpPr>
          <p:nvPr/>
        </p:nvSpPr>
        <p:spPr>
          <a:xfrm>
            <a:off x="5961534" y="3939750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Pitanje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8B57C654-1CB6-4596-9FFD-8CEFA6EF9320}"/>
              </a:ext>
            </a:extLst>
          </p:cNvPr>
          <p:cNvSpPr txBox="1">
            <a:spLocks/>
          </p:cNvSpPr>
          <p:nvPr/>
        </p:nvSpPr>
        <p:spPr>
          <a:xfrm>
            <a:off x="5961534" y="4247229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/>
              <a:t>Objasnite osnovne ideje strategije Plavog oceana.</a:t>
            </a:r>
            <a:r>
              <a:rPr lang="en-US" dirty="0"/>
              <a:t> 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9B483733-5021-4087-92C9-D5F95DD38512}"/>
              </a:ext>
            </a:extLst>
          </p:cNvPr>
          <p:cNvSpPr txBox="1">
            <a:spLocks/>
          </p:cNvSpPr>
          <p:nvPr/>
        </p:nvSpPr>
        <p:spPr>
          <a:xfrm>
            <a:off x="9494341" y="3982108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Pitanje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7DD015C3-AAD3-441E-BA07-59C7C289F7E1}"/>
              </a:ext>
            </a:extLst>
          </p:cNvPr>
          <p:cNvSpPr txBox="1">
            <a:spLocks/>
          </p:cNvSpPr>
          <p:nvPr/>
        </p:nvSpPr>
        <p:spPr>
          <a:xfrm>
            <a:off x="9494341" y="4289587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b="1" dirty="0"/>
              <a:t>Koje su prednosti strategije Plavog oceana za razvijanje poslovanja</a:t>
            </a:r>
            <a:r>
              <a:rPr lang="en-US" sz="1600" b="1" dirty="0"/>
              <a:t>?  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E08D0167-7F5A-4885-8852-61C2174E62E4}"/>
              </a:ext>
            </a:extLst>
          </p:cNvPr>
          <p:cNvGrpSpPr/>
          <p:nvPr/>
        </p:nvGrpSpPr>
        <p:grpSpPr>
          <a:xfrm>
            <a:off x="4862975" y="4016197"/>
            <a:ext cx="1061896" cy="965383"/>
            <a:chOff x="4523418" y="3490010"/>
            <a:chExt cx="1061896" cy="965383"/>
          </a:xfrm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05AD4410-11B2-443C-AE32-90B520A14AB7}"/>
                </a:ext>
              </a:extLst>
            </p:cNvPr>
            <p:cNvSpPr/>
            <p:nvPr/>
          </p:nvSpPr>
          <p:spPr>
            <a:xfrm>
              <a:off x="4523418" y="3490010"/>
              <a:ext cx="1061896" cy="965383"/>
            </a:xfrm>
            <a:prstGeom prst="rect">
              <a:avLst/>
            </a:prstGeom>
            <a:solidFill>
              <a:srgbClr val="E6872D"/>
            </a:solidFill>
            <a:ln>
              <a:solidFill>
                <a:srgbClr val="E68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Donut 39">
              <a:extLst>
                <a:ext uri="{FF2B5EF4-FFF2-40B4-BE49-F238E27FC236}">
                  <a16:creationId xmlns:a16="http://schemas.microsoft.com/office/drawing/2014/main" id="{47B65D10-ED4E-477A-B5F0-6981EE105C2A}"/>
                </a:ext>
              </a:extLst>
            </p:cNvPr>
            <p:cNvSpPr/>
            <p:nvPr/>
          </p:nvSpPr>
          <p:spPr>
            <a:xfrm flipV="1">
              <a:off x="4832324" y="3760491"/>
              <a:ext cx="444083" cy="41747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5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132" y="1196400"/>
            <a:ext cx="6026935" cy="4595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s-ES" dirty="0">
              <a:solidFill>
                <a:srgbClr val="E47A24"/>
              </a:solidFill>
              <a:latin typeface="+mj-lt"/>
            </a:endParaRPr>
          </a:p>
          <a:p>
            <a:pPr algn="just"/>
            <a:r>
              <a:rPr lang="hr-HR" sz="2000" b="1" dirty="0">
                <a:solidFill>
                  <a:srgbClr val="FFC300"/>
                </a:solidFill>
                <a:latin typeface="+mj-lt"/>
                <a:ea typeface="Calibri" panose="020F0502020204030204" pitchFamily="34" charset="0"/>
                <a:cs typeface="Times New Roman"/>
              </a:rPr>
              <a:t>Na kraju ovog modula moći ćete</a:t>
            </a:r>
            <a:r>
              <a:rPr lang="en-GB" sz="2000" b="1" dirty="0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CC14E4-70FB-426E-8FAD-6F47CAB6E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8976" y="553541"/>
            <a:ext cx="3811683" cy="642859"/>
          </a:xfrm>
        </p:spPr>
        <p:txBody>
          <a:bodyPr>
            <a:normAutofit/>
          </a:bodyPr>
          <a:lstStyle/>
          <a:p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</a:t>
            </a:r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Ciljevi i ciljevi</a:t>
            </a:r>
            <a:r>
              <a:rPr lang="es-ES" sz="4000" b="1" spc="-85" dirty="0">
                <a:solidFill>
                  <a:srgbClr val="D92E2D"/>
                </a:solidFill>
                <a:cs typeface="Tahoma"/>
              </a:rPr>
              <a:t> 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9FFB22-1CA2-42FC-9C89-A2FA93EBF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2317483"/>
            <a:ext cx="317240" cy="48249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B7E19A7-1F68-40D8-B67E-BD6163E7B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3300003"/>
            <a:ext cx="317240" cy="48249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D1E64DD-D47E-458E-A38C-F604DB11DC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4282523"/>
            <a:ext cx="317240" cy="48249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B5C1FC63-CF05-4D85-9742-411CF5AE3D86}"/>
              </a:ext>
            </a:extLst>
          </p:cNvPr>
          <p:cNvSpPr txBox="1"/>
          <p:nvPr/>
        </p:nvSpPr>
        <p:spPr>
          <a:xfrm>
            <a:off x="1900225" y="2632758"/>
            <a:ext cx="512492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altLang="ko-KR" sz="1200" dirty="0">
                <a:latin typeface="+mj-lt"/>
                <a:ea typeface="맑은 고딕"/>
                <a:cs typeface="Arial"/>
              </a:rPr>
              <a:t>Nakon proučavanja ove jedinice, možete definirati pojam inovacije i navesti faze procesa inovacije.</a:t>
            </a:r>
            <a:endParaRPr lang="en-US" altLang="ko-KR" sz="1200" dirty="0">
              <a:latin typeface="+mj-lt"/>
              <a:ea typeface="맑은 고딕"/>
              <a:cs typeface="Arial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06589D8-892A-4191-BF65-8E3960D7DC65}"/>
              </a:ext>
            </a:extLst>
          </p:cNvPr>
          <p:cNvSpPr txBox="1"/>
          <p:nvPr/>
        </p:nvSpPr>
        <p:spPr>
          <a:xfrm>
            <a:off x="1900225" y="2232648"/>
            <a:ext cx="5124925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hr-HR" altLang="ko-KR" b="1" dirty="0">
                <a:latin typeface="+mj-lt"/>
                <a:ea typeface="맑은 고딕"/>
                <a:cs typeface="Arial" pitchFamily="34" charset="0"/>
              </a:rPr>
              <a:t>Inovacijski proces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D2699A28-3E26-4FD4-8143-27494C6E64F0}"/>
              </a:ext>
            </a:extLst>
          </p:cNvPr>
          <p:cNvSpPr txBox="1"/>
          <p:nvPr/>
        </p:nvSpPr>
        <p:spPr>
          <a:xfrm>
            <a:off x="1889787" y="3566482"/>
            <a:ext cx="513536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1200" dirty="0" err="1">
                <a:latin typeface="+mj-lt"/>
                <a:ea typeface="맑은 고딕"/>
                <a:cs typeface="Arial"/>
              </a:rPr>
              <a:t>Nakon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proučavanja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ove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cjeline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,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shvatit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ćete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značenje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metoda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</a:t>
            </a:r>
            <a:r>
              <a:rPr lang="hr-HR" altLang="ko-KR" sz="1200" dirty="0">
                <a:latin typeface="+mj-lt"/>
                <a:ea typeface="맑은 고딕"/>
                <a:cs typeface="Arial"/>
              </a:rPr>
              <a:t>strukturiranog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generiranja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ideja</a:t>
            </a:r>
            <a:r>
              <a:rPr lang="hr-HR" altLang="ko-KR" sz="1200" dirty="0">
                <a:latin typeface="+mj-lt"/>
                <a:ea typeface="맑은 고딕"/>
                <a:cs typeface="Arial"/>
              </a:rPr>
              <a:t> te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imate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mogućnost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testirati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nekoliko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metoda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.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A554AB94-BBE5-4DF1-B75D-FE12DF2146A2}"/>
              </a:ext>
            </a:extLst>
          </p:cNvPr>
          <p:cNvSpPr txBox="1"/>
          <p:nvPr/>
        </p:nvSpPr>
        <p:spPr>
          <a:xfrm>
            <a:off x="1900224" y="3284286"/>
            <a:ext cx="4728268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hr-HR" altLang="ko-KR" b="1" dirty="0">
                <a:latin typeface="+mj-lt"/>
                <a:ea typeface="맑은 고딕"/>
                <a:cs typeface="Arial" pitchFamily="34" charset="0"/>
              </a:rPr>
              <a:t>Metode generiranja ideja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2DE19CFF-303F-491E-99BB-D2AB3183AEDD}"/>
              </a:ext>
            </a:extLst>
          </p:cNvPr>
          <p:cNvSpPr txBox="1"/>
          <p:nvPr/>
        </p:nvSpPr>
        <p:spPr>
          <a:xfrm>
            <a:off x="1900225" y="4612770"/>
            <a:ext cx="514580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altLang="ko-KR" sz="1200" dirty="0">
                <a:ea typeface="맑은 고딕"/>
                <a:cs typeface="Arial"/>
              </a:rPr>
              <a:t>Na</a:t>
            </a:r>
            <a:r>
              <a:rPr lang="en-US" altLang="ko-KR" sz="1200" dirty="0" err="1">
                <a:ea typeface="맑은 고딕"/>
                <a:cs typeface="Arial"/>
              </a:rPr>
              <a:t>kon</a:t>
            </a:r>
            <a:r>
              <a:rPr lang="en-US" altLang="ko-KR" sz="1200" dirty="0">
                <a:ea typeface="맑은 고딕"/>
                <a:cs typeface="Arial"/>
              </a:rPr>
              <a:t> </a:t>
            </a:r>
            <a:r>
              <a:rPr lang="hr-HR" altLang="ko-KR" sz="1200" dirty="0">
                <a:ea typeface="맑은 고딕"/>
                <a:cs typeface="Arial"/>
              </a:rPr>
              <a:t>proučavanja </a:t>
            </a:r>
            <a:r>
              <a:rPr lang="en-US" altLang="ko-KR" sz="1200" dirty="0" err="1">
                <a:ea typeface="맑은 고딕"/>
                <a:cs typeface="Arial"/>
              </a:rPr>
              <a:t>ov</a:t>
            </a:r>
            <a:r>
              <a:rPr lang="hr-HR" altLang="ko-KR" sz="1200" dirty="0">
                <a:ea typeface="맑은 고딕"/>
                <a:cs typeface="Arial"/>
              </a:rPr>
              <a:t>e</a:t>
            </a:r>
            <a:r>
              <a:rPr lang="en-US" altLang="ko-KR" sz="1200" dirty="0">
                <a:ea typeface="맑은 고딕"/>
                <a:cs typeface="Arial"/>
              </a:rPr>
              <a:t> </a:t>
            </a:r>
            <a:r>
              <a:rPr lang="en-US" altLang="ko-KR" sz="1200" dirty="0" err="1">
                <a:ea typeface="맑은 고딕"/>
                <a:cs typeface="Arial"/>
              </a:rPr>
              <a:t>cjelin</a:t>
            </a:r>
            <a:r>
              <a:rPr lang="hr-HR" altLang="ko-KR" sz="1200" dirty="0">
                <a:ea typeface="맑은 고딕"/>
                <a:cs typeface="Arial"/>
              </a:rPr>
              <a:t>e</a:t>
            </a:r>
            <a:r>
              <a:rPr lang="en-US" altLang="ko-KR" sz="1200" dirty="0">
                <a:ea typeface="맑은 고딕"/>
                <a:cs typeface="Arial"/>
              </a:rPr>
              <a:t>, </a:t>
            </a:r>
            <a:r>
              <a:rPr lang="en-US" altLang="ko-KR" sz="1200" dirty="0" err="1">
                <a:ea typeface="맑은 고딕"/>
                <a:cs typeface="Arial"/>
              </a:rPr>
              <a:t>shvatit</a:t>
            </a:r>
            <a:r>
              <a:rPr lang="en-US" altLang="ko-KR" sz="1200" dirty="0">
                <a:ea typeface="맑은 고딕"/>
                <a:cs typeface="Arial"/>
              </a:rPr>
              <a:t> </a:t>
            </a:r>
            <a:r>
              <a:rPr lang="en-US" altLang="ko-KR" sz="1200" dirty="0" err="1">
                <a:ea typeface="맑은 고딕"/>
                <a:cs typeface="Arial"/>
              </a:rPr>
              <a:t>ćete</a:t>
            </a:r>
            <a:r>
              <a:rPr lang="en-US" altLang="ko-KR" sz="1200" dirty="0">
                <a:ea typeface="맑은 고딕"/>
                <a:cs typeface="Arial"/>
              </a:rPr>
              <a:t> </a:t>
            </a:r>
            <a:r>
              <a:rPr lang="en-US" altLang="ko-KR" sz="1200" dirty="0" err="1">
                <a:ea typeface="맑은 고딕"/>
                <a:cs typeface="Arial"/>
              </a:rPr>
              <a:t>ideju</a:t>
            </a:r>
            <a:r>
              <a:rPr lang="en-US" altLang="ko-KR" sz="1200" dirty="0">
                <a:ea typeface="맑은 고딕"/>
                <a:cs typeface="Arial"/>
              </a:rPr>
              <a:t> </a:t>
            </a:r>
            <a:r>
              <a:rPr lang="en-US" altLang="ko-KR" sz="1200" dirty="0" err="1">
                <a:ea typeface="맑은 고딕"/>
                <a:cs typeface="Arial"/>
              </a:rPr>
              <a:t>strategije</a:t>
            </a:r>
            <a:r>
              <a:rPr lang="en-US" altLang="ko-KR" sz="1200" dirty="0">
                <a:ea typeface="맑은 고딕"/>
                <a:cs typeface="Arial"/>
              </a:rPr>
              <a:t> </a:t>
            </a:r>
            <a:r>
              <a:rPr lang="en-US" altLang="ko-KR" sz="1200" dirty="0" err="1">
                <a:ea typeface="맑은 고딕"/>
                <a:cs typeface="Arial"/>
              </a:rPr>
              <a:t>Plavog</a:t>
            </a:r>
            <a:r>
              <a:rPr lang="en-US" altLang="ko-KR" sz="1200" dirty="0">
                <a:ea typeface="맑은 고딕"/>
                <a:cs typeface="Arial"/>
              </a:rPr>
              <a:t> </a:t>
            </a:r>
            <a:r>
              <a:rPr lang="en-US" altLang="ko-KR" sz="1200" dirty="0" err="1">
                <a:ea typeface="맑은 고딕"/>
                <a:cs typeface="Arial"/>
              </a:rPr>
              <a:t>oceana</a:t>
            </a:r>
            <a:r>
              <a:rPr lang="en-US" altLang="ko-KR" sz="1200" dirty="0">
                <a:ea typeface="맑은 고딕"/>
                <a:cs typeface="Arial"/>
              </a:rPr>
              <a:t> </a:t>
            </a:r>
            <a:r>
              <a:rPr lang="en-US" altLang="ko-KR" sz="1200" dirty="0" err="1">
                <a:ea typeface="맑은 고딕"/>
                <a:cs typeface="Arial"/>
              </a:rPr>
              <a:t>kada</a:t>
            </a:r>
            <a:r>
              <a:rPr lang="en-US" altLang="ko-KR" sz="1200" dirty="0">
                <a:ea typeface="맑은 고딕"/>
                <a:cs typeface="Arial"/>
              </a:rPr>
              <a:t> </a:t>
            </a:r>
            <a:r>
              <a:rPr lang="en-US" altLang="ko-KR" sz="1200" dirty="0" err="1">
                <a:ea typeface="맑은 고딕"/>
                <a:cs typeface="Arial"/>
              </a:rPr>
              <a:t>stvarate</a:t>
            </a:r>
            <a:r>
              <a:rPr lang="en-US" altLang="ko-KR" sz="1200" dirty="0">
                <a:ea typeface="맑은 고딕"/>
                <a:cs typeface="Arial"/>
              </a:rPr>
              <a:t> nova </a:t>
            </a:r>
            <a:r>
              <a:rPr lang="en-US" altLang="ko-KR" sz="1200" dirty="0" err="1">
                <a:ea typeface="맑은 고딕"/>
                <a:cs typeface="Arial"/>
              </a:rPr>
              <a:t>tržišta</a:t>
            </a:r>
            <a:r>
              <a:rPr lang="en-US" altLang="ko-KR" sz="1200" dirty="0">
                <a:ea typeface="맑은 고딕"/>
                <a:cs typeface="Arial"/>
              </a:rPr>
              <a:t> za </a:t>
            </a:r>
            <a:r>
              <a:rPr lang="en-US" altLang="ko-KR" sz="1200" dirty="0" err="1">
                <a:ea typeface="맑은 고딕"/>
                <a:cs typeface="Arial"/>
              </a:rPr>
              <a:t>svoju</a:t>
            </a:r>
            <a:r>
              <a:rPr lang="en-US" altLang="ko-KR" sz="1200" dirty="0">
                <a:ea typeface="맑은 고딕"/>
                <a:cs typeface="Arial"/>
              </a:rPr>
              <a:t> </a:t>
            </a:r>
            <a:r>
              <a:rPr lang="en-US" altLang="ko-KR" sz="1200" dirty="0" err="1">
                <a:ea typeface="맑은 고딕"/>
                <a:cs typeface="Arial"/>
              </a:rPr>
              <a:t>tvrtku</a:t>
            </a:r>
            <a:r>
              <a:rPr lang="en-US" altLang="ko-KR" sz="1200" dirty="0">
                <a:ea typeface="맑은 고딕"/>
                <a:cs typeface="Arial"/>
              </a:rPr>
              <a:t>. </a:t>
            </a:r>
            <a:r>
              <a:rPr lang="en-US" altLang="ko-KR" sz="1200" dirty="0" err="1">
                <a:ea typeface="맑은 고딕"/>
                <a:cs typeface="Arial"/>
              </a:rPr>
              <a:t>Osim</a:t>
            </a:r>
            <a:r>
              <a:rPr lang="en-US" altLang="ko-KR" sz="1200" dirty="0">
                <a:ea typeface="맑은 고딕"/>
                <a:cs typeface="Arial"/>
              </a:rPr>
              <a:t> toga, </a:t>
            </a:r>
            <a:r>
              <a:rPr lang="en-US" altLang="ko-KR" sz="1200" dirty="0" err="1">
                <a:ea typeface="맑은 고딕"/>
                <a:cs typeface="Arial"/>
              </a:rPr>
              <a:t>možete</a:t>
            </a:r>
            <a:r>
              <a:rPr lang="en-US" altLang="ko-KR" sz="1200" dirty="0">
                <a:ea typeface="맑은 고딕"/>
                <a:cs typeface="Arial"/>
              </a:rPr>
              <a:t> </a:t>
            </a:r>
            <a:r>
              <a:rPr lang="en-US" altLang="ko-KR" sz="1200" dirty="0" err="1">
                <a:ea typeface="맑은 고딕"/>
                <a:cs typeface="Arial"/>
              </a:rPr>
              <a:t>pripremiti</a:t>
            </a:r>
            <a:r>
              <a:rPr lang="en-US" altLang="ko-KR" sz="1200" dirty="0">
                <a:ea typeface="맑은 고딕"/>
                <a:cs typeface="Arial"/>
              </a:rPr>
              <a:t> </a:t>
            </a:r>
            <a:r>
              <a:rPr lang="en-US" altLang="ko-KR" sz="1200" dirty="0" err="1">
                <a:ea typeface="맑은 고딕"/>
                <a:cs typeface="Arial"/>
              </a:rPr>
              <a:t>okvir</a:t>
            </a:r>
            <a:r>
              <a:rPr lang="en-US" altLang="ko-KR" sz="1200" dirty="0">
                <a:ea typeface="맑은 고딕"/>
                <a:cs typeface="Arial"/>
              </a:rPr>
              <a:t> od </a:t>
            </a:r>
            <a:r>
              <a:rPr lang="en-US" altLang="ko-KR" sz="1200" dirty="0" err="1">
                <a:ea typeface="맑은 고딕"/>
                <a:cs typeface="Arial"/>
              </a:rPr>
              <a:t>četiri</a:t>
            </a:r>
            <a:r>
              <a:rPr lang="en-US" altLang="ko-KR" sz="1200" dirty="0">
                <a:ea typeface="맑은 고딕"/>
                <a:cs typeface="Arial"/>
              </a:rPr>
              <a:t> </a:t>
            </a:r>
            <a:r>
              <a:rPr lang="hr-HR" altLang="ko-KR" sz="1200" dirty="0">
                <a:ea typeface="맑은 고딕"/>
                <a:cs typeface="Arial"/>
              </a:rPr>
              <a:t>aktivnosti</a:t>
            </a:r>
            <a:r>
              <a:rPr lang="en-US" altLang="ko-KR" sz="1200" dirty="0">
                <a:ea typeface="맑은 고딕"/>
                <a:cs typeface="Arial"/>
              </a:rPr>
              <a:t> za </a:t>
            </a:r>
            <a:r>
              <a:rPr lang="en-US" altLang="ko-KR" sz="1200" dirty="0" err="1">
                <a:ea typeface="맑은 고딕"/>
                <a:cs typeface="Arial"/>
              </a:rPr>
              <a:t>svoju</a:t>
            </a:r>
            <a:r>
              <a:rPr lang="en-US" altLang="ko-KR" sz="1200" dirty="0">
                <a:ea typeface="맑은 고딕"/>
                <a:cs typeface="Arial"/>
              </a:rPr>
              <a:t> </a:t>
            </a:r>
            <a:r>
              <a:rPr lang="en-US" altLang="ko-KR" sz="1200" dirty="0" err="1">
                <a:ea typeface="맑은 고딕"/>
                <a:cs typeface="Arial"/>
              </a:rPr>
              <a:t>poslovnu</a:t>
            </a:r>
            <a:r>
              <a:rPr lang="en-US" altLang="ko-KR" sz="1200" dirty="0">
                <a:ea typeface="맑은 고딕"/>
                <a:cs typeface="Arial"/>
              </a:rPr>
              <a:t> </a:t>
            </a:r>
            <a:r>
              <a:rPr lang="en-US" altLang="ko-KR" sz="1200" dirty="0" err="1">
                <a:ea typeface="맑은 고딕"/>
                <a:cs typeface="Arial"/>
              </a:rPr>
              <a:t>ideju</a:t>
            </a:r>
            <a:endParaRPr lang="en-US" altLang="ko-KR" sz="1200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AC73C74C-0A3C-43BB-B07A-42699E1AB031}"/>
              </a:ext>
            </a:extLst>
          </p:cNvPr>
          <p:cNvSpPr txBox="1"/>
          <p:nvPr/>
        </p:nvSpPr>
        <p:spPr>
          <a:xfrm>
            <a:off x="1900225" y="4253340"/>
            <a:ext cx="5124925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hr-HR" altLang="ko-KR" b="1" dirty="0">
                <a:latin typeface="+mj-lt"/>
                <a:ea typeface="맑은 고딕"/>
                <a:cs typeface="Arial"/>
              </a:rPr>
              <a:t>Strategija Plavog oceana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AEDCF4D-E318-41BA-B105-9369AC1C05A7}"/>
              </a:ext>
            </a:extLst>
          </p:cNvPr>
          <p:cNvSpPr/>
          <p:nvPr/>
        </p:nvSpPr>
        <p:spPr>
          <a:xfrm>
            <a:off x="1335279" y="2371658"/>
            <a:ext cx="8548033" cy="214423"/>
          </a:xfrm>
          <a:prstGeom prst="rect">
            <a:avLst/>
          </a:prstGeom>
          <a:solidFill>
            <a:srgbClr val="FFD13C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CC14E4-70FB-426E-8FAD-6F47CAB6E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8976" y="553541"/>
            <a:ext cx="3811683" cy="642859"/>
          </a:xfrm>
        </p:spPr>
        <p:txBody>
          <a:bodyPr>
            <a:normAutofit/>
          </a:bodyPr>
          <a:lstStyle/>
          <a:p>
            <a:r>
              <a:rPr lang="hr-HR" sz="4000" b="1" spc="-85" dirty="0">
                <a:solidFill>
                  <a:srgbClr val="D92E2D"/>
                </a:solidFill>
                <a:cs typeface="Tahoma"/>
              </a:rPr>
              <a:t>Sadržaj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9FFB22-1CA2-42FC-9C89-A2FA93EBF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2892435" y="1811714"/>
            <a:ext cx="317240" cy="48249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B5C1FC63-CF05-4D85-9742-411CF5AE3D86}"/>
              </a:ext>
            </a:extLst>
          </p:cNvPr>
          <p:cNvSpPr txBox="1"/>
          <p:nvPr/>
        </p:nvSpPr>
        <p:spPr>
          <a:xfrm>
            <a:off x="1333396" y="2683363"/>
            <a:ext cx="3093449" cy="28469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1200" dirty="0">
                <a:ea typeface="+mn-lt"/>
                <a:cs typeface="+mn-lt"/>
              </a:rPr>
              <a:t>Uvod u design </a:t>
            </a:r>
            <a:r>
              <a:rPr lang="hr-HR" sz="1200" dirty="0" err="1">
                <a:ea typeface="+mn-lt"/>
                <a:cs typeface="+mn-lt"/>
              </a:rPr>
              <a:t>thinking</a:t>
            </a:r>
            <a:r>
              <a:rPr lang="en-US" sz="1200" dirty="0">
                <a:ea typeface="+mn-lt"/>
                <a:cs typeface="+mn-lt"/>
              </a:rPr>
              <a:t>:</a:t>
            </a:r>
          </a:p>
          <a:p>
            <a:endParaRPr lang="en-US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hr-HR" sz="1200" dirty="0">
                <a:ea typeface="+mn-lt"/>
                <a:cs typeface="+mn-lt"/>
              </a:rPr>
              <a:t>Preuzmite ulogu korisnika i suosjećajte s problemom s kojim se susreću</a:t>
            </a:r>
            <a:r>
              <a:rPr lang="en-US" sz="1200" dirty="0">
                <a:ea typeface="+mn-lt"/>
                <a:cs typeface="+mn-l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ea typeface="+mn-lt"/>
                <a:cs typeface="+mn-lt"/>
              </a:rPr>
              <a:t>De</a:t>
            </a:r>
            <a:r>
              <a:rPr lang="hr-HR" sz="1200" dirty="0">
                <a:ea typeface="+mn-lt"/>
                <a:cs typeface="+mn-lt"/>
              </a:rPr>
              <a:t>taljno definirajte problem zbrajanjem dostupnih raspršenih informacija</a:t>
            </a:r>
            <a:r>
              <a:rPr lang="en-US" sz="1200" dirty="0">
                <a:ea typeface="+mn-lt"/>
                <a:cs typeface="+mn-lt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hr-HR" sz="1200" dirty="0">
                <a:ea typeface="+mn-lt"/>
                <a:cs typeface="+mn-lt"/>
              </a:rPr>
              <a:t>Razmislite o raznim mogućim rješenjima problema kombinirajući maštovite poglede i generirajte najširi mogući raspon ideja</a:t>
            </a:r>
            <a:r>
              <a:rPr lang="en-US" sz="1200" dirty="0">
                <a:ea typeface="+mn-lt"/>
                <a:cs typeface="+mn-lt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hr-HR" sz="1200" dirty="0">
                <a:ea typeface="+mn-lt"/>
                <a:cs typeface="+mn-lt"/>
              </a:rPr>
              <a:t>Izradite prototipe rješenja za identificiranje novih putova i isticanje snaga i slabosti</a:t>
            </a:r>
            <a:r>
              <a:rPr lang="en-US" sz="1200" dirty="0">
                <a:ea typeface="+mn-lt"/>
                <a:cs typeface="+mn-lt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hr-HR" sz="1200" dirty="0">
                <a:ea typeface="+mn-lt"/>
                <a:cs typeface="+mn-lt"/>
              </a:rPr>
              <a:t>Testirajte prototip tražeći povratne informacije od krajnjih korisnika.</a:t>
            </a:r>
            <a:endParaRPr lang="fi-FI" sz="1200" dirty="0">
              <a:ea typeface="+mn-lt"/>
              <a:cs typeface="+mn-lt"/>
            </a:endParaRPr>
          </a:p>
          <a:p>
            <a:endParaRPr lang="en-US" sz="1100" dirty="0">
              <a:ea typeface="맑은 고딕"/>
              <a:cs typeface="Calibri"/>
            </a:endParaRPr>
          </a:p>
          <a:p>
            <a:endParaRPr lang="en-US" altLang="ko-KR" sz="1200" dirty="0">
              <a:latin typeface="Calibri"/>
              <a:ea typeface="맑은 고딕"/>
              <a:cs typeface="Arial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06589D8-892A-4191-BF65-8E3960D7DC65}"/>
              </a:ext>
            </a:extLst>
          </p:cNvPr>
          <p:cNvSpPr txBox="1"/>
          <p:nvPr/>
        </p:nvSpPr>
        <p:spPr>
          <a:xfrm>
            <a:off x="1795843" y="2283765"/>
            <a:ext cx="2312095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hr-HR" altLang="ko-KR" b="1" dirty="0">
                <a:latin typeface="+mj-lt"/>
                <a:ea typeface="맑은 고딕"/>
                <a:cs typeface="Arial"/>
              </a:rPr>
              <a:t>Poglavlje</a:t>
            </a:r>
            <a:r>
              <a:rPr lang="en-US" altLang="ko-KR" b="1" dirty="0">
                <a:latin typeface="+mj-lt"/>
                <a:ea typeface="맑은 고딕"/>
                <a:cs typeface="Arial"/>
              </a:rPr>
              <a:t> 1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CA66825-C19B-4FC4-97F1-DF2455EE2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5607096" y="1811714"/>
            <a:ext cx="317240" cy="482490"/>
          </a:xfrm>
          <a:prstGeom prst="rect">
            <a:avLst/>
          </a:prstGeom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56366EB9-2D22-4CD6-B844-8967B389876D}"/>
              </a:ext>
            </a:extLst>
          </p:cNvPr>
          <p:cNvSpPr txBox="1"/>
          <p:nvPr/>
        </p:nvSpPr>
        <p:spPr>
          <a:xfrm>
            <a:off x="4586748" y="2674070"/>
            <a:ext cx="2563386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1200" dirty="0">
                <a:ea typeface="+mn-lt"/>
                <a:cs typeface="+mn-lt"/>
              </a:rPr>
              <a:t>Uvod u metode generiranja ideja</a:t>
            </a:r>
            <a:r>
              <a:rPr lang="en-GB" sz="1200" dirty="0">
                <a:ea typeface="+mn-lt"/>
                <a:cs typeface="+mn-lt"/>
              </a:rPr>
              <a:t>:</a:t>
            </a:r>
          </a:p>
          <a:p>
            <a:endParaRPr lang="en-GB" sz="1200" dirty="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</a:rPr>
              <a:t>1. </a:t>
            </a:r>
            <a:r>
              <a:rPr lang="hr-HR" sz="1200" dirty="0">
                <a:ea typeface="+mn-lt"/>
                <a:cs typeface="+mn-lt"/>
              </a:rPr>
              <a:t> Brainstorming</a:t>
            </a:r>
            <a:endParaRPr lang="fi-FI" dirty="0">
              <a:ea typeface="+mn-lt"/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hr-HR" sz="1200" dirty="0">
                <a:ea typeface="+mn-lt"/>
                <a:cs typeface="+mn-lt"/>
              </a:rPr>
              <a:t>Uvod u </a:t>
            </a:r>
            <a:r>
              <a:rPr lang="en-US" sz="1200" dirty="0">
                <a:ea typeface="+mn-lt"/>
                <a:cs typeface="+mn-lt"/>
              </a:rPr>
              <a:t>Brainstorming</a:t>
            </a:r>
            <a:endParaRPr lang="fi-FI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>
                <a:ea typeface="+mn-lt"/>
                <a:cs typeface="+mn-lt"/>
              </a:rPr>
              <a:t>PRAVILA za </a:t>
            </a:r>
            <a:r>
              <a:rPr lang="en-US" sz="1200" dirty="0">
                <a:ea typeface="+mn-lt"/>
                <a:cs typeface="+mn-lt"/>
              </a:rPr>
              <a:t>Brainstorming 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>
                <a:ea typeface="+mn-lt"/>
                <a:cs typeface="+mn-lt"/>
              </a:rPr>
              <a:t>KORACI za </a:t>
            </a:r>
            <a:r>
              <a:rPr lang="en-US" sz="1200" dirty="0">
                <a:ea typeface="+mn-lt"/>
                <a:cs typeface="+mn-lt"/>
              </a:rPr>
              <a:t>Brainstorming</a:t>
            </a:r>
            <a:endParaRPr lang="en-US" dirty="0">
              <a:cs typeface="Calibri" panose="020F0502020204030204"/>
            </a:endParaRPr>
          </a:p>
          <a:p>
            <a:r>
              <a:rPr lang="en-US" sz="1200" dirty="0">
                <a:ea typeface="+mn-lt"/>
                <a:cs typeface="+mn-lt"/>
              </a:rPr>
              <a:t>2. Brainwriting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6-3-5 Brainwriting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a typeface="+mn-lt"/>
                <a:cs typeface="+mn-lt"/>
              </a:rPr>
              <a:t>Brainwriting Online</a:t>
            </a:r>
            <a:endParaRPr lang="en-US" dirty="0">
              <a:cs typeface="Calibri" panose="020F0502020204030204"/>
            </a:endParaRPr>
          </a:p>
          <a:p>
            <a:r>
              <a:rPr lang="en-US" sz="1200" dirty="0">
                <a:ea typeface="+mn-lt"/>
                <a:cs typeface="+mn-lt"/>
              </a:rPr>
              <a:t>3. </a:t>
            </a:r>
            <a:r>
              <a:rPr lang="hr-HR" sz="1200" dirty="0">
                <a:ea typeface="+mn-lt"/>
                <a:cs typeface="+mn-lt"/>
              </a:rPr>
              <a:t>5Y/ Metoda rješavanja problema 5 zašto</a:t>
            </a:r>
            <a:endParaRPr lang="en-US" dirty="0">
              <a:cs typeface="Calibri" panose="020F0502020204030204"/>
            </a:endParaRPr>
          </a:p>
          <a:p>
            <a:r>
              <a:rPr lang="en-US" sz="1200" dirty="0">
                <a:ea typeface="+mn-lt"/>
                <a:cs typeface="+mn-lt"/>
              </a:rPr>
              <a:t>4. </a:t>
            </a:r>
            <a:r>
              <a:rPr lang="hr-HR" sz="1200" dirty="0">
                <a:ea typeface="+mn-lt"/>
                <a:cs typeface="+mn-lt"/>
              </a:rPr>
              <a:t>Metoda šest šešira za razmišljanje (R)</a:t>
            </a:r>
            <a:endParaRPr lang="en-US" dirty="0">
              <a:cs typeface="Calibri" panose="020F0502020204030204"/>
            </a:endParaRPr>
          </a:p>
          <a:p>
            <a:endParaRPr lang="en-US" altLang="ko-KR" sz="1200" dirty="0">
              <a:latin typeface="Calibri"/>
              <a:ea typeface="맑은 고딕"/>
              <a:cs typeface="Arial" pitchFamily="34" charset="0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AA1CCC6C-69EA-4A83-96E5-7CCC41658666}"/>
              </a:ext>
            </a:extLst>
          </p:cNvPr>
          <p:cNvSpPr txBox="1"/>
          <p:nvPr/>
        </p:nvSpPr>
        <p:spPr>
          <a:xfrm>
            <a:off x="4458311" y="2283766"/>
            <a:ext cx="2698317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hr-HR" altLang="ko-KR" b="1" dirty="0">
                <a:latin typeface="+mj-lt"/>
                <a:ea typeface="맑은 고딕"/>
                <a:cs typeface="Arial"/>
              </a:rPr>
              <a:t>Poglavlje</a:t>
            </a:r>
            <a:r>
              <a:rPr lang="en-US" altLang="ko-KR" b="1" dirty="0">
                <a:latin typeface="+mj-lt"/>
                <a:ea typeface="맑은 고딕"/>
                <a:cs typeface="Arial"/>
              </a:rPr>
              <a:t> 2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78411E0-3CA6-4CED-B4B0-574165B4DD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055130" y="1813436"/>
            <a:ext cx="317240" cy="482490"/>
          </a:xfrm>
          <a:prstGeom prst="rect">
            <a:avLst/>
          </a:prstGeom>
        </p:spPr>
      </p:pic>
      <p:sp>
        <p:nvSpPr>
          <p:cNvPr id="29" name="TextBox 7">
            <a:extLst>
              <a:ext uri="{FF2B5EF4-FFF2-40B4-BE49-F238E27FC236}">
                <a16:creationId xmlns:a16="http://schemas.microsoft.com/office/drawing/2014/main" id="{1D02D23A-1EC6-4DDE-8238-C7BD8FE6BCAA}"/>
              </a:ext>
            </a:extLst>
          </p:cNvPr>
          <p:cNvSpPr txBox="1"/>
          <p:nvPr/>
        </p:nvSpPr>
        <p:spPr>
          <a:xfrm>
            <a:off x="7399320" y="2665258"/>
            <a:ext cx="223979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1200" dirty="0">
                <a:ea typeface="+mn-lt"/>
                <a:cs typeface="+mn-lt"/>
              </a:rPr>
              <a:t>Uvod u strategiju Plavi ocean</a:t>
            </a:r>
            <a:r>
              <a:rPr lang="en-US" sz="1200" dirty="0">
                <a:ea typeface="+mn-lt"/>
                <a:cs typeface="+mn-lt"/>
              </a:rPr>
              <a:t>:</a:t>
            </a:r>
          </a:p>
          <a:p>
            <a:endParaRPr lang="en-US" sz="1200" dirty="0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>
                <a:ea typeface="+mn-lt"/>
                <a:cs typeface="+mn-lt"/>
              </a:rPr>
              <a:t>Uvrstite svoje ideje u okvir četiri aktivnosti</a:t>
            </a:r>
            <a:endParaRPr lang="fi-FI" dirty="0"/>
          </a:p>
          <a:p>
            <a:endParaRPr lang="en-US" altLang="ko-KR" sz="1200" dirty="0">
              <a:ea typeface="맑은 고딕"/>
              <a:cs typeface="Arial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349A0A3B-C66E-42A6-92D4-1720842ED1EC}"/>
              </a:ext>
            </a:extLst>
          </p:cNvPr>
          <p:cNvSpPr txBox="1"/>
          <p:nvPr/>
        </p:nvSpPr>
        <p:spPr>
          <a:xfrm>
            <a:off x="7219495" y="2295926"/>
            <a:ext cx="2426921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hr-HR" altLang="ko-KR" b="1" dirty="0">
                <a:latin typeface="+mj-lt"/>
                <a:ea typeface="맑은 고딕"/>
                <a:cs typeface="Arial"/>
              </a:rPr>
              <a:t>Poglavlje</a:t>
            </a:r>
            <a:r>
              <a:rPr lang="en-US" altLang="ko-KR" b="1" dirty="0">
                <a:latin typeface="+mj-lt"/>
                <a:ea typeface="맑은 고딕"/>
                <a:cs typeface="Arial"/>
              </a:rPr>
              <a:t> 3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099" y="1712664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defRPr/>
            </a:pPr>
            <a:r>
              <a:rPr lang="en-GB" b="1" dirty="0" err="1">
                <a:ea typeface="+mn-lt"/>
                <a:cs typeface="+mn-lt"/>
              </a:rPr>
              <a:t>Defini</a:t>
            </a:r>
            <a:r>
              <a:rPr lang="hr-HR" b="1" dirty="0">
                <a:ea typeface="+mn-lt"/>
                <a:cs typeface="+mn-lt"/>
              </a:rPr>
              <a:t>cija</a:t>
            </a:r>
            <a:endParaRPr lang="en-GB" b="1" dirty="0">
              <a:ea typeface="+mn-lt"/>
              <a:cs typeface="+mn-lt"/>
            </a:endParaRPr>
          </a:p>
          <a:p>
            <a:pPr algn="l">
              <a:defRPr/>
            </a:pPr>
            <a:endParaRPr lang="en-GB" b="1" dirty="0">
              <a:ea typeface="+mn-lt"/>
              <a:cs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dirty="0"/>
              <a:t>Sportaši često moraju biti inovativni, kako na treninzima tako i na natjecanjima. Inovacijske vještine važan su dio sporta. Iste vještine su vitalni dio poslovanja, kada planirate svoje poslovanje i razmišljate o konkurentskoj prednosti.</a:t>
            </a:r>
            <a:endParaRPr lang="hr-HR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dirty="0"/>
              <a:t>Inovacija je komercijalizacija ideje (sposobnost stvaranja vrijednosti kroz nove ideje i poboljšana rješenja).</a:t>
            </a:r>
            <a:endParaRPr lang="hr-HR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dirty="0"/>
              <a:t>Inovacijske vještine ključne su za poduzetnike i za one koji planiraju pokrenuti vlastiti posao. Poduzetnici moraju biti u stanju pratiti promjene na tržištu i poslovnom okruženju. </a:t>
            </a:r>
            <a:endParaRPr lang="en-GB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cs typeface="Calibri"/>
            </a:endParaRPr>
          </a:p>
          <a:p>
            <a:pPr marL="514350" indent="-514350" algn="l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3" name="Kuva 2" descr="Raketti">
            <a:extLst>
              <a:ext uri="{FF2B5EF4-FFF2-40B4-BE49-F238E27FC236}">
                <a16:creationId xmlns:a16="http://schemas.microsoft.com/office/drawing/2014/main" id="{D91CA6A4-A432-4838-8426-106919253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6853" y="412180"/>
            <a:ext cx="1959445" cy="195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6635" y="1290770"/>
            <a:ext cx="8777174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defRPr/>
            </a:pPr>
            <a:r>
              <a:rPr lang="hr-HR" b="1" dirty="0">
                <a:ea typeface="+mn-lt"/>
                <a:cs typeface="+mn-lt"/>
              </a:rPr>
              <a:t>Proces design </a:t>
            </a:r>
            <a:r>
              <a:rPr lang="hr-HR" b="1" dirty="0" err="1">
                <a:ea typeface="+mn-lt"/>
                <a:cs typeface="+mn-lt"/>
              </a:rPr>
              <a:t>thinking</a:t>
            </a:r>
            <a:r>
              <a:rPr lang="hr-HR" b="1" dirty="0">
                <a:ea typeface="+mn-lt"/>
                <a:cs typeface="+mn-lt"/>
              </a:rPr>
              <a:t>-a</a:t>
            </a:r>
          </a:p>
          <a:p>
            <a:pPr algn="l">
              <a:defRPr/>
            </a:pPr>
            <a:endParaRPr lang="en-GB" b="1" dirty="0">
              <a:ea typeface="+mn-lt"/>
              <a:cs typeface="+mn-lt"/>
            </a:endParaRPr>
          </a:p>
          <a:p>
            <a:pPr marL="457200" indent="-457200" algn="l">
              <a:buAutoNum type="arabicPeriod"/>
              <a:defRPr/>
            </a:pPr>
            <a:r>
              <a:rPr lang="hr-HR" sz="2000" dirty="0">
                <a:ea typeface="+mn-lt"/>
                <a:cs typeface="+mn-lt"/>
              </a:rPr>
              <a:t>Preuzmite ulogu korisnika i suosjećajte s problemom s kojim se susreću.</a:t>
            </a:r>
          </a:p>
          <a:p>
            <a:pPr marL="457200" indent="-457200" algn="l">
              <a:buAutoNum type="arabicPeriod"/>
              <a:defRPr/>
            </a:pP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Detaljno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definirajte</a:t>
            </a:r>
            <a:r>
              <a:rPr lang="en-GB" sz="2000" dirty="0">
                <a:ea typeface="+mn-lt"/>
                <a:cs typeface="+mn-lt"/>
              </a:rPr>
              <a:t> problem </a:t>
            </a:r>
            <a:r>
              <a:rPr lang="en-GB" sz="2000" dirty="0" err="1">
                <a:ea typeface="+mn-lt"/>
                <a:cs typeface="+mn-lt"/>
              </a:rPr>
              <a:t>zbrajanjem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dostupnih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raspršenih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informacija</a:t>
            </a:r>
            <a:r>
              <a:rPr lang="en-GB" sz="2000" dirty="0">
                <a:ea typeface="+mn-lt"/>
                <a:cs typeface="+mn-lt"/>
              </a:rPr>
              <a:t>. </a:t>
            </a:r>
            <a:endParaRPr lang="hr-HR" sz="2000" dirty="0">
              <a:ea typeface="+mn-lt"/>
              <a:cs typeface="+mn-lt"/>
            </a:endParaRPr>
          </a:p>
          <a:p>
            <a:pPr marL="457200" indent="-457200" algn="l">
              <a:buAutoNum type="arabicPeriod"/>
              <a:defRPr/>
            </a:pPr>
            <a:r>
              <a:rPr lang="en-GB" sz="2000" dirty="0" err="1">
                <a:ea typeface="+mn-lt"/>
                <a:cs typeface="+mn-lt"/>
              </a:rPr>
              <a:t>Razmislite</a:t>
            </a:r>
            <a:r>
              <a:rPr lang="en-GB" sz="2000" dirty="0">
                <a:ea typeface="+mn-lt"/>
                <a:cs typeface="+mn-lt"/>
              </a:rPr>
              <a:t> o </a:t>
            </a:r>
            <a:r>
              <a:rPr lang="en-GB" sz="2000" dirty="0" err="1">
                <a:ea typeface="+mn-lt"/>
                <a:cs typeface="+mn-lt"/>
              </a:rPr>
              <a:t>raznim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mogućim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rješenjima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problema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kombinirajući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maštovite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poglede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generirajte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najširi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mogući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raspon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ideja</a:t>
            </a:r>
            <a:endParaRPr lang="hr-HR" sz="2000" dirty="0">
              <a:ea typeface="+mn-lt"/>
              <a:cs typeface="+mn-lt"/>
            </a:endParaRPr>
          </a:p>
          <a:p>
            <a:pPr marL="457200" indent="-457200" algn="l">
              <a:buAutoNum type="arabicPeriod"/>
              <a:defRPr/>
            </a:pPr>
            <a:r>
              <a:rPr lang="en-GB" sz="2000" dirty="0" err="1">
                <a:ea typeface="+mn-lt"/>
                <a:cs typeface="+mn-lt"/>
              </a:rPr>
              <a:t>Izradite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prototipe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rješenja</a:t>
            </a:r>
            <a:r>
              <a:rPr lang="en-GB" sz="2000" dirty="0">
                <a:ea typeface="+mn-lt"/>
                <a:cs typeface="+mn-lt"/>
              </a:rPr>
              <a:t> za </a:t>
            </a:r>
            <a:r>
              <a:rPr lang="en-GB" sz="2000" dirty="0" err="1">
                <a:ea typeface="+mn-lt"/>
                <a:cs typeface="+mn-lt"/>
              </a:rPr>
              <a:t>identificiranje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novih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putova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isticanje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snaga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slabosti</a:t>
            </a:r>
            <a:r>
              <a:rPr lang="en-GB" sz="2000" dirty="0">
                <a:ea typeface="+mn-lt"/>
                <a:cs typeface="+mn-lt"/>
              </a:rPr>
              <a:t>.</a:t>
            </a:r>
          </a:p>
          <a:p>
            <a:pPr marL="457200" indent="-457200" algn="l">
              <a:buAutoNum type="arabicPeriod"/>
              <a:defRPr/>
            </a:pPr>
            <a:r>
              <a:rPr lang="en-GB" sz="2000" dirty="0" err="1">
                <a:ea typeface="+mn-lt"/>
                <a:cs typeface="+mn-lt"/>
              </a:rPr>
              <a:t>Testirajte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prototip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tražeći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povratne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informacije</a:t>
            </a:r>
            <a:r>
              <a:rPr lang="en-GB" sz="2000" dirty="0">
                <a:ea typeface="+mn-lt"/>
                <a:cs typeface="+mn-lt"/>
              </a:rPr>
              <a:t> od </a:t>
            </a:r>
            <a:r>
              <a:rPr lang="en-GB" sz="2000" dirty="0" err="1">
                <a:ea typeface="+mn-lt"/>
                <a:cs typeface="+mn-lt"/>
              </a:rPr>
              <a:t>krajnjih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korisnika</a:t>
            </a:r>
            <a:r>
              <a:rPr lang="en-GB" sz="2000" dirty="0">
                <a:ea typeface="+mn-lt"/>
                <a:cs typeface="+mn-lt"/>
              </a:rPr>
              <a:t>.</a:t>
            </a:r>
          </a:p>
          <a:p>
            <a:pPr algn="l">
              <a:defRPr/>
            </a:pPr>
            <a:endParaRPr lang="en-GB" sz="2000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cs typeface="Calibri"/>
            </a:endParaRPr>
          </a:p>
          <a:p>
            <a:pPr marL="514350" indent="-514350" algn="l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930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099" y="1712664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defRPr/>
            </a:pPr>
            <a:endParaRPr lang="en-GB" sz="2000" b="1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cs typeface="Calibri"/>
            </a:endParaRPr>
          </a:p>
          <a:p>
            <a:pPr marL="514350" indent="-514350" algn="l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6622300" y="302225"/>
            <a:ext cx="6599487" cy="7372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1 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775835B-7ED7-491B-BC81-05CAE730C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192" y="1080745"/>
            <a:ext cx="7460873" cy="4860194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573AD761-E214-490D-9709-EA957188AF6B}"/>
              </a:ext>
            </a:extLst>
          </p:cNvPr>
          <p:cNvSpPr/>
          <p:nvPr/>
        </p:nvSpPr>
        <p:spPr>
          <a:xfrm>
            <a:off x="5435574" y="5940939"/>
            <a:ext cx="34515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https://commons.wikimedia.org/wiki/File:Design_thinking.png</a:t>
            </a:r>
          </a:p>
        </p:txBody>
      </p:sp>
    </p:spTree>
    <p:extLst>
      <p:ext uri="{BB962C8B-B14F-4D97-AF65-F5344CB8AC3E}">
        <p14:creationId xmlns:p14="http://schemas.microsoft.com/office/powerpoint/2010/main" val="13290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099" y="1712664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hr-HR" b="1" dirty="0">
                <a:ea typeface="+mn-lt"/>
                <a:cs typeface="+mn-lt"/>
              </a:rPr>
              <a:t>Uvod u metode generiranja ideja</a:t>
            </a:r>
            <a:endParaRPr lang="en-GB" b="1" dirty="0">
              <a:ea typeface="+mn-lt"/>
              <a:cs typeface="+mn-lt"/>
            </a:endParaRPr>
          </a:p>
          <a:p>
            <a:endParaRPr lang="en-US" b="1" dirty="0">
              <a:ea typeface="+mn-lt"/>
              <a:cs typeface="+mn-lt"/>
            </a:endParaRPr>
          </a:p>
          <a:p>
            <a:pPr marL="457200" indent="-457200" algn="l">
              <a:buAutoNum type="arabicPeriod"/>
            </a:pPr>
            <a:r>
              <a:rPr lang="en-US" sz="2000" dirty="0">
                <a:ea typeface="+mn-lt"/>
                <a:cs typeface="+mn-lt"/>
              </a:rPr>
              <a:t>Brainstorming</a:t>
            </a:r>
            <a:endParaRPr lang="hr-HR" sz="2000" dirty="0">
              <a:ea typeface="+mn-lt"/>
              <a:cs typeface="+mn-lt"/>
            </a:endParaRPr>
          </a:p>
          <a:p>
            <a:pPr marL="457200" indent="-457200" algn="l">
              <a:buAutoNum type="arabicPeriod"/>
            </a:pPr>
            <a:r>
              <a:rPr lang="hr-HR" sz="2000" dirty="0">
                <a:ea typeface="+mn-lt"/>
                <a:cs typeface="+mn-lt"/>
              </a:rPr>
              <a:t>Rješavanje problema</a:t>
            </a:r>
          </a:p>
          <a:p>
            <a:pPr marL="457200" indent="-457200" algn="l">
              <a:buAutoNum type="arabicPeriod"/>
            </a:pPr>
            <a:r>
              <a:rPr lang="hr-HR" sz="2000" dirty="0">
                <a:ea typeface="+mn-lt"/>
                <a:cs typeface="+mn-lt"/>
              </a:rPr>
              <a:t>Generiranje ideja</a:t>
            </a:r>
            <a:r>
              <a:rPr lang="en-US" sz="2000" dirty="0">
                <a:ea typeface="+mn-lt"/>
                <a:cs typeface="+mn-lt"/>
              </a:rPr>
              <a:t>		</a:t>
            </a:r>
            <a:endParaRPr lang="en-GB" sz="2000" b="1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cs typeface="Calibri"/>
            </a:endParaRPr>
          </a:p>
          <a:p>
            <a:pPr marL="514350" indent="-514350" algn="l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9" name="Imagen 28">
            <a:extLst>
              <a:ext uri="{FF2B5EF4-FFF2-40B4-BE49-F238E27FC236}">
                <a16:creationId xmlns:a16="http://schemas.microsoft.com/office/drawing/2014/main" id="{9F27EAF1-A314-46A8-8ACD-FC8574279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04" y="2277512"/>
            <a:ext cx="4142497" cy="275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24176"/>
            <a:ext cx="9682975" cy="40439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defRPr/>
            </a:pPr>
            <a:r>
              <a:rPr lang="it" b="1" dirty="0">
                <a:ea typeface="+mn-lt"/>
                <a:cs typeface="+mn-lt"/>
              </a:rPr>
              <a:t>Brainstorming</a:t>
            </a:r>
          </a:p>
          <a:p>
            <a:pPr algn="l">
              <a:defRPr/>
            </a:pPr>
            <a:endParaRPr lang="en-GB" b="1" dirty="0">
              <a:ea typeface="+mn-lt"/>
              <a:cs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Brainstorming se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odnosi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na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generiranje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puno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ideja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,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na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suradnju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i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otvorenost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za </a:t>
            </a:r>
            <a:r>
              <a:rPr lang="hr-HR" altLang="es-ES" sz="2200" dirty="0">
                <a:latin typeface="+mj-lt"/>
                <a:cs typeface="Calibri" panose="020F0502020204030204" pitchFamily="34" charset="0"/>
              </a:rPr>
              <a:t>„divlja”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rješenja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.</a:t>
            </a:r>
            <a:endParaRPr lang="hr-HR" altLang="es-ES" sz="2200" dirty="0">
              <a:latin typeface="+mj-lt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Izbjegavajte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rasprave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o tome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zašto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ideje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možda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ne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funkcioniraju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.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Ov</a:t>
            </a:r>
            <a:r>
              <a:rPr lang="hr-HR" altLang="es-ES" sz="2200" dirty="0" err="1">
                <a:latin typeface="+mj-lt"/>
                <a:cs typeface="Calibri" panose="020F0502020204030204" pitchFamily="34" charset="0"/>
              </a:rPr>
              <a:t>akvo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ponašanje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ubija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kreativnost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i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pomiče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grupni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način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razmišljanja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s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generativnog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na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kritičan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.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Jedini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način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da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dođete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do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dobrih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ideja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je da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imate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mnogo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izbora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.</a:t>
            </a:r>
            <a:endParaRPr lang="hr-HR" altLang="es-ES" sz="2200" dirty="0">
              <a:latin typeface="+mj-lt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Postoje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mnoge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varijacije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o tome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kako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pokrenuti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brainstorming,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koristeći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hr-HR" altLang="es-ES" sz="2200" dirty="0">
                <a:latin typeface="+mj-lt"/>
                <a:cs typeface="Calibri" panose="020F0502020204030204" pitchFamily="34" charset="0"/>
              </a:rPr>
              <a:t>poučne ploče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,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ljepljive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bilješke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,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koristeći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tehnike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kao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što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su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"brainwriting", "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abeceda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", "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mreža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" 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ili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"</a:t>
            </a:r>
            <a:r>
              <a:rPr lang="en-GB" altLang="es-ES" sz="2200" dirty="0" err="1">
                <a:latin typeface="+mj-lt"/>
                <a:cs typeface="Calibri" panose="020F0502020204030204" pitchFamily="34" charset="0"/>
              </a:rPr>
              <a:t>kružn</a:t>
            </a:r>
            <a:r>
              <a:rPr lang="hr-HR" altLang="es-ES" sz="2200" dirty="0">
                <a:latin typeface="+mj-lt"/>
                <a:cs typeface="Calibri" panose="020F0502020204030204" pitchFamily="34" charset="0"/>
              </a:rPr>
              <a:t>i</a:t>
            </a:r>
            <a:r>
              <a:rPr lang="en-GB" altLang="es-ES" sz="2200" dirty="0">
                <a:latin typeface="+mj-lt"/>
                <a:cs typeface="Calibri" panose="020F0502020204030204" pitchFamily="34" charset="0"/>
              </a:rPr>
              <a:t> brainstorming</a:t>
            </a:r>
            <a:r>
              <a:rPr lang="en-GB" altLang="es-ES" sz="2900" dirty="0">
                <a:latin typeface="+mj-lt"/>
                <a:cs typeface="Calibri" panose="020F0502020204030204" pitchFamily="34" charset="0"/>
              </a:rPr>
              <a:t>".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cs typeface="Tahoma"/>
              </a:rPr>
              <a:t>Poglavlje</a:t>
            </a:r>
            <a:r>
              <a:rPr lang="es-ES" sz="4000" b="1" spc="-85" dirty="0">
                <a:solidFill>
                  <a:srgbClr val="D92E2D"/>
                </a:solidFill>
                <a:cs typeface="Tahoma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3275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81019"/>
            <a:ext cx="9144000" cy="47130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defRPr/>
            </a:pPr>
            <a:r>
              <a:rPr lang="hr-HR" b="1" dirty="0">
                <a:ea typeface="+mn-lt"/>
                <a:cs typeface="+mn-lt"/>
              </a:rPr>
              <a:t>Koraci za </a:t>
            </a:r>
            <a:r>
              <a:rPr lang="it" b="1" dirty="0">
                <a:ea typeface="+mn-lt"/>
                <a:cs typeface="+mn-lt"/>
              </a:rPr>
              <a:t>Brainstorming: </a:t>
            </a:r>
            <a:endParaRPr lang="en-GB" dirty="0">
              <a:cs typeface="Calibri"/>
            </a:endParaRPr>
          </a:p>
          <a:p>
            <a:pPr algn="l">
              <a:defRPr/>
            </a:pPr>
            <a:endParaRPr lang="it" sz="3200" b="1" dirty="0">
              <a:ea typeface="+mn-lt"/>
              <a:cs typeface="+mn-lt"/>
            </a:endParaRPr>
          </a:p>
          <a:p>
            <a:pPr algn="l">
              <a:defRPr/>
            </a:pPr>
            <a:r>
              <a:rPr lang="it" sz="2300" dirty="0">
                <a:ea typeface="+mn-lt"/>
                <a:cs typeface="+mn-lt"/>
              </a:rPr>
              <a:t>1. </a:t>
            </a:r>
            <a:r>
              <a:rPr lang="hr-HR" sz="2300" dirty="0">
                <a:ea typeface="+mn-lt"/>
                <a:cs typeface="+mn-lt"/>
              </a:rPr>
              <a:t>Postaviti</a:t>
            </a:r>
            <a:endParaRPr lang="en-GB" sz="2300" dirty="0">
              <a:cs typeface="Calibri" panose="020F0502020204030204"/>
            </a:endParaRPr>
          </a:p>
          <a:p>
            <a:pPr algn="l">
              <a:defRPr/>
            </a:pPr>
            <a:r>
              <a:rPr lang="it" sz="2300" dirty="0">
                <a:ea typeface="+mn-lt"/>
                <a:cs typeface="+mn-lt"/>
              </a:rPr>
              <a:t>2. </a:t>
            </a:r>
            <a:r>
              <a:rPr lang="hr-HR" sz="2300" dirty="0">
                <a:ea typeface="+mn-lt"/>
                <a:cs typeface="+mn-lt"/>
              </a:rPr>
              <a:t>Olakšati</a:t>
            </a:r>
            <a:r>
              <a:rPr lang="it" sz="2300" dirty="0">
                <a:ea typeface="+mn-lt"/>
                <a:cs typeface="+mn-lt"/>
              </a:rPr>
              <a:t> 			</a:t>
            </a:r>
            <a:endParaRPr lang="en-GB" sz="2300" dirty="0">
              <a:cs typeface="Calibri" panose="020F0502020204030204"/>
            </a:endParaRPr>
          </a:p>
          <a:p>
            <a:pPr algn="l">
              <a:defRPr/>
            </a:pPr>
            <a:r>
              <a:rPr lang="it" sz="2300" dirty="0">
                <a:ea typeface="+mn-lt"/>
                <a:cs typeface="+mn-lt"/>
              </a:rPr>
              <a:t>3.</a:t>
            </a:r>
            <a:r>
              <a:rPr lang="hr-HR" sz="2300" dirty="0">
                <a:ea typeface="+mn-lt"/>
                <a:cs typeface="+mn-lt"/>
              </a:rPr>
              <a:t> Pratiti</a:t>
            </a:r>
            <a:r>
              <a:rPr lang="it" sz="2300" dirty="0">
                <a:ea typeface="+mn-lt"/>
                <a:cs typeface="+mn-lt"/>
              </a:rPr>
              <a:t> 			</a:t>
            </a:r>
            <a:endParaRPr lang="en-GB" sz="2300" dirty="0">
              <a:cs typeface="Calibri" panose="020F0502020204030204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900" b="1" dirty="0">
                <a:solidFill>
                  <a:srgbClr val="D92E2D"/>
                </a:solidFill>
                <a:latin typeface="Calibri Light"/>
              </a:rPr>
              <a:t>Poglavlje</a:t>
            </a:r>
            <a:r>
              <a:rPr lang="es-ES" sz="3900" b="1" i="0" u="none" strike="noStrike" dirty="0">
                <a:solidFill>
                  <a:srgbClr val="D92E2D"/>
                </a:solidFill>
                <a:latin typeface="Calibri Light"/>
              </a:rPr>
              <a:t> 2</a:t>
            </a:r>
            <a:r>
              <a:rPr lang="en-US" sz="3900" b="0" i="0" dirty="0">
                <a:latin typeface="Calibri Light"/>
              </a:rPr>
              <a:t>​</a:t>
            </a:r>
            <a:endParaRPr lang="es-ES" sz="39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C03E725-B9CC-48DB-AA73-CFF5DF889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551" y="1581019"/>
            <a:ext cx="3401089" cy="3497454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23B4CF11-D23C-4A10-B740-AB0019062DF7}"/>
              </a:ext>
            </a:extLst>
          </p:cNvPr>
          <p:cNvSpPr/>
          <p:nvPr/>
        </p:nvSpPr>
        <p:spPr>
          <a:xfrm>
            <a:off x="5825094" y="5086107"/>
            <a:ext cx="31500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https://key0.cc/freepng/270382-Brainstorming-School-Based-Management-Clipart</a:t>
            </a:r>
          </a:p>
        </p:txBody>
      </p:sp>
    </p:spTree>
    <p:extLst>
      <p:ext uri="{BB962C8B-B14F-4D97-AF65-F5344CB8AC3E}">
        <p14:creationId xmlns:p14="http://schemas.microsoft.com/office/powerpoint/2010/main" val="41253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F7E5129145C1D4796D0CCED5DFBDE02" ma:contentTypeVersion="13" ma:contentTypeDescription="Luo uusi asiakirja." ma:contentTypeScope="" ma:versionID="118419fb119b9c1e9913f3298a077b54">
  <xsd:schema xmlns:xsd="http://www.w3.org/2001/XMLSchema" xmlns:xs="http://www.w3.org/2001/XMLSchema" xmlns:p="http://schemas.microsoft.com/office/2006/metadata/properties" xmlns:ns3="f72e2ad1-936a-41f1-a598-e84f4d1ebb13" xmlns:ns4="e20851b4-1139-4020-85e5-81b7cb96bc19" targetNamespace="http://schemas.microsoft.com/office/2006/metadata/properties" ma:root="true" ma:fieldsID="bbe855feaae0f8c5a9d6d7a97e2567cc" ns3:_="" ns4:_="">
    <xsd:import namespace="f72e2ad1-936a-41f1-a598-e84f4d1ebb13"/>
    <xsd:import namespace="e20851b4-1139-4020-85e5-81b7cb96bc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e2ad1-936a-41f1-a598-e84f4d1ebb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851b4-1139-4020-85e5-81b7cb96bc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1FC19E-F1A9-4F23-AF5A-A95B43BB44B2}">
  <ds:schemaRefs>
    <ds:schemaRef ds:uri="e20851b4-1139-4020-85e5-81b7cb96bc19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f72e2ad1-936a-41f1-a598-e84f4d1ebb1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34228FB-21EC-4592-80FF-0EB9C7E73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2e2ad1-936a-41f1-a598-e84f4d1ebb13"/>
    <ds:schemaRef ds:uri="e20851b4-1139-4020-85e5-81b7cb96bc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FEE615-4159-482B-8537-8B554BA62E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1095</Words>
  <Application>Microsoft Office PowerPoint</Application>
  <PresentationFormat>Široki zaslon</PresentationFormat>
  <Paragraphs>193</Paragraphs>
  <Slides>18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INOVACIJSKE VJEŠTINE  - kako inovacije u sportu iskoristiti za poslovanje?</vt:lpstr>
      <vt:lpstr>1.Ciljevi i ciljevi </vt:lpstr>
      <vt:lpstr>Sadržaj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Sažetak</vt:lpstr>
      <vt:lpstr>Test za samoocjenjivanje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Cristina</dc:creator>
  <cp:lastModifiedBy>Irena Šker</cp:lastModifiedBy>
  <cp:revision>573</cp:revision>
  <cp:lastPrinted>2021-11-11T07:54:38Z</cp:lastPrinted>
  <dcterms:created xsi:type="dcterms:W3CDTF">2020-11-24T11:59:30Z</dcterms:created>
  <dcterms:modified xsi:type="dcterms:W3CDTF">2022-03-08T11:46:17Z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0x0101005F7E5129145C1D4796D0CCED5DFBDE02</vt:lpwstr>
  </property>
</Properties>
</file>