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6" r:id="rId5"/>
    <p:sldId id="269" r:id="rId6"/>
    <p:sldId id="270" r:id="rId7"/>
    <p:sldId id="271" r:id="rId8"/>
    <p:sldId id="267" r:id="rId9"/>
    <p:sldId id="272" r:id="rId10"/>
    <p:sldId id="273" r:id="rId11"/>
    <p:sldId id="274" r:id="rId12"/>
    <p:sldId id="268" r:id="rId13"/>
    <p:sldId id="278" r:id="rId14"/>
    <p:sldId id="279" r:id="rId15"/>
    <p:sldId id="280" r:id="rId16"/>
    <p:sldId id="276" r:id="rId17"/>
    <p:sldId id="277" r:id="rId18"/>
    <p:sldId id="281" r:id="rId19"/>
    <p:sldId id="282" r:id="rId20"/>
    <p:sldId id="258"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E2D"/>
    <a:srgbClr val="E6872D"/>
    <a:srgbClr val="E47A24"/>
    <a:srgbClr val="E5802D"/>
    <a:srgbClr val="FFC300"/>
    <a:srgbClr val="FFD13C"/>
    <a:srgbClr val="FFC100"/>
    <a:srgbClr val="FFC400"/>
    <a:srgbClr val="FFCD04"/>
    <a:srgbClr val="DE5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8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87E90-0E07-4FDA-864C-0C99D2A63E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DEC76CB-170A-487C-B6DE-5C89756A9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9F76C6-0F8A-4C99-BB42-AF9E8E6880C3}"/>
              </a:ext>
            </a:extLst>
          </p:cNvPr>
          <p:cNvSpPr>
            <a:spLocks noGrp="1"/>
          </p:cNvSpPr>
          <p:nvPr>
            <p:ph type="dt" sz="half" idx="10"/>
          </p:nvPr>
        </p:nvSpPr>
        <p:spPr/>
        <p:txBody>
          <a:bodyPr/>
          <a:lstStyle/>
          <a:p>
            <a:fld id="{FE22A19E-EFBB-46D6-940E-B9FEBB41F1A4}" type="datetimeFigureOut">
              <a:rPr lang="es-ES" smtClean="0"/>
              <a:t>14/04/2022</a:t>
            </a:fld>
            <a:endParaRPr lang="es-ES"/>
          </a:p>
        </p:txBody>
      </p:sp>
      <p:sp>
        <p:nvSpPr>
          <p:cNvPr id="5" name="Marcador de pie de página 4">
            <a:extLst>
              <a:ext uri="{FF2B5EF4-FFF2-40B4-BE49-F238E27FC236}">
                <a16:creationId xmlns:a16="http://schemas.microsoft.com/office/drawing/2014/main" id="{A52F7B82-1B0D-4B96-87D6-9FB8F554EA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DB5E42-C2BD-4465-AF33-FF1A3687CAC8}"/>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408242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CEAAE-916D-4D79-8553-6D755354F1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04D6BA-26EE-4D00-931D-32B61335E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567537-172B-482C-BB50-34BBD6366E9C}"/>
              </a:ext>
            </a:extLst>
          </p:cNvPr>
          <p:cNvSpPr>
            <a:spLocks noGrp="1"/>
          </p:cNvSpPr>
          <p:nvPr>
            <p:ph type="dt" sz="half" idx="10"/>
          </p:nvPr>
        </p:nvSpPr>
        <p:spPr/>
        <p:txBody>
          <a:bodyPr/>
          <a:lstStyle/>
          <a:p>
            <a:fld id="{FE22A19E-EFBB-46D6-940E-B9FEBB41F1A4}" type="datetimeFigureOut">
              <a:rPr lang="es-ES" smtClean="0"/>
              <a:t>14/04/2022</a:t>
            </a:fld>
            <a:endParaRPr lang="es-ES"/>
          </a:p>
        </p:txBody>
      </p:sp>
      <p:sp>
        <p:nvSpPr>
          <p:cNvPr id="5" name="Marcador de pie de página 4">
            <a:extLst>
              <a:ext uri="{FF2B5EF4-FFF2-40B4-BE49-F238E27FC236}">
                <a16:creationId xmlns:a16="http://schemas.microsoft.com/office/drawing/2014/main" id="{4373DFC3-1B83-4DA8-B1CD-7BA5BFB725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22636A-9344-495E-BC6C-D22CE97362E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200879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26EAA8-93C2-4FDC-A569-617C60100F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53BC6B-E431-4C3B-9478-D70E9BE07C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392728-8DC0-4A3C-8A00-4E6D1BA7D6E3}"/>
              </a:ext>
            </a:extLst>
          </p:cNvPr>
          <p:cNvSpPr>
            <a:spLocks noGrp="1"/>
          </p:cNvSpPr>
          <p:nvPr>
            <p:ph type="dt" sz="half" idx="10"/>
          </p:nvPr>
        </p:nvSpPr>
        <p:spPr/>
        <p:txBody>
          <a:bodyPr/>
          <a:lstStyle/>
          <a:p>
            <a:fld id="{FE22A19E-EFBB-46D6-940E-B9FEBB41F1A4}" type="datetimeFigureOut">
              <a:rPr lang="es-ES" smtClean="0"/>
              <a:t>14/04/2022</a:t>
            </a:fld>
            <a:endParaRPr lang="es-ES"/>
          </a:p>
        </p:txBody>
      </p:sp>
      <p:sp>
        <p:nvSpPr>
          <p:cNvPr id="5" name="Marcador de pie de página 4">
            <a:extLst>
              <a:ext uri="{FF2B5EF4-FFF2-40B4-BE49-F238E27FC236}">
                <a16:creationId xmlns:a16="http://schemas.microsoft.com/office/drawing/2014/main" id="{C249344D-B293-4FFC-B647-B4CFC632B7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FF3B87-03E9-47A7-AF32-8C05B0B3D887}"/>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08708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5CC8A-D8FC-4BFA-9A19-28D6E8D793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89AB33-354F-4775-A6CF-44DE222EF4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DB18A0-AC99-4D89-8DAC-A17021FCDD2A}"/>
              </a:ext>
            </a:extLst>
          </p:cNvPr>
          <p:cNvSpPr>
            <a:spLocks noGrp="1"/>
          </p:cNvSpPr>
          <p:nvPr>
            <p:ph type="dt" sz="half" idx="10"/>
          </p:nvPr>
        </p:nvSpPr>
        <p:spPr/>
        <p:txBody>
          <a:bodyPr/>
          <a:lstStyle/>
          <a:p>
            <a:fld id="{FE22A19E-EFBB-46D6-940E-B9FEBB41F1A4}" type="datetimeFigureOut">
              <a:rPr lang="es-ES" smtClean="0"/>
              <a:t>14/04/2022</a:t>
            </a:fld>
            <a:endParaRPr lang="es-ES"/>
          </a:p>
        </p:txBody>
      </p:sp>
      <p:sp>
        <p:nvSpPr>
          <p:cNvPr id="5" name="Marcador de pie de página 4">
            <a:extLst>
              <a:ext uri="{FF2B5EF4-FFF2-40B4-BE49-F238E27FC236}">
                <a16:creationId xmlns:a16="http://schemas.microsoft.com/office/drawing/2014/main" id="{E4EAE9DA-A0EA-48C5-9EC4-9EFDF0778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A2ED96-E597-43F2-AEF8-42D1A2BEFC4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90408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F0957-5892-4DBD-BC5D-69A4674E19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B00FE5-84F7-418E-97DD-66E08ABD3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A1228FC-FE42-4F8C-B76F-0500241EFD31}"/>
              </a:ext>
            </a:extLst>
          </p:cNvPr>
          <p:cNvSpPr>
            <a:spLocks noGrp="1"/>
          </p:cNvSpPr>
          <p:nvPr>
            <p:ph type="dt" sz="half" idx="10"/>
          </p:nvPr>
        </p:nvSpPr>
        <p:spPr/>
        <p:txBody>
          <a:bodyPr/>
          <a:lstStyle/>
          <a:p>
            <a:fld id="{FE22A19E-EFBB-46D6-940E-B9FEBB41F1A4}" type="datetimeFigureOut">
              <a:rPr lang="es-ES" smtClean="0"/>
              <a:t>14/04/2022</a:t>
            </a:fld>
            <a:endParaRPr lang="es-ES"/>
          </a:p>
        </p:txBody>
      </p:sp>
      <p:sp>
        <p:nvSpPr>
          <p:cNvPr id="5" name="Marcador de pie de página 4">
            <a:extLst>
              <a:ext uri="{FF2B5EF4-FFF2-40B4-BE49-F238E27FC236}">
                <a16:creationId xmlns:a16="http://schemas.microsoft.com/office/drawing/2014/main" id="{2B109401-AD0F-4446-B69B-1CB258AC80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6973FA-EA50-4D29-A749-497540FFEC28}"/>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5311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B23D3-0B40-4538-965B-A1AC1D12D5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49A546-42A7-4D64-B50B-25C24D9ABC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2B9030-0745-465C-87BA-562FA8CD86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A8DD24-4417-4FF6-93FD-C72CBB33FB67}"/>
              </a:ext>
            </a:extLst>
          </p:cNvPr>
          <p:cNvSpPr>
            <a:spLocks noGrp="1"/>
          </p:cNvSpPr>
          <p:nvPr>
            <p:ph type="dt" sz="half" idx="10"/>
          </p:nvPr>
        </p:nvSpPr>
        <p:spPr/>
        <p:txBody>
          <a:bodyPr/>
          <a:lstStyle/>
          <a:p>
            <a:fld id="{FE22A19E-EFBB-46D6-940E-B9FEBB41F1A4}" type="datetimeFigureOut">
              <a:rPr lang="es-ES" smtClean="0"/>
              <a:t>14/04/2022</a:t>
            </a:fld>
            <a:endParaRPr lang="es-ES"/>
          </a:p>
        </p:txBody>
      </p:sp>
      <p:sp>
        <p:nvSpPr>
          <p:cNvPr id="6" name="Marcador de pie de página 5">
            <a:extLst>
              <a:ext uri="{FF2B5EF4-FFF2-40B4-BE49-F238E27FC236}">
                <a16:creationId xmlns:a16="http://schemas.microsoft.com/office/drawing/2014/main" id="{33E8D037-748A-4E6A-9442-FF211937A5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0AB0F1-4C40-494A-9941-FBC70F6D139A}"/>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7004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383F7-248E-47F9-8E07-8412257DD0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BC1C87-4AE4-4FCB-8700-1E40953D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537FA4-5E81-4DFC-92C2-AEA362E832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5F3C9D-3367-4215-9688-F7A505B20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185E9E-240E-4A21-8B2A-C67A90B6B6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E933C2-6AE9-4290-90C5-95119CCAD4FE}"/>
              </a:ext>
            </a:extLst>
          </p:cNvPr>
          <p:cNvSpPr>
            <a:spLocks noGrp="1"/>
          </p:cNvSpPr>
          <p:nvPr>
            <p:ph type="dt" sz="half" idx="10"/>
          </p:nvPr>
        </p:nvSpPr>
        <p:spPr/>
        <p:txBody>
          <a:bodyPr/>
          <a:lstStyle/>
          <a:p>
            <a:fld id="{FE22A19E-EFBB-46D6-940E-B9FEBB41F1A4}" type="datetimeFigureOut">
              <a:rPr lang="es-ES" smtClean="0"/>
              <a:t>14/04/2022</a:t>
            </a:fld>
            <a:endParaRPr lang="es-ES"/>
          </a:p>
        </p:txBody>
      </p:sp>
      <p:sp>
        <p:nvSpPr>
          <p:cNvPr id="8" name="Marcador de pie de página 7">
            <a:extLst>
              <a:ext uri="{FF2B5EF4-FFF2-40B4-BE49-F238E27FC236}">
                <a16:creationId xmlns:a16="http://schemas.microsoft.com/office/drawing/2014/main" id="{70CAE50A-0BC6-4E28-B9AE-59218C4D4E9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CBEBAF1-0F61-4121-AF6C-0CC89D9A0D3C}"/>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39229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F0C70-932A-496C-ACC7-2465C5C013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D0FD90-7AEC-4EC5-9D89-C706C18AA4C5}"/>
              </a:ext>
            </a:extLst>
          </p:cNvPr>
          <p:cNvSpPr>
            <a:spLocks noGrp="1"/>
          </p:cNvSpPr>
          <p:nvPr>
            <p:ph type="dt" sz="half" idx="10"/>
          </p:nvPr>
        </p:nvSpPr>
        <p:spPr/>
        <p:txBody>
          <a:bodyPr/>
          <a:lstStyle/>
          <a:p>
            <a:fld id="{FE22A19E-EFBB-46D6-940E-B9FEBB41F1A4}" type="datetimeFigureOut">
              <a:rPr lang="es-ES" smtClean="0"/>
              <a:t>14/04/2022</a:t>
            </a:fld>
            <a:endParaRPr lang="es-ES"/>
          </a:p>
        </p:txBody>
      </p:sp>
      <p:sp>
        <p:nvSpPr>
          <p:cNvPr id="4" name="Marcador de pie de página 3">
            <a:extLst>
              <a:ext uri="{FF2B5EF4-FFF2-40B4-BE49-F238E27FC236}">
                <a16:creationId xmlns:a16="http://schemas.microsoft.com/office/drawing/2014/main" id="{F2FC46E3-D840-4171-B236-2C82EAD5C2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96E46-6896-44CD-8211-8E288611D5BA}"/>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3559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F9E127-9E34-417D-A088-338762879816}"/>
              </a:ext>
            </a:extLst>
          </p:cNvPr>
          <p:cNvSpPr>
            <a:spLocks noGrp="1"/>
          </p:cNvSpPr>
          <p:nvPr>
            <p:ph type="dt" sz="half" idx="10"/>
          </p:nvPr>
        </p:nvSpPr>
        <p:spPr/>
        <p:txBody>
          <a:bodyPr/>
          <a:lstStyle/>
          <a:p>
            <a:fld id="{FE22A19E-EFBB-46D6-940E-B9FEBB41F1A4}" type="datetimeFigureOut">
              <a:rPr lang="es-ES" smtClean="0"/>
              <a:t>14/04/2022</a:t>
            </a:fld>
            <a:endParaRPr lang="es-ES"/>
          </a:p>
        </p:txBody>
      </p:sp>
      <p:sp>
        <p:nvSpPr>
          <p:cNvPr id="3" name="Marcador de pie de página 2">
            <a:extLst>
              <a:ext uri="{FF2B5EF4-FFF2-40B4-BE49-F238E27FC236}">
                <a16:creationId xmlns:a16="http://schemas.microsoft.com/office/drawing/2014/main" id="{F3E5F2C2-0A30-4E6B-B81B-56ED476B8BD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5420C2A-CCFC-49FB-A7D4-CD54E000F507}"/>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97880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EB207-3FAC-4C0E-8B0A-DDC2FF759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8B6B16-C7C8-4D77-B237-632417A97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F50E38-0090-4364-A44A-2BF9E4C5E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739644-31A0-443D-97FC-181A7EC011FD}"/>
              </a:ext>
            </a:extLst>
          </p:cNvPr>
          <p:cNvSpPr>
            <a:spLocks noGrp="1"/>
          </p:cNvSpPr>
          <p:nvPr>
            <p:ph type="dt" sz="half" idx="10"/>
          </p:nvPr>
        </p:nvSpPr>
        <p:spPr/>
        <p:txBody>
          <a:bodyPr/>
          <a:lstStyle/>
          <a:p>
            <a:fld id="{FE22A19E-EFBB-46D6-940E-B9FEBB41F1A4}" type="datetimeFigureOut">
              <a:rPr lang="es-ES" smtClean="0"/>
              <a:t>14/04/2022</a:t>
            </a:fld>
            <a:endParaRPr lang="es-ES"/>
          </a:p>
        </p:txBody>
      </p:sp>
      <p:sp>
        <p:nvSpPr>
          <p:cNvPr id="6" name="Marcador de pie de página 5">
            <a:extLst>
              <a:ext uri="{FF2B5EF4-FFF2-40B4-BE49-F238E27FC236}">
                <a16:creationId xmlns:a16="http://schemas.microsoft.com/office/drawing/2014/main" id="{A304FAB6-74E8-40AA-934B-535731D2CC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3BAD29-685E-4CB0-8884-00A9B2F1DD5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386626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D8FBD-DD76-4F45-8707-C47476DFC7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D4F0445-1266-416C-8A05-2EAD4DBA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94C186-B924-460A-B1FD-3BF070B6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DB504B-009B-4C55-A6D0-7A5934E46945}"/>
              </a:ext>
            </a:extLst>
          </p:cNvPr>
          <p:cNvSpPr>
            <a:spLocks noGrp="1"/>
          </p:cNvSpPr>
          <p:nvPr>
            <p:ph type="dt" sz="half" idx="10"/>
          </p:nvPr>
        </p:nvSpPr>
        <p:spPr/>
        <p:txBody>
          <a:bodyPr/>
          <a:lstStyle/>
          <a:p>
            <a:fld id="{FE22A19E-EFBB-46D6-940E-B9FEBB41F1A4}" type="datetimeFigureOut">
              <a:rPr lang="es-ES" smtClean="0"/>
              <a:t>14/04/2022</a:t>
            </a:fld>
            <a:endParaRPr lang="es-ES"/>
          </a:p>
        </p:txBody>
      </p:sp>
      <p:sp>
        <p:nvSpPr>
          <p:cNvPr id="6" name="Marcador de pie de página 5">
            <a:extLst>
              <a:ext uri="{FF2B5EF4-FFF2-40B4-BE49-F238E27FC236}">
                <a16:creationId xmlns:a16="http://schemas.microsoft.com/office/drawing/2014/main" id="{E44D190D-9EC5-4230-994B-D55430DB6F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8DACC1-FABA-4F00-BA00-17EE06980C72}"/>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0413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C09850-80A0-4580-BAF5-AED40BF03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780102-978E-452D-998B-FA531581C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D9106E-EAB7-4EBB-ABBD-C74934CE0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2A19E-EFBB-46D6-940E-B9FEBB41F1A4}" type="datetimeFigureOut">
              <a:rPr lang="es-ES" smtClean="0"/>
              <a:t>14/04/2022</a:t>
            </a:fld>
            <a:endParaRPr lang="es-ES"/>
          </a:p>
        </p:txBody>
      </p:sp>
      <p:sp>
        <p:nvSpPr>
          <p:cNvPr id="5" name="Marcador de pie de página 4">
            <a:extLst>
              <a:ext uri="{FF2B5EF4-FFF2-40B4-BE49-F238E27FC236}">
                <a16:creationId xmlns:a16="http://schemas.microsoft.com/office/drawing/2014/main" id="{3FCD2346-DC06-4549-B63E-7F0F827F7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8D8689F-A519-4231-AD88-BB8B63C1B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AC35-5C40-4781-8654-89605ADC15F4}" type="slidenum">
              <a:rPr lang="es-ES" smtClean="0"/>
              <a:t>‹#›</a:t>
            </a:fld>
            <a:endParaRPr lang="es-ES"/>
          </a:p>
        </p:txBody>
      </p:sp>
    </p:spTree>
    <p:extLst>
      <p:ext uri="{BB962C8B-B14F-4D97-AF65-F5344CB8AC3E}">
        <p14:creationId xmlns:p14="http://schemas.microsoft.com/office/powerpoint/2010/main" val="89602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support.zoom.us/hc/en-us/articles/360029527911-Free-online-Zoom-training-webina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3753036" y="2714595"/>
            <a:ext cx="4685924" cy="1121083"/>
          </a:xfrm>
        </p:spPr>
        <p:txBody>
          <a:bodyPr>
            <a:normAutofit fontScale="90000"/>
          </a:bodyPr>
          <a:lstStyle/>
          <a:p>
            <a:r>
              <a:rPr lang="en-GB" dirty="0">
                <a:solidFill>
                  <a:srgbClr val="D92E2D"/>
                </a:solidFill>
                <a:effectLst/>
                <a:ea typeface="Calibri" panose="020F0502020204030204" pitchFamily="34" charset="0"/>
                <a:cs typeface="Arial" panose="020B0604020202020204" pitchFamily="34" charset="0"/>
              </a:rPr>
              <a:t>DIGITAL</a:t>
            </a:r>
            <a:r>
              <a:rPr lang="hr-HR" dirty="0">
                <a:solidFill>
                  <a:srgbClr val="D92E2D"/>
                </a:solidFill>
                <a:ea typeface="Calibri" panose="020F0502020204030204" pitchFamily="34" charset="0"/>
                <a:cs typeface="Arial" panose="020B0604020202020204" pitchFamily="34" charset="0"/>
              </a:rPr>
              <a:t>NE VJEŠTINE</a:t>
            </a:r>
            <a:r>
              <a:rPr lang="en-GB" dirty="0">
                <a:solidFill>
                  <a:srgbClr val="D92E2D"/>
                </a:solidFill>
                <a:effectLst/>
                <a:ea typeface="Calibri" panose="020F0502020204030204" pitchFamily="34" charset="0"/>
                <a:cs typeface="Arial" panose="020B0604020202020204" pitchFamily="34" charset="0"/>
              </a:rPr>
              <a:t> </a:t>
            </a:r>
            <a:endParaRPr lang="es-ES" dirty="0">
              <a:solidFill>
                <a:srgbClr val="D92E2D"/>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010" y="6294071"/>
            <a:ext cx="10100684" cy="563929"/>
          </a:xfrm>
          <a:prstGeom prst="rect">
            <a:avLst/>
          </a:prstGeom>
        </p:spPr>
      </p:pic>
      <p:pic>
        <p:nvPicPr>
          <p:cNvPr id="16" name="Imagen 15">
            <a:extLst>
              <a:ext uri="{FF2B5EF4-FFF2-40B4-BE49-F238E27FC236}">
                <a16:creationId xmlns:a16="http://schemas.microsoft.com/office/drawing/2014/main" id="{0ADC5157-47E0-463F-9C8D-1781A1286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059" y="357115"/>
            <a:ext cx="6959400" cy="2046882"/>
          </a:xfrm>
          <a:prstGeom prst="rect">
            <a:avLst/>
          </a:prstGeom>
        </p:spPr>
      </p:pic>
      <p:pic>
        <p:nvPicPr>
          <p:cNvPr id="8" name="Imagen 7">
            <a:extLst>
              <a:ext uri="{FF2B5EF4-FFF2-40B4-BE49-F238E27FC236}">
                <a16:creationId xmlns:a16="http://schemas.microsoft.com/office/drawing/2014/main" id="{3B3DD817-B1DA-4580-8570-994B1F491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066" y="4306560"/>
            <a:ext cx="2167863" cy="1111660"/>
          </a:xfrm>
          <a:prstGeom prst="rect">
            <a:avLst/>
          </a:prstGeom>
        </p:spPr>
      </p:pic>
    </p:spTree>
    <p:extLst>
      <p:ext uri="{BB962C8B-B14F-4D97-AF65-F5344CB8AC3E}">
        <p14:creationId xmlns:p14="http://schemas.microsoft.com/office/powerpoint/2010/main" val="28093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04123"/>
            <a:ext cx="9927794" cy="3904663"/>
          </a:xfrm>
        </p:spPr>
        <p:txBody>
          <a:bodyPr>
            <a:noAutofit/>
          </a:bodyPr>
          <a:lstStyle/>
          <a:p>
            <a:pPr indent="-269875" algn="just">
              <a:lnSpc>
                <a:spcPct val="115000"/>
              </a:lnSpc>
              <a:spcAft>
                <a:spcPts val="1000"/>
              </a:spcAft>
            </a:pPr>
            <a:r>
              <a:rPr lang="es-ES" sz="1800" dirty="0">
                <a:effectLst/>
                <a:latin typeface="Arial" panose="020B0604020202020204" pitchFamily="34" charset="0"/>
                <a:ea typeface="Calibri" panose="020F0502020204030204" pitchFamily="34" charset="0"/>
                <a:cs typeface="Arial" panose="020B0604020202020204" pitchFamily="34" charset="0"/>
              </a:rPr>
              <a:t>4) </a:t>
            </a:r>
            <a:r>
              <a:rPr lang="es-ES" sz="1800" dirty="0" err="1">
                <a:effectLst/>
                <a:latin typeface="Arial" panose="020B0604020202020204" pitchFamily="34" charset="0"/>
                <a:ea typeface="Calibri" panose="020F0502020204030204" pitchFamily="34" charset="0"/>
                <a:cs typeface="Arial" panose="020B0604020202020204" pitchFamily="34" charset="0"/>
              </a:rPr>
              <a:t>Stvorite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korisnika</a:t>
            </a:r>
            <a:r>
              <a:rPr lang="es-ES" sz="1800" dirty="0">
                <a:effectLst/>
                <a:latin typeface="Arial" panose="020B0604020202020204" pitchFamily="34" charset="0"/>
                <a:ea typeface="Calibri" panose="020F0502020204030204" pitchFamily="34" charset="0"/>
                <a:cs typeface="Arial" panose="020B0604020202020204" pitchFamily="34" charset="0"/>
              </a:rPr>
              <a:t> i </a:t>
            </a:r>
            <a:r>
              <a:rPr lang="es-ES" sz="1800" dirty="0" err="1">
                <a:effectLst/>
                <a:latin typeface="Arial" panose="020B0604020202020204" pitchFamily="34" charset="0"/>
                <a:ea typeface="Calibri" panose="020F0502020204030204" pitchFamily="34" charset="0"/>
                <a:cs typeface="Arial" panose="020B0604020202020204" pitchFamily="34" charset="0"/>
              </a:rPr>
              <a:t>dodajte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ga</a:t>
            </a:r>
            <a:r>
              <a:rPr lang="es-ES" sz="1800" dirty="0">
                <a:effectLst/>
                <a:latin typeface="Arial" panose="020B0604020202020204" pitchFamily="34" charset="0"/>
                <a:ea typeface="Calibri" panose="020F0502020204030204" pitchFamily="34" charset="0"/>
                <a:cs typeface="Arial" panose="020B0604020202020204" pitchFamily="34" charset="0"/>
              </a:rPr>
              <a:t> u </a:t>
            </a:r>
            <a:r>
              <a:rPr lang="es-ES" sz="1800" dirty="0" err="1">
                <a:effectLst/>
                <a:latin typeface="Arial" panose="020B0604020202020204" pitchFamily="34" charset="0"/>
                <a:ea typeface="Calibri" panose="020F0502020204030204" pitchFamily="34" charset="0"/>
                <a:cs typeface="Arial" panose="020B0604020202020204" pitchFamily="34" charset="0"/>
              </a:rPr>
              <a:t>bazu</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podataka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Dajte</a:t>
            </a:r>
            <a:r>
              <a:rPr lang="es-ES" sz="1800" dirty="0">
                <a:effectLst/>
                <a:latin typeface="Arial" panose="020B0604020202020204" pitchFamily="34" charset="0"/>
                <a:ea typeface="Calibri" panose="020F0502020204030204" pitchFamily="34" charset="0"/>
                <a:cs typeface="Arial" panose="020B0604020202020204" pitchFamily="34" charset="0"/>
              </a:rPr>
              <a:t> mu </a:t>
            </a:r>
            <a:r>
              <a:rPr lang="es-ES" sz="1800" dirty="0" err="1">
                <a:effectLst/>
                <a:latin typeface="Arial" panose="020B0604020202020204" pitchFamily="34" charset="0"/>
                <a:ea typeface="Calibri" panose="020F0502020204030204" pitchFamily="34" charset="0"/>
                <a:cs typeface="Arial" panose="020B0604020202020204" pitchFamily="34" charset="0"/>
              </a:rPr>
              <a:t>sva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dopuštenja</a:t>
            </a:r>
            <a:r>
              <a:rPr lang="es-ES" sz="1800" dirty="0">
                <a:effectLst/>
                <a:latin typeface="Arial" panose="020B0604020202020204" pitchFamily="34" charset="0"/>
                <a:ea typeface="Calibri" panose="020F0502020204030204" pitchFamily="34" charset="0"/>
                <a:cs typeface="Arial" panose="020B0604020202020204" pitchFamily="34" charset="0"/>
              </a:rPr>
              <a:t> i </a:t>
            </a:r>
            <a:r>
              <a:rPr lang="es-ES" sz="1800" dirty="0" err="1">
                <a:effectLst/>
                <a:latin typeface="Arial" panose="020B0604020202020204" pitchFamily="34" charset="0"/>
                <a:ea typeface="Calibri" panose="020F0502020204030204" pitchFamily="34" charset="0"/>
                <a:cs typeface="Arial" panose="020B0604020202020204" pitchFamily="34" charset="0"/>
              </a:rPr>
              <a:t>dodijelite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sigurno</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ime</a:t>
            </a:r>
            <a:r>
              <a:rPr lang="es-ES" sz="1800" dirty="0">
                <a:effectLst/>
                <a:latin typeface="Arial" panose="020B0604020202020204" pitchFamily="34" charset="0"/>
                <a:ea typeface="Calibri" panose="020F0502020204030204" pitchFamily="34" charset="0"/>
                <a:cs typeface="Arial" panose="020B0604020202020204" pitchFamily="34" charset="0"/>
              </a:rPr>
              <a:t> i </a:t>
            </a:r>
            <a:r>
              <a:rPr lang="es-ES" sz="1800" dirty="0" err="1">
                <a:effectLst/>
                <a:latin typeface="Arial" panose="020B0604020202020204" pitchFamily="34" charset="0"/>
                <a:ea typeface="Calibri" panose="020F0502020204030204" pitchFamily="34" charset="0"/>
                <a:cs typeface="Arial" panose="020B0604020202020204" pitchFamily="34" charset="0"/>
              </a:rPr>
              <a:t>lozinku</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Idite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na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dodaj</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korisnika</a:t>
            </a:r>
            <a:r>
              <a:rPr lang="es-ES" sz="1800" dirty="0">
                <a:effectLst/>
                <a:latin typeface="Arial" panose="020B0604020202020204" pitchFamily="34" charset="0"/>
                <a:ea typeface="Calibri" panose="020F0502020204030204" pitchFamily="34" charset="0"/>
                <a:cs typeface="Arial" panose="020B0604020202020204" pitchFamily="34" charset="0"/>
              </a:rPr>
              <a:t> u </a:t>
            </a:r>
            <a:r>
              <a:rPr lang="es-ES" sz="1800" dirty="0" err="1">
                <a:effectLst/>
                <a:latin typeface="Arial" panose="020B0604020202020204" pitchFamily="34" charset="0"/>
                <a:ea typeface="Calibri" panose="020F0502020204030204" pitchFamily="34" charset="0"/>
                <a:cs typeface="Arial" panose="020B0604020202020204" pitchFamily="34" charset="0"/>
              </a:rPr>
              <a:t>bazu</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podataka</a:t>
            </a:r>
            <a:r>
              <a:rPr lang="es-ES" sz="1800" dirty="0">
                <a:effectLst/>
                <a:latin typeface="Arial" panose="020B0604020202020204" pitchFamily="34" charset="0"/>
                <a:ea typeface="Calibri" panose="020F0502020204030204" pitchFamily="34" charset="0"/>
                <a:cs typeface="Arial" panose="020B0604020202020204" pitchFamily="34" charset="0"/>
              </a:rPr>
              <a:t>" i </a:t>
            </a:r>
            <a:r>
              <a:rPr lang="es-ES" sz="1800" dirty="0" err="1">
                <a:effectLst/>
                <a:latin typeface="Arial" panose="020B0604020202020204" pitchFamily="34" charset="0"/>
                <a:ea typeface="Calibri" panose="020F0502020204030204" pitchFamily="34" charset="0"/>
                <a:cs typeface="Arial" panose="020B0604020202020204" pitchFamily="34" charset="0"/>
              </a:rPr>
              <a:t>povežite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ga</a:t>
            </a:r>
            <a:r>
              <a:rPr lang="es-ES" sz="1800" dirty="0">
                <a:effectLst/>
                <a:latin typeface="Arial" panose="020B0604020202020204" pitchFamily="34" charset="0"/>
                <a:ea typeface="Calibri" panose="020F0502020204030204" pitchFamily="34" charset="0"/>
                <a:cs typeface="Arial" panose="020B0604020202020204" pitchFamily="34" charset="0"/>
              </a:rPr>
              <a:t>.</a:t>
            </a:r>
            <a:endParaRPr lang="hr-HR"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s-ES" sz="1800" dirty="0" err="1">
                <a:effectLst/>
                <a:latin typeface="Arial" panose="020B0604020202020204" pitchFamily="34" charset="0"/>
                <a:ea typeface="Calibri" panose="020F0502020204030204" pitchFamily="34" charset="0"/>
                <a:cs typeface="Arial" panose="020B0604020202020204" pitchFamily="34" charset="0"/>
              </a:rPr>
              <a:t>Unesite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url</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svoje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domene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zajedno</a:t>
            </a:r>
            <a:r>
              <a:rPr lang="es-ES" sz="1800" dirty="0">
                <a:effectLst/>
                <a:latin typeface="Arial" panose="020B0604020202020204" pitchFamily="34" charset="0"/>
                <a:ea typeface="Calibri" panose="020F0502020204030204" pitchFamily="34" charset="0"/>
                <a:cs typeface="Arial" panose="020B0604020202020204" pitchFamily="34" charset="0"/>
              </a:rPr>
              <a:t> s "/</a:t>
            </a:r>
            <a:r>
              <a:rPr lang="es-ES" sz="1800" dirty="0" err="1">
                <a:effectLst/>
                <a:latin typeface="Arial" panose="020B0604020202020204" pitchFamily="34" charset="0"/>
                <a:ea typeface="Calibri" panose="020F0502020204030204" pitchFamily="34" charset="0"/>
                <a:cs typeface="Arial" panose="020B0604020202020204" pitchFamily="34" charset="0"/>
              </a:rPr>
              <a:t>wp-admin</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Ispunite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polja</a:t>
            </a:r>
            <a:r>
              <a:rPr lang="es-ES" sz="1800" dirty="0">
                <a:effectLst/>
                <a:latin typeface="Arial" panose="020B0604020202020204" pitchFamily="34" charset="0"/>
                <a:ea typeface="Calibri" panose="020F0502020204030204" pitchFamily="34" charset="0"/>
                <a:cs typeface="Arial" panose="020B0604020202020204" pitchFamily="34" charset="0"/>
              </a:rPr>
              <a:t>, a </a:t>
            </a:r>
            <a:r>
              <a:rPr lang="es-ES" sz="1800" dirty="0" err="1">
                <a:effectLst/>
                <a:latin typeface="Arial" panose="020B0604020202020204" pitchFamily="34" charset="0"/>
                <a:ea typeface="Calibri" panose="020F0502020204030204" pitchFamily="34" charset="0"/>
                <a:cs typeface="Arial" panose="020B0604020202020204" pitchFamily="34" charset="0"/>
              </a:rPr>
              <a:t>zatim</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unesite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korisničko</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ime</a:t>
            </a:r>
            <a:r>
              <a:rPr lang="es-ES" sz="1800" dirty="0">
                <a:effectLst/>
                <a:latin typeface="Arial" panose="020B0604020202020204" pitchFamily="34" charset="0"/>
                <a:ea typeface="Calibri" panose="020F0502020204030204" pitchFamily="34" charset="0"/>
                <a:cs typeface="Arial" panose="020B0604020202020204" pitchFamily="34" charset="0"/>
              </a:rPr>
              <a:t> i </a:t>
            </a:r>
            <a:r>
              <a:rPr lang="es-ES" sz="1800" dirty="0" err="1">
                <a:effectLst/>
                <a:latin typeface="Arial" panose="020B0604020202020204" pitchFamily="34" charset="0"/>
                <a:ea typeface="Calibri" panose="020F0502020204030204" pitchFamily="34" charset="0"/>
                <a:cs typeface="Arial" panose="020B0604020202020204" pitchFamily="34" charset="0"/>
              </a:rPr>
              <a:t>lozinku</a:t>
            </a:r>
            <a:r>
              <a:rPr lang="es-ES" sz="1800" dirty="0">
                <a:effectLst/>
                <a:latin typeface="Arial" panose="020B0604020202020204" pitchFamily="34" charset="0"/>
                <a:ea typeface="Calibri" panose="020F0502020204030204" pitchFamily="34" charset="0"/>
                <a:cs typeface="Arial" panose="020B0604020202020204" pitchFamily="34" charset="0"/>
              </a:rPr>
              <a:t>.</a:t>
            </a:r>
            <a:endParaRPr lang="hr-HR"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s-ES" sz="1800" dirty="0">
                <a:effectLst/>
                <a:latin typeface="Arial" panose="020B0604020202020204" pitchFamily="34" charset="0"/>
                <a:ea typeface="Calibri" panose="020F0502020204030204" pitchFamily="34" charset="0"/>
                <a:cs typeface="Arial" panose="020B0604020202020204" pitchFamily="34" charset="0"/>
              </a:rPr>
              <a:t>5) WordPress je </a:t>
            </a:r>
            <a:r>
              <a:rPr lang="es-ES" sz="1800" dirty="0" err="1">
                <a:effectLst/>
                <a:latin typeface="Arial" panose="020B0604020202020204" pitchFamily="34" charset="0"/>
                <a:ea typeface="Calibri" panose="020F0502020204030204" pitchFamily="34" charset="0"/>
                <a:cs typeface="Arial" panose="020B0604020202020204" pitchFamily="34" charset="0"/>
              </a:rPr>
              <a:t>sada</a:t>
            </a:r>
            <a:r>
              <a:rPr lang="es-ES" sz="1800" dirty="0">
                <a:effectLst/>
                <a:latin typeface="Arial" panose="020B0604020202020204" pitchFamily="34" charset="0"/>
                <a:ea typeface="Calibri" panose="020F0502020204030204" pitchFamily="34" charset="0"/>
                <a:cs typeface="Arial" panose="020B0604020202020204" pitchFamily="34" charset="0"/>
              </a:rPr>
              <a:t> u </a:t>
            </a:r>
            <a:r>
              <a:rPr lang="es-ES" sz="1800" dirty="0" err="1">
                <a:effectLst/>
                <a:latin typeface="Arial" panose="020B0604020202020204" pitchFamily="34" charset="0"/>
                <a:ea typeface="Calibri" panose="020F0502020204030204" pitchFamily="34" charset="0"/>
                <a:cs typeface="Arial" panose="020B0604020202020204" pitchFamily="34" charset="0"/>
              </a:rPr>
              <a:t>potpunosti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instaliran</a:t>
            </a:r>
            <a:r>
              <a:rPr lang="es-ES" sz="1800" dirty="0">
                <a:effectLst/>
                <a:latin typeface="Arial" panose="020B0604020202020204" pitchFamily="34" charset="0"/>
                <a:ea typeface="Calibri" panose="020F0502020204030204" pitchFamily="34" charset="0"/>
                <a:cs typeface="Arial" panose="020B0604020202020204" pitchFamily="34" charset="0"/>
              </a:rPr>
              <a:t>! U </a:t>
            </a:r>
            <a:r>
              <a:rPr lang="es-ES" sz="1800" dirty="0" err="1">
                <a:effectLst/>
                <a:latin typeface="Arial" panose="020B0604020202020204" pitchFamily="34" charset="0"/>
                <a:ea typeface="Calibri" panose="020F0502020204030204" pitchFamily="34" charset="0"/>
                <a:cs typeface="Arial" panose="020B0604020202020204" pitchFamily="34" charset="0"/>
              </a:rPr>
              <a:t>bočnom</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panelu</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imat</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ćete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opcije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objavljivanja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predloške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informacije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Istražite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ovaj</a:t>
            </a:r>
            <a:r>
              <a:rPr lang="es-ES" sz="1800" dirty="0">
                <a:effectLst/>
                <a:latin typeface="Arial" panose="020B0604020202020204" pitchFamily="34" charset="0"/>
                <a:ea typeface="Calibri" panose="020F0502020204030204" pitchFamily="34" charset="0"/>
                <a:cs typeface="Arial" panose="020B0604020202020204" pitchFamily="34" charset="0"/>
              </a:rPr>
              <a:t> panel i </a:t>
            </a:r>
            <a:r>
              <a:rPr lang="es-ES" sz="1800" dirty="0" err="1">
                <a:effectLst/>
                <a:latin typeface="Arial" panose="020B0604020202020204" pitchFamily="34" charset="0"/>
                <a:ea typeface="Calibri" panose="020F0502020204030204" pitchFamily="34" charset="0"/>
                <a:cs typeface="Arial" panose="020B0604020202020204" pitchFamily="34" charset="0"/>
              </a:rPr>
              <a:t>sve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njegove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mogućnosti</a:t>
            </a:r>
            <a:r>
              <a:rPr lang="es-ES" sz="1800" dirty="0">
                <a:effectLst/>
                <a:latin typeface="Arial" panose="020B0604020202020204" pitchFamily="34" charset="0"/>
                <a:ea typeface="Calibri" panose="020F0502020204030204" pitchFamily="34" charset="0"/>
                <a:cs typeface="Arial" panose="020B0604020202020204" pitchFamily="34" charset="0"/>
              </a:rPr>
              <a:t>. Postoje dodaci koji d</a:t>
            </a:r>
            <a:r>
              <a:rPr lang="hr-HR" sz="1800" dirty="0" err="1">
                <a:effectLst/>
                <a:latin typeface="Arial" panose="020B0604020202020204" pitchFamily="34" charset="0"/>
                <a:ea typeface="Calibri" panose="020F0502020204030204" pitchFamily="34" charset="0"/>
                <a:cs typeface="Arial" panose="020B0604020202020204" pitchFamily="34" charset="0"/>
              </a:rPr>
              <a:t>aju</a:t>
            </a:r>
            <a:r>
              <a:rPr lang="es-ES" sz="1800" dirty="0">
                <a:effectLst/>
                <a:latin typeface="Arial" panose="020B0604020202020204" pitchFamily="34" charset="0"/>
                <a:ea typeface="Calibri" panose="020F0502020204030204" pitchFamily="34" charset="0"/>
                <a:cs typeface="Arial" panose="020B0604020202020204" pitchFamily="34" charset="0"/>
              </a:rPr>
              <a:t> dodatnu funkcionalnost našoj web stranici. </a:t>
            </a:r>
            <a:r>
              <a:rPr lang="es-ES" sz="1800" dirty="0" err="1">
                <a:effectLst/>
                <a:latin typeface="Arial" panose="020B0604020202020204" pitchFamily="34" charset="0"/>
                <a:ea typeface="Calibri" panose="020F0502020204030204" pitchFamily="34" charset="0"/>
                <a:cs typeface="Arial" panose="020B0604020202020204" pitchFamily="34" charset="0"/>
              </a:rPr>
              <a:t>Na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primjer</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WooCommerce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vam</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omogućuje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postavljanje</a:t>
            </a:r>
            <a:r>
              <a:rPr lang="es-ES" sz="1800" dirty="0">
                <a:effectLst/>
                <a:latin typeface="Arial" panose="020B0604020202020204" pitchFamily="34" charset="0"/>
                <a:ea typeface="Calibri" panose="020F0502020204030204" pitchFamily="34" charset="0"/>
                <a:cs typeface="Arial" panose="020B0604020202020204" pitchFamily="34" charset="0"/>
              </a:rPr>
              <a:t> male </a:t>
            </a:r>
            <a:r>
              <a:rPr lang="es-ES" sz="1800" dirty="0" err="1">
                <a:effectLst/>
                <a:latin typeface="Arial" panose="020B0604020202020204" pitchFamily="34" charset="0"/>
                <a:ea typeface="Calibri" panose="020F0502020204030204" pitchFamily="34" charset="0"/>
                <a:cs typeface="Arial" panose="020B0604020202020204" pitchFamily="34" charset="0"/>
              </a:rPr>
              <a:t>internetske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trgovine</a:t>
            </a:r>
            <a:r>
              <a:rPr lang="es-ES" sz="1800" dirty="0">
                <a:effectLst/>
                <a:latin typeface="Arial" panose="020B0604020202020204" pitchFamily="34" charset="0"/>
                <a:ea typeface="Calibri" panose="020F0502020204030204" pitchFamily="34" charset="0"/>
                <a:cs typeface="Arial" panose="020B0604020202020204" pitchFamily="34" charset="0"/>
              </a:rPr>
              <a:t> s </a:t>
            </a:r>
            <a:r>
              <a:rPr lang="es-ES" sz="1800" dirty="0" err="1">
                <a:effectLst/>
                <a:latin typeface="Arial" panose="020B0604020202020204" pitchFamily="34" charset="0"/>
                <a:ea typeface="Calibri" panose="020F0502020204030204" pitchFamily="34" charset="0"/>
                <a:cs typeface="Arial" panose="020B0604020202020204" pitchFamily="34" charset="0"/>
              </a:rPr>
              <a:t>proizvodima</a:t>
            </a:r>
            <a:r>
              <a:rPr lang="es-ES" sz="1800" dirty="0">
                <a:effectLst/>
                <a:latin typeface="Arial" panose="020B0604020202020204" pitchFamily="34" charset="0"/>
                <a:ea typeface="Calibri" panose="020F0502020204030204" pitchFamily="34" charset="0"/>
                <a:cs typeface="Arial" panose="020B0604020202020204" pitchFamily="34" charset="0"/>
              </a:rPr>
              <a:t>.</a:t>
            </a:r>
            <a:endParaRPr lang="hr-HR"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s-ES" sz="1800" dirty="0">
                <a:effectLst/>
                <a:latin typeface="Arial" panose="020B0604020202020204" pitchFamily="34" charset="0"/>
                <a:ea typeface="Calibri" panose="020F0502020204030204" pitchFamily="34" charset="0"/>
                <a:cs typeface="Arial" panose="020B0604020202020204" pitchFamily="34" charset="0"/>
              </a:rPr>
              <a:t>Ne </a:t>
            </a:r>
            <a:r>
              <a:rPr lang="es-ES" sz="1800" dirty="0" err="1">
                <a:effectLst/>
                <a:latin typeface="Arial" panose="020B0604020202020204" pitchFamily="34" charset="0"/>
                <a:ea typeface="Calibri" panose="020F0502020204030204" pitchFamily="34" charset="0"/>
                <a:cs typeface="Arial" panose="020B0604020202020204" pitchFamily="34" charset="0"/>
              </a:rPr>
              <a:t>zaboravite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uključiti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logotip</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ili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bilo</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koji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element</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koji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omogućuje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prepoznavanje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vašeg</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poduzeća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korporativne</a:t>
            </a:r>
            <a:r>
              <a:rPr lang="es-ES" sz="1800" dirty="0">
                <a:effectLst/>
                <a:latin typeface="Arial" panose="020B0604020202020204" pitchFamily="34" charset="0"/>
                <a:ea typeface="Calibri" panose="020F0502020204030204" pitchFamily="34" charset="0"/>
                <a:cs typeface="Arial" panose="020B0604020202020204" pitchFamily="34" charset="0"/>
              </a:rPr>
              <a:t> boje, moto…).</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hr-HR" sz="3400" dirty="0">
                <a:solidFill>
                  <a:srgbClr val="D92E2D"/>
                </a:solidFill>
                <a:ea typeface="Calibri" panose="020F0502020204030204" pitchFamily="34" charset="0"/>
                <a:cs typeface="Times New Roman" panose="02020603050405020304" pitchFamily="18" charset="0"/>
              </a:rPr>
              <a:t>UČINKOVITA ONLINE KOMUNIKACIJA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04302" y="1157469"/>
            <a:ext cx="7130062" cy="707886"/>
          </a:xfrm>
          <a:prstGeom prst="rect">
            <a:avLst/>
          </a:prstGeom>
          <a:noFill/>
        </p:spPr>
        <p:txBody>
          <a:bodyPr wrap="square">
            <a:spAutoFit/>
          </a:bodyPr>
          <a:lstStyle/>
          <a:p>
            <a:r>
              <a:rPr lang="hr-HR" sz="2000" dirty="0">
                <a:solidFill>
                  <a:srgbClr val="D92E2D"/>
                </a:solidFill>
                <a:effectLst/>
                <a:latin typeface="+mj-lt"/>
                <a:ea typeface="Calibri" panose="020F0502020204030204" pitchFamily="34" charset="0"/>
                <a:cs typeface="Times New Roman" panose="02020603050405020304" pitchFamily="18" charset="0"/>
              </a:rPr>
              <a:t>PRAKTIČNI KORACI ZA ONLINE VIDLJIVOST SPORTSKOG PODUZEĆA</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30906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r qué el brainstorming es una técnica poco eficaz">
            <a:extLst>
              <a:ext uri="{FF2B5EF4-FFF2-40B4-BE49-F238E27FC236}">
                <a16:creationId xmlns:a16="http://schemas.microsoft.com/office/drawing/2014/main" id="{71DF67E8-D9B4-4995-9992-461C11794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70" t="-1128" r="14607"/>
          <a:stretch/>
        </p:blipFill>
        <p:spPr bwMode="auto">
          <a:xfrm>
            <a:off x="8797300" y="2035503"/>
            <a:ext cx="2922752" cy="2786993"/>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690730"/>
            <a:ext cx="7595644" cy="3904663"/>
          </a:xfrm>
        </p:spPr>
        <p:txBody>
          <a:bodyPr/>
          <a:lstStyle/>
          <a:p>
            <a:pPr algn="l"/>
            <a:r>
              <a:rPr lang="en-US" dirty="0">
                <a:solidFill>
                  <a:srgbClr val="E6872D"/>
                </a:solidFill>
                <a:effectLst/>
                <a:latin typeface="Arial" panose="020B0604020202020204" pitchFamily="34" charset="0"/>
                <a:ea typeface="Calibri" panose="020F0502020204030204" pitchFamily="34" charset="0"/>
                <a:cs typeface="Arial" panose="020B0604020202020204" pitchFamily="34" charset="0"/>
              </a:rPr>
              <a:t>2.2. </a:t>
            </a:r>
            <a:r>
              <a:rPr lang="hr-HR" dirty="0">
                <a:solidFill>
                  <a:srgbClr val="E6872D"/>
                </a:solidFill>
                <a:latin typeface="Arial" panose="020B0604020202020204" pitchFamily="34" charset="0"/>
                <a:ea typeface="Calibri" panose="020F0502020204030204" pitchFamily="34" charset="0"/>
                <a:cs typeface="Arial" panose="020B0604020202020204" pitchFamily="34" charset="0"/>
              </a:rPr>
              <a:t>Korporativni identitet</a:t>
            </a:r>
            <a:endParaRPr lang="es-ES" dirty="0">
              <a:solidFill>
                <a:srgbClr val="E6872D"/>
              </a:solidFill>
              <a:effectLst/>
              <a:latin typeface="Arial" panose="020B0604020202020204" pitchFamily="34" charset="0"/>
              <a:ea typeface="Calibri" panose="020F0502020204030204" pitchFamily="34" charset="0"/>
              <a:cs typeface="Arial" panose="020B0604020202020204" pitchFamily="34" charset="0"/>
            </a:endParaRPr>
          </a:p>
          <a:p>
            <a:pPr algn="l"/>
            <a:r>
              <a:rPr lang="es-ES" sz="1800" dirty="0" err="1">
                <a:latin typeface="Arial" panose="020B0604020202020204" pitchFamily="34" charset="0"/>
                <a:cs typeface="Arial" panose="020B0604020202020204" pitchFamily="34" charset="0"/>
              </a:rPr>
              <a:t>Slijedeći</a:t>
            </a:r>
            <a:r>
              <a:rPr lang="es-ES" sz="1800" dirty="0">
                <a:latin typeface="Arial" panose="020B0604020202020204" pitchFamily="34" charset="0"/>
                <a:cs typeface="Arial" panose="020B0604020202020204" pitchFamily="34" charset="0"/>
              </a:rPr>
              <a:t> ove </a:t>
            </a:r>
            <a:r>
              <a:rPr lang="es-ES" sz="1800" dirty="0" err="1">
                <a:latin typeface="Arial" panose="020B0604020202020204" pitchFamily="34" charset="0"/>
                <a:cs typeface="Arial" panose="020B0604020202020204" pitchFamily="34" charset="0"/>
              </a:rPr>
              <a:t>korake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razvit</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ćete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ideju</a:t>
            </a:r>
            <a:r>
              <a:rPr lang="es-ES" sz="1800" dirty="0">
                <a:latin typeface="Arial" panose="020B0604020202020204" pitchFamily="34" charset="0"/>
                <a:cs typeface="Arial" panose="020B0604020202020204" pitchFamily="34" charset="0"/>
              </a:rPr>
              <a:t> o </a:t>
            </a:r>
            <a:r>
              <a:rPr lang="es-ES" sz="1800" dirty="0" err="1">
                <a:latin typeface="Arial" panose="020B0604020202020204" pitchFamily="34" charset="0"/>
                <a:cs typeface="Arial" panose="020B0604020202020204" pitchFamily="34" charset="0"/>
              </a:rPr>
              <a:t>slici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koju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će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vaša</a:t>
            </a:r>
            <a:r>
              <a:rPr lang="es-ES" sz="1800" dirty="0">
                <a:latin typeface="Arial" panose="020B0604020202020204" pitchFamily="34" charset="0"/>
                <a:cs typeface="Arial" panose="020B0604020202020204" pitchFamily="34" charset="0"/>
              </a:rPr>
              <a:t> web </a:t>
            </a:r>
            <a:r>
              <a:rPr lang="es-ES" sz="1800" dirty="0" err="1">
                <a:latin typeface="Arial" panose="020B0604020202020204" pitchFamily="34" charset="0"/>
                <a:cs typeface="Arial" panose="020B0604020202020204" pitchFamily="34" charset="0"/>
              </a:rPr>
              <a:t>stranica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imati</a:t>
            </a:r>
            <a:r>
              <a:rPr lang="es-ES" sz="1800" dirty="0">
                <a:latin typeface="Arial" panose="020B0604020202020204" pitchFamily="34" charset="0"/>
                <a:cs typeface="Arial" panose="020B0604020202020204" pitchFamily="34" charset="0"/>
              </a:rPr>
              <a:t>. </a:t>
            </a:r>
            <a:endParaRPr lang="hr-HR" sz="1800" dirty="0">
              <a:latin typeface="Arial" panose="020B0604020202020204" pitchFamily="34" charset="0"/>
              <a:cs typeface="Arial" panose="020B0604020202020204" pitchFamily="34" charset="0"/>
            </a:endParaRPr>
          </a:p>
          <a:p>
            <a:pPr algn="l"/>
            <a:r>
              <a:rPr lang="es-ES" sz="1800" dirty="0">
                <a:latin typeface="Arial" panose="020B0604020202020204" pitchFamily="34" charset="0"/>
                <a:cs typeface="Arial" panose="020B0604020202020204" pitchFamily="34" charset="0"/>
              </a:rPr>
              <a:t>Evo </a:t>
            </a:r>
            <a:r>
              <a:rPr lang="es-ES" sz="1800" dirty="0" err="1">
                <a:latin typeface="Arial" panose="020B0604020202020204" pitchFamily="34" charset="0"/>
                <a:cs typeface="Arial" panose="020B0604020202020204" pitchFamily="34" charset="0"/>
              </a:rPr>
              <a:t>nekoliko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savjeta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za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korporativni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identitet</a:t>
            </a:r>
            <a:r>
              <a:rPr lang="es-ES" sz="1800" dirty="0">
                <a:latin typeface="Arial" panose="020B0604020202020204" pitchFamily="34" charset="0"/>
                <a:cs typeface="Arial" panose="020B0604020202020204" pitchFamily="34" charset="0"/>
              </a:rPr>
              <a:t>:</a:t>
            </a:r>
            <a:endParaRPr lang="hr-HR" sz="1800" dirty="0">
              <a:latin typeface="Arial" panose="020B0604020202020204" pitchFamily="34" charset="0"/>
              <a:cs typeface="Arial" panose="020B0604020202020204" pitchFamily="34" charset="0"/>
            </a:endParaRPr>
          </a:p>
          <a:p>
            <a:pPr algn="l"/>
            <a:r>
              <a:rPr lang="es-ES" sz="1800" b="1" dirty="0">
                <a:latin typeface="Arial" panose="020B0604020202020204" pitchFamily="34" charset="0"/>
                <a:cs typeface="Arial" panose="020B0604020202020204" pitchFamily="34" charset="0"/>
              </a:rPr>
              <a:t>- Korak 1: </a:t>
            </a:r>
            <a:r>
              <a:rPr lang="es-ES" sz="1800" dirty="0">
                <a:latin typeface="Arial" panose="020B0604020202020204" pitchFamily="34" charset="0"/>
                <a:cs typeface="Arial" panose="020B0604020202020204" pitchFamily="34" charset="0"/>
              </a:rPr>
              <a:t>Brainstorming i </a:t>
            </a:r>
            <a:r>
              <a:rPr lang="hr-HR" sz="1800" dirty="0">
                <a:latin typeface="Arial" panose="020B0604020202020204" pitchFamily="34" charset="0"/>
                <a:cs typeface="Arial" panose="020B0604020202020204" pitchFamily="34" charset="0"/>
              </a:rPr>
              <a:t>umna mapa </a:t>
            </a:r>
            <a:r>
              <a:rPr lang="es-ES" sz="1800" dirty="0">
                <a:latin typeface="Arial" panose="020B0604020202020204" pitchFamily="34" charset="0"/>
                <a:cs typeface="Arial" panose="020B0604020202020204" pitchFamily="34" charset="0"/>
              </a:rPr>
              <a:t>vrlo su korisni alati za planiranje vašeg vizualnog identiteta. Pokušajmo biti inspirirani sportskim </a:t>
            </a:r>
            <a:r>
              <a:rPr lang="hr-HR" sz="1800" dirty="0" err="1">
                <a:latin typeface="Arial" panose="020B0604020202020204" pitchFamily="34" charset="0"/>
                <a:cs typeface="Arial" panose="020B0604020202020204" pitchFamily="34" charset="0"/>
              </a:rPr>
              <a:t>we</a:t>
            </a:r>
            <a:r>
              <a:rPr lang="hr-HR" sz="1800" dirty="0">
                <a:latin typeface="Arial" panose="020B0604020202020204" pitchFamily="34" charset="0"/>
                <a:cs typeface="Arial" panose="020B0604020202020204" pitchFamily="34" charset="0"/>
              </a:rPr>
              <a:t>-ovima</a:t>
            </a:r>
            <a:r>
              <a:rPr lang="es-ES" sz="1800" dirty="0">
                <a:latin typeface="Arial" panose="020B0604020202020204" pitchFamily="34" charset="0"/>
                <a:cs typeface="Arial" panose="020B0604020202020204" pitchFamily="34" charset="0"/>
              </a:rPr>
              <a:t> ili logotipima koji vam se sviđaju, pa istražite i otkrijte kako njihov dizajn funkcionira i što vam se sviđa kod njih.</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40191"/>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hr-HR" sz="3400" dirty="0">
                <a:solidFill>
                  <a:srgbClr val="D92E2D"/>
                </a:solidFill>
                <a:ea typeface="Calibri" panose="020F0502020204030204" pitchFamily="34" charset="0"/>
              </a:rPr>
              <a:t>UČINKOVITA ONLINE KOMUNIKACIJA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707886"/>
          </a:xfrm>
          <a:prstGeom prst="rect">
            <a:avLst/>
          </a:prstGeom>
          <a:noFill/>
        </p:spPr>
        <p:txBody>
          <a:bodyPr wrap="square">
            <a:spAutoFit/>
          </a:bodyPr>
          <a:lstStyle/>
          <a:p>
            <a:r>
              <a:rPr lang="hr-HR" sz="2000" dirty="0">
                <a:solidFill>
                  <a:srgbClr val="D92E2D"/>
                </a:solidFill>
                <a:latin typeface="+mj-lt"/>
                <a:ea typeface="Calibri" panose="020F0502020204030204" pitchFamily="34" charset="0"/>
                <a:cs typeface="Times New Roman" panose="02020603050405020304" pitchFamily="18" charset="0"/>
              </a:rPr>
              <a:t>PRAKTIČNI KORACI ZA ONLINE VIDLJIVOST SPORTSKOG PODUZEĆA</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29092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ipos de lluvia de ideas | Potencia el brainstorming en tu equipo">
            <a:extLst>
              <a:ext uri="{FF2B5EF4-FFF2-40B4-BE49-F238E27FC236}">
                <a16:creationId xmlns:a16="http://schemas.microsoft.com/office/drawing/2014/main" id="{6D94B248-AAED-4EC6-9FE2-373AC7727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000" y="2372085"/>
            <a:ext cx="4353642" cy="2052431"/>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32098"/>
            <a:ext cx="6294554" cy="3904663"/>
          </a:xfrm>
        </p:spPr>
        <p:txBody>
          <a:bodyPr>
            <a:normAutofit/>
          </a:bodyPr>
          <a:lstStyle/>
          <a:p>
            <a:pPr algn="l"/>
            <a:r>
              <a:rPr lang="es-ES" sz="1800" b="1" dirty="0">
                <a:latin typeface="Arial" panose="020B0604020202020204" pitchFamily="34" charset="0"/>
                <a:cs typeface="Arial" panose="020B0604020202020204" pitchFamily="34" charset="0"/>
              </a:rPr>
              <a:t>- Korak 2</a:t>
            </a:r>
            <a:r>
              <a:rPr lang="es-ES" sz="1800" dirty="0">
                <a:latin typeface="Arial" panose="020B0604020202020204" pitchFamily="34" charset="0"/>
                <a:cs typeface="Arial" panose="020B0604020202020204" pitchFamily="34" charset="0"/>
              </a:rPr>
              <a:t>: Napravite bilješke o informacijama koje ste prikupili posjetom web</a:t>
            </a:r>
            <a:r>
              <a:rPr lang="hr-HR" sz="1800" dirty="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stranici koja vam se svidjela: naslov, odjeljci, sadržaj, ključne riječi, suradn</a:t>
            </a:r>
            <a:r>
              <a:rPr lang="hr-HR" sz="1800" dirty="0" err="1">
                <a:latin typeface="Arial" panose="020B0604020202020204" pitchFamily="34" charset="0"/>
                <a:cs typeface="Arial" panose="020B0604020202020204" pitchFamily="34" charset="0"/>
              </a:rPr>
              <a:t>ici</a:t>
            </a:r>
            <a:r>
              <a:rPr lang="es-ES" sz="1800" dirty="0">
                <a:latin typeface="Arial" panose="020B0604020202020204" pitchFamily="34" charset="0"/>
                <a:cs typeface="Arial" panose="020B0604020202020204" pitchFamily="34" charset="0"/>
              </a:rPr>
              <a:t>, stranica s </a:t>
            </a:r>
            <a:r>
              <a:rPr lang="hr-HR" sz="1800" dirty="0">
                <a:latin typeface="Arial" panose="020B0604020202020204" pitchFamily="34" charset="0"/>
                <a:cs typeface="Arial" panose="020B0604020202020204" pitchFamily="34" charset="0"/>
              </a:rPr>
              <a:t>iskustvima korisnika</a:t>
            </a:r>
            <a:r>
              <a:rPr lang="es-ES" sz="1800" dirty="0">
                <a:latin typeface="Arial" panose="020B0604020202020204" pitchFamily="34" charset="0"/>
                <a:cs typeface="Arial" panose="020B0604020202020204" pitchFamily="34" charset="0"/>
              </a:rPr>
              <a:t>…</a:t>
            </a:r>
            <a:endParaRPr lang="hr-HR" sz="1800" dirty="0">
              <a:latin typeface="Arial" panose="020B0604020202020204" pitchFamily="34" charset="0"/>
              <a:cs typeface="Arial" panose="020B0604020202020204" pitchFamily="34" charset="0"/>
            </a:endParaRPr>
          </a:p>
          <a:p>
            <a:pPr algn="l"/>
            <a:r>
              <a:rPr lang="es-ES" sz="1800" b="1" dirty="0">
                <a:latin typeface="Arial" panose="020B0604020202020204" pitchFamily="34" charset="0"/>
                <a:cs typeface="Arial" panose="020B0604020202020204" pitchFamily="34" charset="0"/>
              </a:rPr>
              <a:t>- Korak 3</a:t>
            </a:r>
            <a:r>
              <a:rPr lang="es-ES" sz="1800" dirty="0">
                <a:latin typeface="Arial" panose="020B0604020202020204" pitchFamily="34" charset="0"/>
                <a:cs typeface="Arial" panose="020B0604020202020204" pitchFamily="34" charset="0"/>
              </a:rPr>
              <a:t>: Kada razvijate svoju ideju, koristite svijetle boje za pozadinu i tamne boje koje su u suprotnosti s </a:t>
            </a:r>
            <a:r>
              <a:rPr lang="hr-HR" sz="1800" dirty="0">
                <a:latin typeface="Arial" panose="020B0604020202020204" pitchFamily="34" charset="0"/>
                <a:cs typeface="Arial" panose="020B0604020202020204" pitchFamily="34" charset="0"/>
              </a:rPr>
              <a:t>istom</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Nemojte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koristiti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prevelik</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broj</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fontova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ikona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ili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slika</a:t>
            </a:r>
            <a:r>
              <a:rPr lang="es-ES" sz="1800" dirty="0">
                <a:latin typeface="Arial" panose="020B0604020202020204" pitchFamily="34" charset="0"/>
                <a:cs typeface="Arial" panose="020B0604020202020204" pitchFamily="34" charset="0"/>
              </a:rPr>
              <a:t> i </a:t>
            </a:r>
            <a:r>
              <a:rPr lang="es-ES" sz="1800" dirty="0" err="1">
                <a:latin typeface="Arial" panose="020B0604020202020204" pitchFamily="34" charset="0"/>
                <a:cs typeface="Arial" panose="020B0604020202020204" pitchFamily="34" charset="0"/>
              </a:rPr>
              <a:t>svakako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koristite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slike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visoke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kvalitete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Neka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sve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stranice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budu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homogene</a:t>
            </a:r>
            <a:r>
              <a:rPr lang="es-ES" sz="1800" dirty="0">
                <a:latin typeface="Arial" panose="020B0604020202020204" pitchFamily="34" charset="0"/>
                <a:cs typeface="Arial" panose="020B0604020202020204" pitchFamily="34" charset="0"/>
              </a:rPr>
              <a:t>, u </a:t>
            </a:r>
            <a:r>
              <a:rPr lang="es-ES" sz="1800" dirty="0" err="1">
                <a:latin typeface="Arial" panose="020B0604020202020204" pitchFamily="34" charset="0"/>
                <a:cs typeface="Arial" panose="020B0604020202020204" pitchFamily="34" charset="0"/>
              </a:rPr>
              <a:t>istoj</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grafičkoj</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liniji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za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profesionalniji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izgled</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Responzivni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dizajn</a:t>
            </a:r>
            <a:r>
              <a:rPr lang="es-ES" sz="1800" dirty="0">
                <a:latin typeface="Arial" panose="020B0604020202020204" pitchFamily="34" charset="0"/>
                <a:cs typeface="Arial" panose="020B0604020202020204" pitchFamily="34" charset="0"/>
              </a:rPr>
              <a:t> je bitan </a:t>
            </a:r>
            <a:r>
              <a:rPr lang="es-ES" sz="1800" dirty="0" err="1">
                <a:latin typeface="Arial" panose="020B0604020202020204" pitchFamily="34" charset="0"/>
                <a:cs typeface="Arial" panose="020B0604020202020204" pitchFamily="34" charset="0"/>
              </a:rPr>
              <a:t>za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dolazak</a:t>
            </a:r>
            <a:r>
              <a:rPr lang="es-ES" sz="1800" dirty="0">
                <a:latin typeface="Arial" panose="020B0604020202020204" pitchFamily="34" charset="0"/>
                <a:cs typeface="Arial" panose="020B0604020202020204" pitchFamily="34" charset="0"/>
              </a:rPr>
              <a:t> do </a:t>
            </a:r>
            <a:r>
              <a:rPr lang="es-ES" sz="1800" dirty="0" err="1">
                <a:latin typeface="Arial" panose="020B0604020202020204" pitchFamily="34" charset="0"/>
                <a:cs typeface="Arial" panose="020B0604020202020204" pitchFamily="34" charset="0"/>
              </a:rPr>
              <a:t>što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većeg</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broja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korisnika</a:t>
            </a:r>
            <a:r>
              <a:rPr lang="es-ES" sz="1800" dirty="0">
                <a:latin typeface="Arial" panose="020B0604020202020204" pitchFamily="34" charset="0"/>
                <a:cs typeface="Arial" panose="020B0604020202020204" pitchFamily="34" charset="0"/>
              </a:rPr>
              <a:t>.</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hr-HR" sz="3400" dirty="0">
                <a:solidFill>
                  <a:srgbClr val="D92E2D"/>
                </a:solidFill>
                <a:ea typeface="Calibri" panose="020F0502020204030204" pitchFamily="34" charset="0"/>
                <a:cs typeface="Times New Roman" panose="02020603050405020304" pitchFamily="18" charset="0"/>
              </a:rPr>
              <a:t>UČINKOVITA ONLINE KOMUNIKACIJA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707886"/>
          </a:xfrm>
          <a:prstGeom prst="rect">
            <a:avLst/>
          </a:prstGeom>
          <a:noFill/>
        </p:spPr>
        <p:txBody>
          <a:bodyPr wrap="square">
            <a:spAutoFit/>
          </a:bodyPr>
          <a:lstStyle/>
          <a:p>
            <a:r>
              <a:rPr lang="hr-HR" sz="2000" dirty="0">
                <a:solidFill>
                  <a:srgbClr val="D92E2D"/>
                </a:solidFill>
                <a:latin typeface="+mj-lt"/>
                <a:ea typeface="Calibri" panose="020F0502020204030204" pitchFamily="34" charset="0"/>
                <a:cs typeface="Times New Roman" panose="02020603050405020304" pitchFamily="18" charset="0"/>
              </a:rPr>
              <a:t>PRAKTIČNI KORACI ZA ONLINE VIDLJIVOST SPORTSKOG PODUZEĆA</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30806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04123"/>
            <a:ext cx="9927794" cy="3904663"/>
          </a:xfrm>
        </p:spPr>
        <p:txBody>
          <a:bodyPr>
            <a:normAutofit/>
          </a:bodyPr>
          <a:lstStyle/>
          <a:p>
            <a:pPr algn="l"/>
            <a:r>
              <a:rPr lang="es-ES" sz="1800" dirty="0" err="1">
                <a:latin typeface="Arial" panose="020B0604020202020204" pitchFamily="34" charset="0"/>
                <a:cs typeface="Arial" panose="020B0604020202020204" pitchFamily="34" charset="0"/>
              </a:rPr>
              <a:t>Postoji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mnogo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besplatnih</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resursa</a:t>
            </a:r>
            <a:r>
              <a:rPr lang="es-ES" sz="1800" dirty="0">
                <a:latin typeface="Arial" panose="020B0604020202020204" pitchFamily="34" charset="0"/>
                <a:cs typeface="Arial" panose="020B0604020202020204" pitchFamily="34" charset="0"/>
              </a:rPr>
              <a:t> i </a:t>
            </a:r>
            <a:r>
              <a:rPr lang="es-ES" sz="1800" dirty="0" err="1">
                <a:latin typeface="Arial" panose="020B0604020202020204" pitchFamily="34" charset="0"/>
                <a:cs typeface="Arial" panose="020B0604020202020204" pitchFamily="34" charset="0"/>
              </a:rPr>
              <a:t>alata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koji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nam</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mogu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pomoći</a:t>
            </a:r>
            <a:r>
              <a:rPr lang="es-ES" sz="1800" dirty="0">
                <a:latin typeface="Arial" panose="020B0604020202020204" pitchFamily="34" charset="0"/>
                <a:cs typeface="Arial" panose="020B0604020202020204" pitchFamily="34" charset="0"/>
              </a:rPr>
              <a:t> u </a:t>
            </a:r>
            <a:r>
              <a:rPr lang="es-ES" sz="1800" dirty="0" err="1">
                <a:latin typeface="Arial" panose="020B0604020202020204" pitchFamily="34" charset="0"/>
                <a:cs typeface="Arial" panose="020B0604020202020204" pitchFamily="34" charset="0"/>
              </a:rPr>
              <a:t>dizajniranju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naše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robne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marke</a:t>
            </a:r>
            <a:r>
              <a:rPr lang="es-ES" sz="1800" dirty="0">
                <a:latin typeface="Arial" panose="020B0604020202020204" pitchFamily="34" charset="0"/>
                <a:cs typeface="Arial" panose="020B0604020202020204" pitchFamily="34" charset="0"/>
              </a:rPr>
              <a:t> i </a:t>
            </a:r>
            <a:r>
              <a:rPr lang="es-ES" sz="1800" dirty="0" err="1">
                <a:latin typeface="Arial" panose="020B0604020202020204" pitchFamily="34" charset="0"/>
                <a:cs typeface="Arial" panose="020B0604020202020204" pitchFamily="34" charset="0"/>
              </a:rPr>
              <a:t>korporativnog</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imidža</a:t>
            </a:r>
            <a:r>
              <a:rPr lang="es-ES" sz="1800" dirty="0">
                <a:latin typeface="Arial" panose="020B0604020202020204" pitchFamily="34" charset="0"/>
                <a:cs typeface="Arial" panose="020B0604020202020204" pitchFamily="34" charset="0"/>
              </a:rPr>
              <a:t>. Ovo su </a:t>
            </a:r>
            <a:r>
              <a:rPr lang="es-ES" sz="1800" dirty="0" err="1">
                <a:latin typeface="Arial" panose="020B0604020202020204" pitchFamily="34" charset="0"/>
                <a:cs typeface="Arial" panose="020B0604020202020204" pitchFamily="34" charset="0"/>
              </a:rPr>
              <a:t>najčešći</a:t>
            </a:r>
            <a:r>
              <a:rPr lang="es-ES" sz="1800" dirty="0">
                <a:latin typeface="Arial" panose="020B0604020202020204" pitchFamily="34" charset="0"/>
                <a:cs typeface="Arial" panose="020B0604020202020204" pitchFamily="34" charset="0"/>
              </a:rPr>
              <a:t> i </a:t>
            </a:r>
            <a:r>
              <a:rPr lang="es-ES" sz="1800" dirty="0" err="1">
                <a:latin typeface="Arial" panose="020B0604020202020204" pitchFamily="34" charset="0"/>
                <a:cs typeface="Arial" panose="020B0604020202020204" pitchFamily="34" charset="0"/>
              </a:rPr>
              <a:t>najčešće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korišteni</a:t>
            </a:r>
            <a:r>
              <a:rPr lang="es-ES" sz="1800" dirty="0">
                <a:latin typeface="Arial" panose="020B0604020202020204" pitchFamily="34" charset="0"/>
                <a:cs typeface="Arial" panose="020B0604020202020204" pitchFamily="34" charset="0"/>
              </a:rPr>
              <a:t>:</a:t>
            </a:r>
            <a:endParaRPr lang="hr-HR" sz="1800" dirty="0">
              <a:latin typeface="Arial" panose="020B0604020202020204" pitchFamily="34" charset="0"/>
              <a:cs typeface="Arial" panose="020B0604020202020204" pitchFamily="34" charset="0"/>
            </a:endParaRPr>
          </a:p>
          <a:p>
            <a:pPr algn="l"/>
            <a:r>
              <a:rPr lang="es-ES" sz="1800" dirty="0">
                <a:solidFill>
                  <a:schemeClr val="accent2"/>
                </a:solidFill>
                <a:latin typeface="Arial" panose="020B0604020202020204" pitchFamily="34" charset="0"/>
                <a:cs typeface="Arial" panose="020B0604020202020204" pitchFamily="34" charset="0"/>
              </a:rPr>
              <a:t>Logo </a:t>
            </a:r>
            <a:r>
              <a:rPr lang="es-ES" sz="1800" dirty="0" err="1">
                <a:solidFill>
                  <a:schemeClr val="accent2"/>
                </a:solidFill>
                <a:latin typeface="Arial" panose="020B0604020202020204" pitchFamily="34" charset="0"/>
                <a:cs typeface="Arial" panose="020B0604020202020204" pitchFamily="34" charset="0"/>
              </a:rPr>
              <a:t>Maker</a:t>
            </a:r>
            <a:r>
              <a:rPr lang="es-ES" sz="1800" dirty="0">
                <a:solidFill>
                  <a:schemeClr val="accent2"/>
                </a:solidFill>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a:t>
            </a:r>
            <a:r>
              <a:rPr lang="es-ES" sz="1800" u="sng" dirty="0">
                <a:solidFill>
                  <a:srgbClr val="0070C0"/>
                </a:solidFill>
                <a:latin typeface="Arial" panose="020B0604020202020204" pitchFamily="34" charset="0"/>
                <a:cs typeface="Arial" panose="020B0604020202020204" pitchFamily="34" charset="0"/>
              </a:rPr>
              <a:t>https://www.logomaker.com/): </a:t>
            </a:r>
            <a:r>
              <a:rPr lang="es-ES" sz="1800" dirty="0" err="1">
                <a:latin typeface="Arial" panose="020B0604020202020204" pitchFamily="34" charset="0"/>
                <a:cs typeface="Arial" panose="020B0604020202020204" pitchFamily="34" charset="0"/>
              </a:rPr>
              <a:t>Omogućuje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vam</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jednostavno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stvaranje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vlastitog</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besplatnog</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logotipa</a:t>
            </a:r>
            <a:r>
              <a:rPr lang="es-ES" sz="1800" dirty="0">
                <a:latin typeface="Arial" panose="020B0604020202020204" pitchFamily="34" charset="0"/>
                <a:cs typeface="Arial" panose="020B0604020202020204" pitchFamily="34" charset="0"/>
              </a:rPr>
              <a:t>. Aplikacija ne zahtijeva identifikaciju i omogućuje spremanje u png formatu, što olakšava proces </a:t>
            </a:r>
            <a:r>
              <a:rPr lang="hr-HR" sz="1800" dirty="0">
                <a:latin typeface="Arial" panose="020B0604020202020204" pitchFamily="34" charset="0"/>
                <a:cs typeface="Arial" panose="020B0604020202020204" pitchFamily="34" charset="0"/>
              </a:rPr>
              <a:t>upotrebe slika.</a:t>
            </a:r>
          </a:p>
          <a:p>
            <a:pPr algn="l"/>
            <a:endParaRPr lang="hr-HR" sz="1800" dirty="0">
              <a:latin typeface="Arial" panose="020B0604020202020204" pitchFamily="34" charset="0"/>
              <a:cs typeface="Arial" panose="020B0604020202020204" pitchFamily="34" charset="0"/>
            </a:endParaRPr>
          </a:p>
          <a:p>
            <a:pPr algn="l"/>
            <a:r>
              <a:rPr lang="es-ES" sz="1800" dirty="0" err="1">
                <a:solidFill>
                  <a:schemeClr val="accent2"/>
                </a:solidFill>
                <a:latin typeface="Arial" panose="020B0604020202020204" pitchFamily="34" charset="0"/>
                <a:cs typeface="Arial" panose="020B0604020202020204" pitchFamily="34" charset="0"/>
              </a:rPr>
              <a:t>Freepik</a:t>
            </a:r>
            <a:r>
              <a:rPr lang="es-ES" sz="1800" dirty="0">
                <a:latin typeface="Arial" panose="020B0604020202020204" pitchFamily="34" charset="0"/>
                <a:cs typeface="Arial" panose="020B0604020202020204" pitchFamily="34" charset="0"/>
              </a:rPr>
              <a:t> (</a:t>
            </a:r>
            <a:r>
              <a:rPr lang="es-ES" sz="1800" u="sng" dirty="0">
                <a:solidFill>
                  <a:srgbClr val="0070C0"/>
                </a:solidFill>
                <a:latin typeface="Arial" panose="020B0604020202020204" pitchFamily="34" charset="0"/>
                <a:cs typeface="Arial" panose="020B0604020202020204" pitchFamily="34" charset="0"/>
              </a:rPr>
              <a:t>https://www.freepik.com/): </a:t>
            </a:r>
            <a:r>
              <a:rPr lang="es-ES" sz="1800" dirty="0" err="1">
                <a:latin typeface="Arial" panose="020B0604020202020204" pitchFamily="34" charset="0"/>
                <a:cs typeface="Arial" panose="020B0604020202020204" pitchFamily="34" charset="0"/>
              </a:rPr>
              <a:t>Freepik</a:t>
            </a:r>
            <a:r>
              <a:rPr lang="es-ES" sz="1800" dirty="0">
                <a:latin typeface="Arial" panose="020B0604020202020204" pitchFamily="34" charset="0"/>
                <a:cs typeface="Arial" panose="020B0604020202020204" pitchFamily="34" charset="0"/>
              </a:rPr>
              <a:t> je </a:t>
            </a:r>
            <a:r>
              <a:rPr lang="es-ES" sz="1800" dirty="0" err="1">
                <a:latin typeface="Arial" panose="020B0604020202020204" pitchFamily="34" charset="0"/>
                <a:cs typeface="Arial" panose="020B0604020202020204" pitchFamily="34" charset="0"/>
              </a:rPr>
              <a:t>besplatna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banka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slika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koja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nudi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više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od</a:t>
            </a:r>
            <a:r>
              <a:rPr lang="es-ES" sz="1800" dirty="0">
                <a:latin typeface="Arial" panose="020B0604020202020204" pitchFamily="34" charset="0"/>
                <a:cs typeface="Arial" panose="020B0604020202020204" pitchFamily="34" charset="0"/>
              </a:rPr>
              <a:t> 10 </a:t>
            </a:r>
            <a:r>
              <a:rPr lang="es-ES" sz="1800" dirty="0" err="1">
                <a:latin typeface="Arial" panose="020B0604020202020204" pitchFamily="34" charset="0"/>
                <a:cs typeface="Arial" panose="020B0604020202020204" pitchFamily="34" charset="0"/>
              </a:rPr>
              <a:t>milijuna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vizualnih</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resursa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Možete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koristiti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različite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ilustracije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fotografije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vektore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Unaprijediti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svoj</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brend</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slikama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nikada</a:t>
            </a:r>
            <a:r>
              <a:rPr lang="es-ES" sz="1800" dirty="0">
                <a:latin typeface="Arial" panose="020B0604020202020204" pitchFamily="34" charset="0"/>
                <a:cs typeface="Arial" panose="020B0604020202020204" pitchFamily="34" charset="0"/>
              </a:rPr>
              <a:t> nije </a:t>
            </a:r>
            <a:r>
              <a:rPr lang="es-ES" sz="1800" dirty="0" err="1">
                <a:latin typeface="Arial" panose="020B0604020202020204" pitchFamily="34" charset="0"/>
                <a:cs typeface="Arial" panose="020B0604020202020204" pitchFamily="34" charset="0"/>
              </a:rPr>
              <a:t>bilo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tako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jednostavno</a:t>
            </a:r>
            <a:r>
              <a:rPr lang="es-ES" sz="1800" dirty="0">
                <a:latin typeface="Arial" panose="020B0604020202020204" pitchFamily="34" charset="0"/>
                <a:cs typeface="Arial" panose="020B0604020202020204" pitchFamily="34" charset="0"/>
              </a:rPr>
              <a:t>.</a:t>
            </a:r>
            <a:endParaRPr lang="hr-HR" sz="1800" dirty="0">
              <a:latin typeface="Arial" panose="020B0604020202020204" pitchFamily="34" charset="0"/>
              <a:cs typeface="Arial" panose="020B0604020202020204" pitchFamily="34" charset="0"/>
            </a:endParaRPr>
          </a:p>
          <a:p>
            <a:pPr algn="l"/>
            <a:endParaRPr lang="hr-HR" sz="1800" dirty="0">
              <a:latin typeface="Arial" panose="020B0604020202020204" pitchFamily="34" charset="0"/>
              <a:cs typeface="Arial" panose="020B0604020202020204" pitchFamily="34" charset="0"/>
            </a:endParaRPr>
          </a:p>
          <a:p>
            <a:pPr algn="l"/>
            <a:r>
              <a:rPr lang="es-ES" sz="1800" dirty="0">
                <a:solidFill>
                  <a:schemeClr val="accent2"/>
                </a:solidFill>
                <a:latin typeface="Arial" panose="020B0604020202020204" pitchFamily="34" charset="0"/>
                <a:cs typeface="Arial" panose="020B0604020202020204" pitchFamily="34" charset="0"/>
              </a:rPr>
              <a:t>Canva</a:t>
            </a:r>
            <a:r>
              <a:rPr lang="es-ES" sz="1800" dirty="0">
                <a:latin typeface="Arial" panose="020B0604020202020204" pitchFamily="34" charset="0"/>
                <a:cs typeface="Arial" panose="020B0604020202020204" pitchFamily="34" charset="0"/>
              </a:rPr>
              <a:t> (</a:t>
            </a:r>
            <a:r>
              <a:rPr lang="es-ES" sz="1800" u="sng" dirty="0">
                <a:solidFill>
                  <a:srgbClr val="0070C0"/>
                </a:solidFill>
                <a:latin typeface="Arial" panose="020B0604020202020204" pitchFamily="34" charset="0"/>
                <a:cs typeface="Arial" panose="020B0604020202020204" pitchFamily="34" charset="0"/>
              </a:rPr>
              <a:t>https://www.canva.com/): </a:t>
            </a:r>
            <a:r>
              <a:rPr lang="hr-HR" sz="1800" u="sng" dirty="0">
                <a:solidFill>
                  <a:srgbClr val="0070C0"/>
                </a:solidFill>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web</a:t>
            </a:r>
            <a:r>
              <a:rPr lang="hr-HR" sz="1800" dirty="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mjest</a:t>
            </a:r>
            <a:r>
              <a:rPr lang="hr-HR" sz="1800" dirty="0">
                <a:latin typeface="Arial" panose="020B0604020202020204" pitchFamily="34" charset="0"/>
                <a:cs typeface="Arial" panose="020B0604020202020204" pitchFamily="34" charset="0"/>
              </a:rPr>
              <a:t>o</a:t>
            </a:r>
            <a:r>
              <a:rPr lang="es-ES" sz="1800" dirty="0">
                <a:latin typeface="Arial" panose="020B0604020202020204" pitchFamily="34" charset="0"/>
                <a:cs typeface="Arial" panose="020B0604020202020204" pitchFamily="34" charset="0"/>
              </a:rPr>
              <a:t> za grafički dizajn i kompoziciju slika nudi alate za izradu vlastitih dizajna, čime možete postići profesionalne rezultate.</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hr-HR" sz="3400" dirty="0">
                <a:solidFill>
                  <a:srgbClr val="D92E2D"/>
                </a:solidFill>
                <a:ea typeface="Calibri" panose="020F0502020204030204" pitchFamily="34" charset="0"/>
                <a:cs typeface="Times New Roman" panose="02020603050405020304" pitchFamily="18" charset="0"/>
              </a:rPr>
              <a:t>UČINKOVITA ONLINE KOMUNIKACIJA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707886"/>
          </a:xfrm>
          <a:prstGeom prst="rect">
            <a:avLst/>
          </a:prstGeom>
          <a:noFill/>
        </p:spPr>
        <p:txBody>
          <a:bodyPr wrap="square">
            <a:spAutoFit/>
          </a:bodyPr>
          <a:lstStyle/>
          <a:p>
            <a:r>
              <a:rPr lang="hr-HR" sz="2000" dirty="0">
                <a:solidFill>
                  <a:srgbClr val="D92E2D"/>
                </a:solidFill>
                <a:latin typeface="+mj-lt"/>
                <a:ea typeface="Calibri" panose="020F0502020204030204" pitchFamily="34" charset="0"/>
                <a:cs typeface="Times New Roman" panose="02020603050405020304" pitchFamily="18" charset="0"/>
              </a:rPr>
              <a:t>PRAKTIČNI KORACI ZA ONLINE VIDLJIVOST SPORTSKOG PODUZEĆA</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16470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04123"/>
            <a:ext cx="9927794" cy="563929"/>
          </a:xfrm>
        </p:spPr>
        <p:txBody>
          <a:bodyPr/>
          <a:lstStyle/>
          <a:p>
            <a:pPr algn="l"/>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2.3. S</a:t>
            </a:r>
            <a:r>
              <a:rPr lang="hr-HR"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EO strategije ključnih riječi i SEM (pretraživački online marketing</a:t>
            </a: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a:t>
            </a:r>
          </a:p>
          <a:p>
            <a:pPr algn="l"/>
            <a:endParaRPr lang="es-ES" sz="22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hr-HR" sz="3400" dirty="0">
                <a:solidFill>
                  <a:srgbClr val="D92E2D"/>
                </a:solidFill>
                <a:ea typeface="Calibri" panose="020F0502020204030204" pitchFamily="34" charset="0"/>
                <a:cs typeface="Times New Roman" panose="02020603050405020304" pitchFamily="18" charset="0"/>
              </a:rPr>
              <a:t>UČINKOVITA ONLINE KOMUNIKACIJA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400110"/>
          </a:xfrm>
          <a:prstGeom prst="rect">
            <a:avLst/>
          </a:prstGeom>
          <a:noFill/>
        </p:spPr>
        <p:txBody>
          <a:bodyPr wrap="square">
            <a:spAutoFit/>
          </a:bodyPr>
          <a:lstStyle/>
          <a:p>
            <a:r>
              <a:rPr lang="hr-HR" sz="2000" dirty="0">
                <a:solidFill>
                  <a:srgbClr val="D92E2D"/>
                </a:solidFill>
                <a:latin typeface="+mj-lt"/>
                <a:ea typeface="Calibri" panose="020F0502020204030204" pitchFamily="34" charset="0"/>
                <a:cs typeface="Times New Roman" panose="02020603050405020304" pitchFamily="18" charset="0"/>
              </a:rPr>
              <a:t>PRAKTIČNI KORACI ZA ONLINE VIDLJIVOST SPORTSKOG PODUZEĆA</a:t>
            </a:r>
            <a:endParaRPr lang="es-ES" sz="2000" dirty="0">
              <a:latin typeface="+mj-lt"/>
            </a:endParaRPr>
          </a:p>
        </p:txBody>
      </p:sp>
      <p:pic>
        <p:nvPicPr>
          <p:cNvPr id="10242" name="Picture 2" descr="Tendencias en estrategias SEO y SEM para este 2020 BLOG | ATRÉVETE">
            <a:extLst>
              <a:ext uri="{FF2B5EF4-FFF2-40B4-BE49-F238E27FC236}">
                <a16:creationId xmlns:a16="http://schemas.microsoft.com/office/drawing/2014/main" id="{9293F2AB-AB11-4CF4-A4B8-D7752DFE0A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 t="11866" r="2368" b="8506"/>
          <a:stretch/>
        </p:blipFill>
        <p:spPr bwMode="auto">
          <a:xfrm>
            <a:off x="7603343" y="2598237"/>
            <a:ext cx="4370289" cy="203394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D1F88B26-BE4E-4F4A-AFCD-4FCD38D4F666}"/>
              </a:ext>
            </a:extLst>
          </p:cNvPr>
          <p:cNvSpPr txBox="1"/>
          <p:nvPr/>
        </p:nvSpPr>
        <p:spPr>
          <a:xfrm>
            <a:off x="1335279" y="2261433"/>
            <a:ext cx="6078244" cy="3139321"/>
          </a:xfrm>
          <a:prstGeom prst="rect">
            <a:avLst/>
          </a:prstGeom>
          <a:noFill/>
        </p:spPr>
        <p:txBody>
          <a:bodyPr wrap="square">
            <a:spAutoFit/>
          </a:bodyPr>
          <a:lstStyle/>
          <a:p>
            <a:pPr algn="just">
              <a:lnSpc>
                <a:spcPct val="100000"/>
              </a:lnSpc>
            </a:pP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Dobro</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indeksirano</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mjesto</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sadrži</a:t>
            </a:r>
            <a:r>
              <a:rPr lang="es-ES" sz="1800" dirty="0">
                <a:effectLst/>
                <a:latin typeface="Calibri" panose="020F0502020204030204" pitchFamily="34" charset="0"/>
                <a:ea typeface="Calibri" panose="020F0502020204030204" pitchFamily="34" charset="0"/>
                <a:cs typeface="Times New Roman" panose="02020603050405020304" pitchFamily="18" charset="0"/>
              </a:rPr>
              <a:t> prave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ključne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riječi</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pomaže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vam</a:t>
            </a:r>
            <a:r>
              <a:rPr lang="es-ES" sz="1800" dirty="0">
                <a:effectLst/>
                <a:latin typeface="Calibri" panose="020F0502020204030204" pitchFamily="34" charset="0"/>
                <a:ea typeface="Calibri" panose="020F0502020204030204" pitchFamily="34" charset="0"/>
                <a:cs typeface="Times New Roman" panose="02020603050405020304" pitchFamily="18" charset="0"/>
              </a:rPr>
              <a:t> da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budete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pronađeni</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prema</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određenim</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parametrima</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pretraživanja</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Uzmimo</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praktičan</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primjer</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pretpostavimo</a:t>
            </a:r>
            <a:r>
              <a:rPr lang="es-ES" sz="1800" dirty="0">
                <a:effectLst/>
                <a:latin typeface="Calibri" panose="020F0502020204030204" pitchFamily="34" charset="0"/>
                <a:ea typeface="Calibri" panose="020F0502020204030204" pitchFamily="34" charset="0"/>
                <a:cs typeface="Times New Roman" panose="02020603050405020304" pitchFamily="18" charset="0"/>
              </a:rPr>
              <a:t> da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ste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vlasnik</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teretane</a:t>
            </a:r>
            <a:r>
              <a:rPr lang="es-ES" sz="1800" dirty="0">
                <a:effectLst/>
                <a:latin typeface="Calibri" panose="020F0502020204030204" pitchFamily="34" charset="0"/>
                <a:ea typeface="Calibri" panose="020F0502020204030204" pitchFamily="34" charset="0"/>
                <a:cs typeface="Times New Roman" panose="02020603050405020304" pitchFamily="18" charset="0"/>
              </a:rPr>
              <a:t> u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Madridu</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Ako</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želite</a:t>
            </a:r>
            <a:r>
              <a:rPr lang="es-ES" sz="1800" dirty="0">
                <a:effectLst/>
                <a:latin typeface="Calibri" panose="020F0502020204030204" pitchFamily="34" charset="0"/>
                <a:ea typeface="Calibri" panose="020F0502020204030204" pitchFamily="34" charset="0"/>
                <a:cs typeface="Times New Roman" panose="02020603050405020304" pitchFamily="18" charset="0"/>
              </a:rPr>
              <a:t> da vas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ljudi</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pronađu</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na</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tražilicama</a:t>
            </a:r>
            <a:r>
              <a:rPr lang="es-ES" sz="1800" dirty="0">
                <a:effectLst/>
                <a:latin typeface="Calibri" panose="020F0502020204030204" pitchFamily="34" charset="0"/>
                <a:ea typeface="Calibri" panose="020F0502020204030204" pitchFamily="34" charset="0"/>
                <a:cs typeface="Times New Roman" panose="02020603050405020304" pitchFamily="18" charset="0"/>
              </a:rPr>
              <a:t> i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misle</a:t>
            </a:r>
            <a:r>
              <a:rPr lang="es-ES" sz="1800" dirty="0">
                <a:effectLst/>
                <a:latin typeface="Calibri" panose="020F0502020204030204" pitchFamily="34" charset="0"/>
                <a:ea typeface="Calibri" panose="020F0502020204030204" pitchFamily="34" charset="0"/>
                <a:cs typeface="Times New Roman" panose="02020603050405020304" pitchFamily="18" charset="0"/>
              </a:rPr>
              <a:t> o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vama</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kao</a:t>
            </a:r>
            <a:r>
              <a:rPr lang="es-ES" sz="1800" dirty="0">
                <a:effectLst/>
                <a:latin typeface="Calibri" panose="020F0502020204030204" pitchFamily="34" charset="0"/>
                <a:ea typeface="Calibri" panose="020F0502020204030204" pitchFamily="34" charset="0"/>
                <a:cs typeface="Times New Roman" panose="02020603050405020304" pitchFamily="18" charset="0"/>
              </a:rPr>
              <a:t> o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održivoj</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alternativi</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za</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njihov</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trening</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ono</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što</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trebate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učiniti</a:t>
            </a:r>
            <a:r>
              <a:rPr lang="es-ES" sz="1800" dirty="0">
                <a:effectLst/>
                <a:latin typeface="Calibri" panose="020F0502020204030204" pitchFamily="34" charset="0"/>
                <a:ea typeface="Calibri" panose="020F0502020204030204" pitchFamily="34" charset="0"/>
                <a:cs typeface="Times New Roman" panose="02020603050405020304" pitchFamily="18" charset="0"/>
              </a:rPr>
              <a:t> je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ispuniti</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svoju</a:t>
            </a:r>
            <a:r>
              <a:rPr lang="es-ES" sz="1800" dirty="0">
                <a:effectLst/>
                <a:latin typeface="Calibri" panose="020F0502020204030204" pitchFamily="34" charset="0"/>
                <a:ea typeface="Calibri" panose="020F0502020204030204" pitchFamily="34" charset="0"/>
                <a:cs typeface="Times New Roman" panose="02020603050405020304" pitchFamily="18" charset="0"/>
              </a:rPr>
              <a:t> web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stranicu</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ključnim</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riječima</a:t>
            </a:r>
            <a:r>
              <a:rPr lang="es-ES" sz="1800" dirty="0">
                <a:effectLst/>
                <a:latin typeface="Calibri" panose="020F0502020204030204" pitchFamily="34" charset="0"/>
                <a:ea typeface="Calibri" panose="020F0502020204030204" pitchFamily="34" charset="0"/>
                <a:cs typeface="Times New Roman" panose="02020603050405020304" pitchFamily="18" charset="0"/>
              </a:rPr>
              <a:t> u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polju</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fitnessa</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za</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koje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znate</a:t>
            </a:r>
            <a:r>
              <a:rPr lang="es-ES" sz="1800" dirty="0">
                <a:effectLst/>
                <a:latin typeface="Calibri" panose="020F0502020204030204" pitchFamily="34" charset="0"/>
                <a:ea typeface="Calibri" panose="020F0502020204030204" pitchFamily="34" charset="0"/>
                <a:cs typeface="Times New Roman" panose="02020603050405020304" pitchFamily="18" charset="0"/>
              </a:rPr>
              <a:t> da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će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ih</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korisnici</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upisivati</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npr</a:t>
            </a:r>
            <a:r>
              <a:rPr lang="es-ES" sz="1800" dirty="0">
                <a:effectLst/>
                <a:latin typeface="Calibri" panose="020F0502020204030204" pitchFamily="34" charset="0"/>
                <a:ea typeface="Calibri" panose="020F0502020204030204" pitchFamily="34" charset="0"/>
                <a:cs typeface="Times New Roman" panose="02020603050405020304" pitchFamily="18" charset="0"/>
              </a:rPr>
              <a:t>. teretane Madrid, trening Madrid + susjedstvo, mršavljenje Madrid, ideje za vježbanje Madrid, fitness centar susjedstvo Madrid). Ova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akcija</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za</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postizanje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rezultata</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zahtijeva</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vrijeme</a:t>
            </a:r>
            <a:r>
              <a:rPr lang="es-ES" sz="1800" dirty="0">
                <a:effectLst/>
                <a:latin typeface="Calibri" panose="020F0502020204030204" pitchFamily="34" charset="0"/>
                <a:ea typeface="Calibri" panose="020F0502020204030204" pitchFamily="34" charset="0"/>
                <a:cs typeface="Times New Roman" panose="02020603050405020304" pitchFamily="18" charset="0"/>
              </a:rPr>
              <a:t> i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strpljenje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ali</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rezultat</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će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biti</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sjajan</a:t>
            </a:r>
            <a:r>
              <a:rPr lang="es-ES"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3934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00790"/>
            <a:ext cx="9927794" cy="3904663"/>
          </a:xfrm>
        </p:spPr>
        <p:txBody>
          <a:bodyPr>
            <a:normAutofit/>
          </a:bodyPr>
          <a:lstStyle/>
          <a:p>
            <a:pPr algn="l"/>
            <a:r>
              <a:rPr lang="es-ES" sz="1800" b="1" dirty="0">
                <a:solidFill>
                  <a:srgbClr val="FFC000"/>
                </a:solidFill>
                <a:latin typeface="Arial" panose="020B0604020202020204" pitchFamily="34" charset="0"/>
                <a:cs typeface="Arial" panose="020B0604020202020204" pitchFamily="34" charset="0"/>
              </a:rPr>
              <a:t>SEO </a:t>
            </a:r>
            <a:r>
              <a:rPr lang="hr-HR" sz="1800" b="1" dirty="0">
                <a:solidFill>
                  <a:srgbClr val="FFC000"/>
                </a:solidFill>
                <a:latin typeface="Arial" panose="020B0604020202020204" pitchFamily="34" charset="0"/>
                <a:cs typeface="Arial" panose="020B0604020202020204" pitchFamily="34" charset="0"/>
              </a:rPr>
              <a:t>(Search </a:t>
            </a:r>
            <a:r>
              <a:rPr lang="hr-HR" sz="1800" b="1" dirty="0" err="1">
                <a:solidFill>
                  <a:srgbClr val="FFC000"/>
                </a:solidFill>
                <a:latin typeface="Arial" panose="020B0604020202020204" pitchFamily="34" charset="0"/>
                <a:cs typeface="Arial" panose="020B0604020202020204" pitchFamily="34" charset="0"/>
              </a:rPr>
              <a:t>Engine</a:t>
            </a:r>
            <a:r>
              <a:rPr lang="hr-HR" sz="1800" b="1" dirty="0">
                <a:solidFill>
                  <a:srgbClr val="FFC000"/>
                </a:solidFill>
                <a:latin typeface="Arial" panose="020B0604020202020204" pitchFamily="34" charset="0"/>
                <a:cs typeface="Arial" panose="020B0604020202020204" pitchFamily="34" charset="0"/>
              </a:rPr>
              <a:t> </a:t>
            </a:r>
            <a:r>
              <a:rPr lang="hr-HR" sz="1800" b="1" dirty="0" err="1">
                <a:solidFill>
                  <a:srgbClr val="FFC000"/>
                </a:solidFill>
                <a:latin typeface="Arial" panose="020B0604020202020204" pitchFamily="34" charset="0"/>
                <a:cs typeface="Arial" panose="020B0604020202020204" pitchFamily="34" charset="0"/>
              </a:rPr>
              <a:t>Optimization</a:t>
            </a:r>
            <a:r>
              <a:rPr lang="hr-HR" sz="1800" b="1" dirty="0">
                <a:solidFill>
                  <a:srgbClr val="FFC000"/>
                </a:solidFill>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znači “</a:t>
            </a:r>
            <a:r>
              <a:rPr lang="hr-HR" sz="1800" b="1" dirty="0">
                <a:solidFill>
                  <a:srgbClr val="FF0000"/>
                </a:solidFill>
                <a:latin typeface="Arial" panose="020B0604020202020204" pitchFamily="34" charset="0"/>
                <a:cs typeface="Arial" panose="020B0604020202020204" pitchFamily="34" charset="0"/>
              </a:rPr>
              <a:t>O</a:t>
            </a:r>
            <a:r>
              <a:rPr lang="es-ES" sz="1800" b="1" dirty="0">
                <a:solidFill>
                  <a:srgbClr val="FF0000"/>
                </a:solidFill>
                <a:latin typeface="Arial" panose="020B0604020202020204" pitchFamily="34" charset="0"/>
                <a:cs typeface="Arial" panose="020B0604020202020204" pitchFamily="34" charset="0"/>
              </a:rPr>
              <a:t>ptimizacija za tražilice</a:t>
            </a:r>
            <a:r>
              <a:rPr lang="es-ES" sz="1800" dirty="0">
                <a:latin typeface="Arial" panose="020B0604020202020204" pitchFamily="34" charset="0"/>
                <a:cs typeface="Arial" panose="020B0604020202020204" pitchFamily="34" charset="0"/>
              </a:rPr>
              <a:t>” i radi se o nizu strategija za poboljšanje vidljivosti na internetu, tako da se možemo pojaviti prvi na listi rezultata kada tražimo određenu ključnu riječ na tražilicama. </a:t>
            </a:r>
            <a:r>
              <a:rPr lang="es-ES" sz="1800" dirty="0" err="1">
                <a:latin typeface="Arial" panose="020B0604020202020204" pitchFamily="34" charset="0"/>
                <a:cs typeface="Arial" panose="020B0604020202020204" pitchFamily="34" charset="0"/>
              </a:rPr>
              <a:t>Postoji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mnogo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alata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koji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nam</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mogu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pomoći</a:t>
            </a:r>
            <a:r>
              <a:rPr lang="es-ES" sz="1800" dirty="0">
                <a:latin typeface="Arial" panose="020B0604020202020204" pitchFamily="34" charset="0"/>
                <a:cs typeface="Arial" panose="020B0604020202020204" pitchFamily="34" charset="0"/>
              </a:rPr>
              <a:t> u </a:t>
            </a:r>
            <a:r>
              <a:rPr lang="es-ES" sz="1800" dirty="0" err="1">
                <a:latin typeface="Arial" panose="020B0604020202020204" pitchFamily="34" charset="0"/>
                <a:cs typeface="Arial" panose="020B0604020202020204" pitchFamily="34" charset="0"/>
              </a:rPr>
              <a:t>ovom</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zadatku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kao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što</a:t>
            </a:r>
            <a:r>
              <a:rPr lang="es-ES" sz="1800" dirty="0">
                <a:latin typeface="Arial" panose="020B0604020202020204" pitchFamily="34" charset="0"/>
                <a:cs typeface="Arial" panose="020B0604020202020204" pitchFamily="34" charset="0"/>
              </a:rPr>
              <a:t> su Google </a:t>
            </a:r>
            <a:r>
              <a:rPr lang="es-ES" sz="1800" dirty="0" err="1">
                <a:latin typeface="Arial" panose="020B0604020202020204" pitchFamily="34" charset="0"/>
                <a:cs typeface="Arial" panose="020B0604020202020204" pitchFamily="34" charset="0"/>
              </a:rPr>
              <a:t>Search</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Console</a:t>
            </a:r>
            <a:r>
              <a:rPr lang="es-ES" sz="1800" dirty="0">
                <a:latin typeface="Arial" panose="020B0604020202020204" pitchFamily="34" charset="0"/>
                <a:cs typeface="Arial" panose="020B0604020202020204" pitchFamily="34" charset="0"/>
              </a:rPr>
              <a:t> i Google </a:t>
            </a:r>
            <a:r>
              <a:rPr lang="es-ES" sz="1800" dirty="0" err="1">
                <a:latin typeface="Arial" panose="020B0604020202020204" pitchFamily="34" charset="0"/>
                <a:cs typeface="Arial" panose="020B0604020202020204" pitchFamily="34" charset="0"/>
              </a:rPr>
              <a:t>Analytics</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kao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što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smo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već</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vidjeli</a:t>
            </a:r>
            <a:r>
              <a:rPr lang="es-ES" sz="1800" dirty="0">
                <a:latin typeface="Arial" panose="020B0604020202020204" pitchFamily="34" charset="0"/>
                <a:cs typeface="Arial" panose="020B0604020202020204" pitchFamily="34" charset="0"/>
              </a:rPr>
              <a:t>. SEO </a:t>
            </a:r>
            <a:r>
              <a:rPr lang="es-ES" sz="1800" dirty="0" err="1">
                <a:latin typeface="Arial" panose="020B0604020202020204" pitchFamily="34" charset="0"/>
                <a:cs typeface="Arial" panose="020B0604020202020204" pitchFamily="34" charset="0"/>
              </a:rPr>
              <a:t>Profiler</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primjer</a:t>
            </a:r>
            <a:r>
              <a:rPr lang="es-ES" sz="1800" dirty="0">
                <a:latin typeface="Arial" panose="020B0604020202020204" pitchFamily="34" charset="0"/>
                <a:cs typeface="Arial" panose="020B0604020202020204" pitchFamily="34" charset="0"/>
              </a:rPr>
              <a:t>, je web </a:t>
            </a:r>
            <a:r>
              <a:rPr lang="es-ES" sz="1800" dirty="0" err="1">
                <a:latin typeface="Arial" panose="020B0604020202020204" pitchFamily="34" charset="0"/>
                <a:cs typeface="Arial" panose="020B0604020202020204" pitchFamily="34" charset="0"/>
              </a:rPr>
              <a:t>stranica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koja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nudi</a:t>
            </a:r>
            <a:r>
              <a:rPr lang="es-ES" sz="1800" dirty="0">
                <a:latin typeface="Arial" panose="020B0604020202020204" pitchFamily="34" charset="0"/>
                <a:cs typeface="Arial" panose="020B0604020202020204" pitchFamily="34" charset="0"/>
              </a:rPr>
              <a:t> SEO </a:t>
            </a:r>
            <a:r>
              <a:rPr lang="es-ES" sz="1800" dirty="0" err="1">
                <a:latin typeface="Arial" panose="020B0604020202020204" pitchFamily="34" charset="0"/>
                <a:cs typeface="Arial" panose="020B0604020202020204" pitchFamily="34" charset="0"/>
              </a:rPr>
              <a:t>alate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za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pretraživanje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ključnih</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riječi</a:t>
            </a:r>
            <a:r>
              <a:rPr lang="es-ES" sz="1800" dirty="0">
                <a:latin typeface="Arial" panose="020B0604020202020204" pitchFamily="34" charset="0"/>
                <a:cs typeface="Arial" panose="020B0604020202020204" pitchFamily="34" charset="0"/>
              </a:rPr>
              <a:t>, web </a:t>
            </a:r>
            <a:r>
              <a:rPr lang="es-ES" sz="1800" dirty="0" err="1">
                <a:latin typeface="Arial" panose="020B0604020202020204" pitchFamily="34" charset="0"/>
                <a:cs typeface="Arial" panose="020B0604020202020204" pitchFamily="34" charset="0"/>
              </a:rPr>
              <a:t>optimizaciju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analizu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linkova</a:t>
            </a:r>
            <a:r>
              <a:rPr lang="es-ES" sz="1800" dirty="0">
                <a:latin typeface="Arial" panose="020B0604020202020204" pitchFamily="34" charset="0"/>
                <a:cs typeface="Arial" panose="020B0604020202020204" pitchFamily="34" charset="0"/>
              </a:rPr>
              <a:t> i izgradnju </a:t>
            </a:r>
            <a:r>
              <a:rPr lang="es-ES" sz="1800" dirty="0" err="1">
                <a:latin typeface="Arial" panose="020B0604020202020204" pitchFamily="34" charset="0"/>
                <a:cs typeface="Arial" panose="020B0604020202020204" pitchFamily="34" charset="0"/>
              </a:rPr>
              <a:t>linkova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kao</a:t>
            </a:r>
            <a:r>
              <a:rPr lang="es-ES" sz="1800" dirty="0">
                <a:latin typeface="Arial" panose="020B0604020202020204" pitchFamily="34" charset="0"/>
                <a:cs typeface="Arial" panose="020B0604020202020204" pitchFamily="34" charset="0"/>
              </a:rPr>
              <a:t> i </a:t>
            </a:r>
            <a:r>
              <a:rPr lang="es-ES" sz="1800" dirty="0" err="1">
                <a:latin typeface="Arial" panose="020B0604020202020204" pitchFamily="34" charset="0"/>
                <a:cs typeface="Arial" panose="020B0604020202020204" pitchFamily="34" charset="0"/>
              </a:rPr>
              <a:t>izvješća</a:t>
            </a:r>
            <a:r>
              <a:rPr lang="es-ES" sz="1800" dirty="0">
                <a:latin typeface="Arial" panose="020B0604020202020204" pitchFamily="34" charset="0"/>
                <a:cs typeface="Arial" panose="020B0604020202020204" pitchFamily="34" charset="0"/>
              </a:rPr>
              <a:t> i </a:t>
            </a:r>
            <a:r>
              <a:rPr lang="es-ES" sz="1800" dirty="0" err="1">
                <a:latin typeface="Arial" panose="020B0604020202020204" pitchFamily="34" charset="0"/>
                <a:cs typeface="Arial" panose="020B0604020202020204" pitchFamily="34" charset="0"/>
              </a:rPr>
              <a:t>još</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mnogo</a:t>
            </a:r>
            <a:r>
              <a:rPr lang="es-ES" sz="1800" dirty="0">
                <a:latin typeface="Arial" panose="020B0604020202020204" pitchFamily="34" charset="0"/>
                <a:cs typeface="Arial" panose="020B0604020202020204" pitchFamily="34" charset="0"/>
              </a:rPr>
              <a:t> toga.</a:t>
            </a:r>
            <a:endParaRPr lang="hr-HR" sz="1800" dirty="0">
              <a:latin typeface="Arial" panose="020B0604020202020204" pitchFamily="34" charset="0"/>
              <a:cs typeface="Arial" panose="020B0604020202020204" pitchFamily="34" charset="0"/>
            </a:endParaRPr>
          </a:p>
          <a:p>
            <a:pPr algn="l"/>
            <a:r>
              <a:rPr lang="es-ES" sz="1800" b="1" dirty="0">
                <a:solidFill>
                  <a:schemeClr val="accent4"/>
                </a:solidFill>
                <a:latin typeface="Arial" panose="020B0604020202020204" pitchFamily="34" charset="0"/>
                <a:cs typeface="Arial" panose="020B0604020202020204" pitchFamily="34" charset="0"/>
              </a:rPr>
              <a:t>SEM </a:t>
            </a:r>
            <a:r>
              <a:rPr lang="hr-HR" sz="1800" b="1" dirty="0">
                <a:solidFill>
                  <a:schemeClr val="accent4"/>
                </a:solidFill>
                <a:latin typeface="Arial" panose="020B0604020202020204" pitchFamily="34" charset="0"/>
                <a:cs typeface="Arial" panose="020B0604020202020204" pitchFamily="34" charset="0"/>
              </a:rPr>
              <a:t>(Search </a:t>
            </a:r>
            <a:r>
              <a:rPr lang="hr-HR" sz="1800" b="1" dirty="0" err="1">
                <a:solidFill>
                  <a:schemeClr val="accent4"/>
                </a:solidFill>
                <a:latin typeface="Arial" panose="020B0604020202020204" pitchFamily="34" charset="0"/>
                <a:cs typeface="Arial" panose="020B0604020202020204" pitchFamily="34" charset="0"/>
              </a:rPr>
              <a:t>Engine</a:t>
            </a:r>
            <a:r>
              <a:rPr lang="hr-HR" sz="1800" b="1" dirty="0">
                <a:solidFill>
                  <a:schemeClr val="accent4"/>
                </a:solidFill>
                <a:latin typeface="Arial" panose="020B0604020202020204" pitchFamily="34" charset="0"/>
                <a:cs typeface="Arial" panose="020B0604020202020204" pitchFamily="34" charset="0"/>
              </a:rPr>
              <a:t> Marketing) </a:t>
            </a:r>
            <a:r>
              <a:rPr lang="es-ES" sz="1800" dirty="0">
                <a:latin typeface="Arial" panose="020B0604020202020204" pitchFamily="34" charset="0"/>
                <a:cs typeface="Arial" panose="020B0604020202020204" pitchFamily="34" charset="0"/>
              </a:rPr>
              <a:t>znači </a:t>
            </a:r>
            <a:r>
              <a:rPr lang="es-ES" sz="1800" b="1" dirty="0">
                <a:solidFill>
                  <a:srgbClr val="FF0000"/>
                </a:solidFill>
                <a:latin typeface="Arial" panose="020B0604020202020204" pitchFamily="34" charset="0"/>
                <a:cs typeface="Arial" panose="020B0604020202020204" pitchFamily="34" charset="0"/>
              </a:rPr>
              <a:t>“Marketing na tražilicama”</a:t>
            </a:r>
            <a:r>
              <a:rPr lang="es-ES" sz="1800" dirty="0">
                <a:latin typeface="Arial" panose="020B0604020202020204" pitchFamily="34" charset="0"/>
                <a:cs typeface="Arial" panose="020B0604020202020204" pitchFamily="34" charset="0"/>
              </a:rPr>
              <a:t> i sastoji se od kampanja plaćanja na tražilicama, tako da možete </a:t>
            </a:r>
            <a:r>
              <a:rPr lang="hr-HR" sz="1800" dirty="0">
                <a:latin typeface="Arial" panose="020B0604020202020204" pitchFamily="34" charset="0"/>
                <a:cs typeface="Arial" panose="020B0604020202020204" pitchFamily="34" charset="0"/>
              </a:rPr>
              <a:t>biti </a:t>
            </a:r>
            <a:r>
              <a:rPr lang="es-ES" sz="1800" dirty="0">
                <a:latin typeface="Arial" panose="020B0604020202020204" pitchFamily="34" charset="0"/>
                <a:cs typeface="Arial" panose="020B0604020202020204" pitchFamily="34" charset="0"/>
              </a:rPr>
              <a:t>bolje pozicionirani zahvaljujući sustavu licitiranja. Kao i SEO, </a:t>
            </a:r>
            <a:r>
              <a:rPr lang="es-ES" sz="1800" dirty="0" err="1">
                <a:latin typeface="Arial" panose="020B0604020202020204" pitchFamily="34" charset="0"/>
                <a:cs typeface="Arial" panose="020B0604020202020204" pitchFamily="34" charset="0"/>
              </a:rPr>
              <a:t>postoji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mnogo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alata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koji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nam</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mogu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pomoći</a:t>
            </a:r>
            <a:r>
              <a:rPr lang="es-ES" sz="1800" dirty="0">
                <a:latin typeface="Arial" panose="020B0604020202020204" pitchFamily="34" charset="0"/>
                <a:cs typeface="Arial" panose="020B0604020202020204" pitchFamily="34" charset="0"/>
              </a:rPr>
              <a:t>. AdWords </a:t>
            </a:r>
            <a:r>
              <a:rPr lang="hr-HR" sz="1800" dirty="0">
                <a:latin typeface="Arial" panose="020B0604020202020204" pitchFamily="34" charset="0"/>
                <a:cs typeface="Arial" panose="020B0604020202020204" pitchFamily="34" charset="0"/>
              </a:rPr>
              <a:t>Editor</a:t>
            </a:r>
            <a:r>
              <a:rPr lang="es-ES" sz="1800" dirty="0">
                <a:latin typeface="Arial" panose="020B0604020202020204" pitchFamily="34" charset="0"/>
                <a:cs typeface="Arial" panose="020B0604020202020204" pitchFamily="34" charset="0"/>
              </a:rPr>
              <a:t> besplatna je Googleova aplikacija koju možete preuzeti </a:t>
            </a:r>
            <a:r>
              <a:rPr lang="es-ES" sz="1800" u="sng" dirty="0">
                <a:solidFill>
                  <a:srgbClr val="0070C0"/>
                </a:solidFill>
                <a:latin typeface="Arial" panose="020B0604020202020204" pitchFamily="34" charset="0"/>
                <a:cs typeface="Arial" panose="020B0604020202020204" pitchFamily="34" charset="0"/>
              </a:rPr>
              <a:t>(https://ads.google.com/intl/es_es/home/tools/ads-editor/) </a:t>
            </a:r>
            <a:r>
              <a:rPr lang="es-ES" sz="1800" dirty="0">
                <a:latin typeface="Arial" panose="020B0604020202020204" pitchFamily="34" charset="0"/>
                <a:cs typeface="Arial" panose="020B0604020202020204" pitchFamily="34" charset="0"/>
              </a:rPr>
              <a:t>za upravljanje svojim kampanjama</a:t>
            </a:r>
            <a:r>
              <a:rPr lang="hr-HR" sz="1800" dirty="0">
                <a:latin typeface="Arial" panose="020B0604020202020204" pitchFamily="34" charset="0"/>
                <a:cs typeface="Arial" panose="020B0604020202020204" pitchFamily="34" charset="0"/>
              </a:rPr>
              <a:t> oglašavanja</a:t>
            </a:r>
            <a:r>
              <a:rPr lang="es-ES" sz="1800" dirty="0">
                <a:latin typeface="Arial" panose="020B0604020202020204" pitchFamily="34" charset="0"/>
                <a:cs typeface="Arial" panose="020B0604020202020204" pitchFamily="34" charset="0"/>
              </a:rPr>
              <a:t>. Određuje ključne riječi </a:t>
            </a:r>
            <a:r>
              <a:rPr lang="hr-HR" sz="1800" dirty="0">
                <a:latin typeface="Arial" panose="020B0604020202020204" pitchFamily="34" charset="0"/>
                <a:cs typeface="Arial" panose="020B0604020202020204" pitchFamily="34" charset="0"/>
              </a:rPr>
              <a:t>putem kojih želite biti nađeni. </a:t>
            </a:r>
            <a:r>
              <a:rPr lang="es-ES" sz="1800" dirty="0">
                <a:latin typeface="Arial" panose="020B0604020202020204" pitchFamily="34" charset="0"/>
                <a:cs typeface="Arial" panose="020B0604020202020204" pitchFamily="34" charset="0"/>
              </a:rPr>
              <a:t>Ovaj alat će vam pomoći da dođete do najprikladnijih ključnih riječi. </a:t>
            </a:r>
            <a:r>
              <a:rPr lang="es-ES" sz="1800" dirty="0" err="1">
                <a:latin typeface="Arial" panose="020B0604020202020204" pitchFamily="34" charset="0"/>
                <a:cs typeface="Arial" panose="020B0604020202020204" pitchFamily="34" charset="0"/>
              </a:rPr>
              <a:t>SEMrush</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omogućuje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analizu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ključnih</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riječi</a:t>
            </a:r>
            <a:r>
              <a:rPr lang="es-ES" sz="1800" dirty="0">
                <a:latin typeface="Arial" panose="020B0604020202020204" pitchFamily="34" charset="0"/>
                <a:cs typeface="Arial" panose="020B0604020202020204" pitchFamily="34" charset="0"/>
              </a:rPr>
              <a:t>, SEO i SEM. </a:t>
            </a:r>
            <a:r>
              <a:rPr lang="es-ES" sz="1800" dirty="0" err="1">
                <a:latin typeface="Arial" panose="020B0604020202020204" pitchFamily="34" charset="0"/>
                <a:cs typeface="Arial" panose="020B0604020202020204" pitchFamily="34" charset="0"/>
              </a:rPr>
              <a:t>Otkriva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srednju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cijenu</a:t>
            </a:r>
            <a:r>
              <a:rPr lang="es-ES" sz="1800" dirty="0">
                <a:latin typeface="Arial" panose="020B0604020202020204" pitchFamily="34" charset="0"/>
                <a:cs typeface="Arial" panose="020B0604020202020204" pitchFamily="34" charset="0"/>
              </a:rPr>
              <a:t> PPC </a:t>
            </a:r>
            <a:r>
              <a:rPr lang="es-ES" sz="1800" dirty="0" err="1">
                <a:latin typeface="Arial" panose="020B0604020202020204" pitchFamily="34" charset="0"/>
                <a:cs typeface="Arial" panose="020B0604020202020204" pitchFamily="34" charset="0"/>
              </a:rPr>
              <a:t>kampanja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plati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kliku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lokalno</a:t>
            </a:r>
            <a:r>
              <a:rPr lang="es-ES" sz="1800" dirty="0">
                <a:latin typeface="Arial" panose="020B0604020202020204" pitchFamily="34" charset="0"/>
                <a:cs typeface="Arial" panose="020B0604020202020204" pitchFamily="34" charset="0"/>
              </a:rPr>
              <a:t>.</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hr-HR" sz="3400" dirty="0">
                <a:solidFill>
                  <a:srgbClr val="D92E2D"/>
                </a:solidFill>
                <a:ea typeface="Calibri" panose="020F0502020204030204" pitchFamily="34" charset="0"/>
                <a:cs typeface="Times New Roman" panose="02020603050405020304" pitchFamily="18" charset="0"/>
              </a:rPr>
              <a:t>UČINKOVITA ONLINE KOMUNIKACIJA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707886"/>
          </a:xfrm>
          <a:prstGeom prst="rect">
            <a:avLst/>
          </a:prstGeom>
          <a:noFill/>
        </p:spPr>
        <p:txBody>
          <a:bodyPr wrap="square">
            <a:spAutoFit/>
          </a:bodyPr>
          <a:lstStyle/>
          <a:p>
            <a:r>
              <a:rPr lang="hr-HR" sz="2000" dirty="0">
                <a:solidFill>
                  <a:srgbClr val="D92E2D"/>
                </a:solidFill>
                <a:latin typeface="+mj-lt"/>
                <a:ea typeface="Calibri" panose="020F0502020204030204" pitchFamily="34" charset="0"/>
                <a:cs typeface="Times New Roman" panose="02020603050405020304" pitchFamily="18" charset="0"/>
              </a:rPr>
              <a:t>PRAKTIČNI KORACI ZA ONLINE VIDLJIVOST SPORTSKOG PODUZEĆA</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
        <p:nvSpPr>
          <p:cNvPr id="14" name="Subtítulo 2">
            <a:extLst>
              <a:ext uri="{FF2B5EF4-FFF2-40B4-BE49-F238E27FC236}">
                <a16:creationId xmlns:a16="http://schemas.microsoft.com/office/drawing/2014/main" id="{C186F812-E983-41EE-B86E-45BE48471BE6}"/>
              </a:ext>
            </a:extLst>
          </p:cNvPr>
          <p:cNvSpPr txBox="1">
            <a:spLocks/>
          </p:cNvSpPr>
          <p:nvPr/>
        </p:nvSpPr>
        <p:spPr>
          <a:xfrm>
            <a:off x="1335279" y="3667048"/>
            <a:ext cx="9927794" cy="2450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endParaRPr lang="es-ES" sz="1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04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120252"/>
            <a:ext cx="10774597" cy="4244730"/>
          </a:xfrm>
        </p:spPr>
        <p:txBody>
          <a:bodyPr>
            <a:normAutofit/>
          </a:bodyPr>
          <a:lstStyle/>
          <a:p>
            <a:pPr indent="-269875" algn="l">
              <a:lnSpc>
                <a:spcPct val="115000"/>
              </a:lnSpc>
              <a:spcAft>
                <a:spcPts val="1000"/>
              </a:spcAft>
            </a:pP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2.4. </a:t>
            </a:r>
            <a:r>
              <a:rPr lang="hr-HR"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Komunikacija putem fitness grupnih razgovora (chat grupa), online i snimljene nastave</a:t>
            </a:r>
            <a:endParaRPr lang="es-ES" sz="22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40190"/>
            <a:ext cx="3811683" cy="1121083"/>
          </a:xfrm>
          <a:prstGeom prst="rect">
            <a:avLst/>
          </a:prstGeom>
        </p:spPr>
      </p:pic>
      <p:sp>
        <p:nvSpPr>
          <p:cNvPr id="11" name="Título 1">
            <a:extLst>
              <a:ext uri="{FF2B5EF4-FFF2-40B4-BE49-F238E27FC236}">
                <a16:creationId xmlns:a16="http://schemas.microsoft.com/office/drawing/2014/main" id="{CBDA8112-F2AB-4E80-ACA8-D20F38C2C22B}"/>
              </a:ext>
            </a:extLst>
          </p:cNvPr>
          <p:cNvSpPr txBox="1">
            <a:spLocks/>
          </p:cNvSpPr>
          <p:nvPr/>
        </p:nvSpPr>
        <p:spPr>
          <a:xfrm>
            <a:off x="4979814" y="274072"/>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hr-HR" sz="3400" dirty="0">
                <a:solidFill>
                  <a:srgbClr val="D92E2D"/>
                </a:solidFill>
                <a:ea typeface="Calibri" panose="020F0502020204030204" pitchFamily="34" charset="0"/>
                <a:cs typeface="Times New Roman" panose="02020603050405020304" pitchFamily="18" charset="0"/>
              </a:rPr>
              <a:t>UČINKOVITA ONLINE KOMUNIKACIJA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8F31C9E1-20E4-45AA-B830-A88086C66503}"/>
              </a:ext>
            </a:extLst>
          </p:cNvPr>
          <p:cNvSpPr txBox="1"/>
          <p:nvPr/>
        </p:nvSpPr>
        <p:spPr>
          <a:xfrm>
            <a:off x="4979814" y="723724"/>
            <a:ext cx="7130062" cy="707886"/>
          </a:xfrm>
          <a:prstGeom prst="rect">
            <a:avLst/>
          </a:prstGeom>
          <a:noFill/>
        </p:spPr>
        <p:txBody>
          <a:bodyPr wrap="square">
            <a:spAutoFit/>
          </a:bodyPr>
          <a:lstStyle/>
          <a:p>
            <a:r>
              <a:rPr lang="hr-HR" sz="2000" dirty="0">
                <a:solidFill>
                  <a:srgbClr val="D92E2D"/>
                </a:solidFill>
                <a:latin typeface="+mj-lt"/>
                <a:ea typeface="Calibri" panose="020F0502020204030204" pitchFamily="34" charset="0"/>
                <a:cs typeface="Times New Roman" panose="02020603050405020304" pitchFamily="18" charset="0"/>
              </a:rPr>
              <a:t>PRAKTIČNI KORACI ZA ONLINE VIDLJIVOST  SPORTSKOG PODUZEĆA</a:t>
            </a:r>
            <a:r>
              <a:rPr lang="en-US" sz="2000" dirty="0">
                <a:solidFill>
                  <a:srgbClr val="D92E2D"/>
                </a:solidFill>
                <a:effectLst/>
                <a:latin typeface="+mj-lt"/>
                <a:ea typeface="Calibri" panose="020F0502020204030204" pitchFamily="34" charset="0"/>
                <a:cs typeface="Times New Roman" panose="02020603050405020304" pitchFamily="18" charset="0"/>
              </a:rPr>
              <a:t>.</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
        <p:nvSpPr>
          <p:cNvPr id="14" name="CuadroTexto 13">
            <a:extLst>
              <a:ext uri="{FF2B5EF4-FFF2-40B4-BE49-F238E27FC236}">
                <a16:creationId xmlns:a16="http://schemas.microsoft.com/office/drawing/2014/main" id="{3787B8AD-13A4-45EA-8E61-3B12029C15DF}"/>
              </a:ext>
            </a:extLst>
          </p:cNvPr>
          <p:cNvSpPr txBox="1"/>
          <p:nvPr/>
        </p:nvSpPr>
        <p:spPr>
          <a:xfrm>
            <a:off x="1320680" y="1803877"/>
            <a:ext cx="10356060" cy="4719369"/>
          </a:xfrm>
          <a:prstGeom prst="rect">
            <a:avLst/>
          </a:prstGeom>
          <a:noFill/>
        </p:spPr>
        <p:txBody>
          <a:bodyPr wrap="square">
            <a:spAutoFit/>
          </a:bodyPr>
          <a:lstStyle/>
          <a:p>
            <a:pPr indent="-269875" algn="just">
              <a:lnSpc>
                <a:spcPct val="115000"/>
              </a:lnSpc>
              <a:spcAft>
                <a:spcPts val="1000"/>
              </a:spcAft>
            </a:pPr>
            <a:r>
              <a:rPr lang="es-ES" sz="1800" b="1" dirty="0" err="1">
                <a:effectLst/>
                <a:latin typeface="Arial" panose="020B0604020202020204" pitchFamily="34" charset="0"/>
                <a:ea typeface="Calibri" panose="020F0502020204030204" pitchFamily="34" charset="0"/>
                <a:cs typeface="Arial" panose="020B0604020202020204" pitchFamily="34" charset="0"/>
              </a:rPr>
              <a:t>Provjerite</a:t>
            </a:r>
            <a:r>
              <a:rPr lang="es-ES" sz="1800" b="1" dirty="0">
                <a:effectLst/>
                <a:latin typeface="Arial" panose="020B0604020202020204" pitchFamily="34" charset="0"/>
                <a:ea typeface="Calibri" panose="020F0502020204030204" pitchFamily="34" charset="0"/>
                <a:cs typeface="Arial" panose="020B0604020202020204" pitchFamily="34" charset="0"/>
              </a:rPr>
              <a:t> </a:t>
            </a:r>
            <a:r>
              <a:rPr lang="es-ES" sz="1800" b="1" dirty="0" err="1">
                <a:effectLst/>
                <a:latin typeface="Arial" panose="020B0604020202020204" pitchFamily="34" charset="0"/>
                <a:ea typeface="Calibri" panose="020F0502020204030204" pitchFamily="34" charset="0"/>
                <a:cs typeface="Arial" panose="020B0604020202020204" pitchFamily="34" charset="0"/>
              </a:rPr>
              <a:t>svoju</a:t>
            </a:r>
            <a:r>
              <a:rPr lang="es-ES" sz="1800" b="1" dirty="0">
                <a:effectLst/>
                <a:latin typeface="Arial" panose="020B0604020202020204" pitchFamily="34" charset="0"/>
                <a:ea typeface="Calibri" panose="020F0502020204030204" pitchFamily="34" charset="0"/>
                <a:cs typeface="Arial" panose="020B0604020202020204" pitchFamily="34" charset="0"/>
              </a:rPr>
              <a:t> </a:t>
            </a:r>
            <a:r>
              <a:rPr lang="es-ES" sz="1800" b="1" dirty="0" err="1">
                <a:effectLst/>
                <a:latin typeface="Arial" panose="020B0604020202020204" pitchFamily="34" charset="0"/>
                <a:ea typeface="Calibri" panose="020F0502020204030204" pitchFamily="34" charset="0"/>
                <a:cs typeface="Arial" panose="020B0604020202020204" pitchFamily="34" charset="0"/>
              </a:rPr>
              <a:t>internetsku</a:t>
            </a:r>
            <a:r>
              <a:rPr lang="es-ES" sz="1800" b="1" dirty="0">
                <a:effectLst/>
                <a:latin typeface="Arial" panose="020B0604020202020204" pitchFamily="34" charset="0"/>
                <a:ea typeface="Calibri" panose="020F0502020204030204" pitchFamily="34" charset="0"/>
                <a:cs typeface="Arial" panose="020B0604020202020204" pitchFamily="34" charset="0"/>
              </a:rPr>
              <a:t> </a:t>
            </a:r>
            <a:r>
              <a:rPr lang="es-ES" sz="1800" b="1" dirty="0" err="1">
                <a:effectLst/>
                <a:latin typeface="Arial" panose="020B0604020202020204" pitchFamily="34" charset="0"/>
                <a:ea typeface="Calibri" panose="020F0502020204030204" pitchFamily="34" charset="0"/>
                <a:cs typeface="Arial" panose="020B0604020202020204" pitchFamily="34" charset="0"/>
              </a:rPr>
              <a:t>vezu</a:t>
            </a:r>
            <a:endParaRPr lang="hr-HR" sz="1800" b="1"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hr-HR" sz="1800" dirty="0">
                <a:effectLst/>
                <a:latin typeface="Arial" panose="020B0604020202020204" pitchFamily="34" charset="0"/>
                <a:ea typeface="Calibri" panose="020F0502020204030204" pitchFamily="34" charset="0"/>
                <a:cs typeface="Arial" panose="020B0604020202020204" pitchFamily="34" charset="0"/>
              </a:rPr>
              <a:t>Prije svega, iako bi se moglo smatra osnovnim savjetom, online komunikacija u potpunosti ovisi o tome da ostanete dobro povezani. Bilo da se radi o vašem prijenosnom računalu, mikrofonu ili internetskoj vezi - pokušajte i ne uzimajte ove stvari „zdravo za gotovo“ - riješite male probleme, umjesto da čekate da stvari eksplodiraju prije nego što smislite rješenje.</a:t>
            </a:r>
          </a:p>
          <a:p>
            <a:pPr indent="-269875" algn="just">
              <a:lnSpc>
                <a:spcPct val="115000"/>
              </a:lnSpc>
              <a:spcAft>
                <a:spcPts val="1000"/>
              </a:spcAft>
            </a:pPr>
            <a:r>
              <a:rPr lang="es-ES" sz="1800" b="1" dirty="0">
                <a:effectLst/>
                <a:latin typeface="Arial" panose="020B0604020202020204" pitchFamily="34" charset="0"/>
                <a:ea typeface="Calibri" panose="020F0502020204030204" pitchFamily="34" charset="0"/>
                <a:cs typeface="Arial" panose="020B0604020202020204" pitchFamily="34" charset="0"/>
              </a:rPr>
              <a:t>Vrijeme razgovora</a:t>
            </a:r>
            <a:endParaRPr lang="hr-HR" sz="1800" b="1"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s-ES" sz="1800" dirty="0">
                <a:effectLst/>
                <a:latin typeface="Arial" panose="020B0604020202020204" pitchFamily="34" charset="0"/>
                <a:ea typeface="Calibri" panose="020F0502020204030204" pitchFamily="34" charset="0"/>
                <a:cs typeface="Arial" panose="020B0604020202020204" pitchFamily="34" charset="0"/>
              </a:rPr>
              <a:t>Kreiranje grupnog razgovora </a:t>
            </a:r>
            <a:r>
              <a:rPr lang="hr-HR" sz="1800" dirty="0">
                <a:effectLst/>
                <a:latin typeface="Arial" panose="020B0604020202020204" pitchFamily="34" charset="0"/>
                <a:ea typeface="Calibri" panose="020F0502020204030204" pitchFamily="34" charset="0"/>
                <a:cs typeface="Arial" panose="020B0604020202020204" pitchFamily="34" charset="0"/>
              </a:rPr>
              <a:t>(chat-a) </a:t>
            </a:r>
            <a:r>
              <a:rPr lang="es-ES" sz="1800" dirty="0">
                <a:effectLst/>
                <a:latin typeface="Arial" panose="020B0604020202020204" pitchFamily="34" charset="0"/>
                <a:ea typeface="Calibri" panose="020F0502020204030204" pitchFamily="34" charset="0"/>
                <a:cs typeface="Arial" panose="020B0604020202020204" pitchFamily="34" charset="0"/>
              </a:rPr>
              <a:t>moglo bi biti izvrstan pomoćni alat koji se može implementirati u vašu rutinu treninga unutar vaš</a:t>
            </a:r>
            <a:r>
              <a:rPr lang="hr-HR" sz="1800" dirty="0">
                <a:effectLst/>
                <a:latin typeface="Arial" panose="020B0604020202020204" pitchFamily="34" charset="0"/>
                <a:ea typeface="Calibri" panose="020F0502020204030204" pitchFamily="34" charset="0"/>
                <a:cs typeface="Arial" panose="020B0604020202020204" pitchFamily="34" charset="0"/>
              </a:rPr>
              <a:t>e nastave</a:t>
            </a:r>
            <a:r>
              <a:rPr lang="es-ES" sz="1800" dirty="0">
                <a:effectLst/>
                <a:latin typeface="Arial" panose="020B0604020202020204" pitchFamily="34" charset="0"/>
                <a:ea typeface="Calibri" panose="020F0502020204030204" pitchFamily="34" charset="0"/>
                <a:cs typeface="Arial" panose="020B0604020202020204" pitchFamily="34" charset="0"/>
              </a:rPr>
              <a:t>. Ali razmislite o tome kako, kada i gdje želite dopustiti klijentima/</a:t>
            </a:r>
            <a:r>
              <a:rPr lang="hr-HR" sz="1800" dirty="0">
                <a:effectLst/>
                <a:latin typeface="Arial" panose="020B0604020202020204" pitchFamily="34" charset="0"/>
                <a:ea typeface="Calibri" panose="020F0502020204030204" pitchFamily="34" charset="0"/>
                <a:cs typeface="Arial" panose="020B0604020202020204" pitchFamily="34" charset="0"/>
              </a:rPr>
              <a:t>studentima</a:t>
            </a:r>
            <a:r>
              <a:rPr lang="es-ES" sz="1800" dirty="0">
                <a:effectLst/>
                <a:latin typeface="Arial" panose="020B0604020202020204" pitchFamily="34" charset="0"/>
                <a:ea typeface="Calibri" panose="020F0502020204030204" pitchFamily="34" charset="0"/>
                <a:cs typeface="Arial" panose="020B0604020202020204" pitchFamily="34" charset="0"/>
              </a:rPr>
              <a:t> da budu uključeni u </a:t>
            </a:r>
            <a:r>
              <a:rPr lang="hr-HR" sz="1800" dirty="0">
                <a:effectLst/>
                <a:latin typeface="Arial" panose="020B0604020202020204" pitchFamily="34" charset="0"/>
                <a:ea typeface="Calibri" panose="020F0502020204030204" pitchFamily="34" charset="0"/>
                <a:cs typeface="Arial" panose="020B0604020202020204" pitchFamily="34" charset="0"/>
              </a:rPr>
              <a:t>razgovor (</a:t>
            </a:r>
            <a:r>
              <a:rPr lang="es-ES" sz="1800" dirty="0">
                <a:effectLst/>
                <a:latin typeface="Arial" panose="020B0604020202020204" pitchFamily="34" charset="0"/>
                <a:ea typeface="Calibri" panose="020F0502020204030204" pitchFamily="34" charset="0"/>
                <a:cs typeface="Arial" panose="020B0604020202020204" pitchFamily="34" charset="0"/>
              </a:rPr>
              <a:t>chat</a:t>
            </a:r>
            <a:r>
              <a:rPr lang="hr-HR" sz="1800" dirty="0">
                <a:effectLst/>
                <a:latin typeface="Arial" panose="020B0604020202020204" pitchFamily="34" charset="0"/>
                <a:ea typeface="Calibri" panose="020F0502020204030204" pitchFamily="34" charset="0"/>
                <a:cs typeface="Arial" panose="020B0604020202020204" pitchFamily="34" charset="0"/>
              </a:rPr>
              <a:t>)</a:t>
            </a:r>
            <a:r>
              <a:rPr lang="es-ES" sz="1800" dirty="0">
                <a:effectLst/>
                <a:latin typeface="Arial" panose="020B0604020202020204" pitchFamily="34" charset="0"/>
                <a:ea typeface="Calibri" panose="020F0502020204030204" pitchFamily="34" charset="0"/>
                <a:cs typeface="Arial" panose="020B0604020202020204" pitchFamily="34" charset="0"/>
              </a:rPr>
              <a:t>. Na primjer, jeste li zadovoljni komentarima u </a:t>
            </a:r>
            <a:r>
              <a:rPr lang="hr-HR" sz="1800" dirty="0">
                <a:effectLst/>
                <a:latin typeface="Arial" panose="020B0604020202020204" pitchFamily="34" charset="0"/>
                <a:ea typeface="Calibri" panose="020F0502020204030204" pitchFamily="34" charset="0"/>
                <a:cs typeface="Arial" panose="020B0604020202020204" pitchFamily="34" charset="0"/>
              </a:rPr>
              <a:t>razgovoru (</a:t>
            </a:r>
            <a:r>
              <a:rPr lang="es-ES" sz="1800" dirty="0">
                <a:effectLst/>
                <a:latin typeface="Arial" panose="020B0604020202020204" pitchFamily="34" charset="0"/>
                <a:ea typeface="Calibri" panose="020F0502020204030204" pitchFamily="34" charset="0"/>
                <a:cs typeface="Arial" panose="020B0604020202020204" pitchFamily="34" charset="0"/>
              </a:rPr>
              <a:t>chat</a:t>
            </a:r>
            <a:r>
              <a:rPr lang="hr-HR" sz="1800" dirty="0">
                <a:effectLst/>
                <a:latin typeface="Arial" panose="020B0604020202020204" pitchFamily="34" charset="0"/>
                <a:ea typeface="Calibri" panose="020F0502020204030204" pitchFamily="34" charset="0"/>
                <a:cs typeface="Arial" panose="020B0604020202020204" pitchFamily="34" charset="0"/>
              </a:rPr>
              <a:t>-</a:t>
            </a:r>
            <a:r>
              <a:rPr lang="es-ES" sz="1800" dirty="0">
                <a:effectLst/>
                <a:latin typeface="Arial" panose="020B0604020202020204" pitchFamily="34" charset="0"/>
                <a:ea typeface="Calibri" panose="020F0502020204030204" pitchFamily="34" charset="0"/>
                <a:cs typeface="Arial" panose="020B0604020202020204" pitchFamily="34" charset="0"/>
              </a:rPr>
              <a:t>u</a:t>
            </a:r>
            <a:r>
              <a:rPr lang="hr-HR" sz="1800" dirty="0">
                <a:effectLst/>
                <a:latin typeface="Arial" panose="020B0604020202020204" pitchFamily="34" charset="0"/>
                <a:ea typeface="Calibri" panose="020F0502020204030204" pitchFamily="34" charset="0"/>
                <a:cs typeface="Arial" panose="020B0604020202020204" pitchFamily="34" charset="0"/>
              </a:rPr>
              <a:t>)</a:t>
            </a:r>
            <a:r>
              <a:rPr lang="es-ES" sz="1800" dirty="0">
                <a:effectLst/>
                <a:latin typeface="Arial" panose="020B0604020202020204" pitchFamily="34" charset="0"/>
                <a:ea typeface="Calibri" panose="020F0502020204030204" pitchFamily="34" charset="0"/>
                <a:cs typeface="Arial" panose="020B0604020202020204" pitchFamily="34" charset="0"/>
              </a:rPr>
              <a:t> tijekom cijel</a:t>
            </a:r>
            <a:r>
              <a:rPr lang="hr-HR" sz="1800" dirty="0">
                <a:effectLst/>
                <a:latin typeface="Arial" panose="020B0604020202020204" pitchFamily="34" charset="0"/>
                <a:ea typeface="Calibri" panose="020F0502020204030204" pitchFamily="34" charset="0"/>
                <a:cs typeface="Arial" panose="020B0604020202020204" pitchFamily="34" charset="0"/>
              </a:rPr>
              <a:t>e online nastave </a:t>
            </a:r>
            <a:r>
              <a:rPr lang="es-ES" sz="1800" dirty="0">
                <a:effectLst/>
                <a:latin typeface="Arial" panose="020B0604020202020204" pitchFamily="34" charset="0"/>
                <a:ea typeface="Calibri" panose="020F0502020204030204" pitchFamily="34" charset="0"/>
                <a:cs typeface="Arial" panose="020B0604020202020204" pitchFamily="34" charset="0"/>
              </a:rPr>
              <a:t>ili samo u određenim trenucima? Studentima možete dopustiti kontinuirano korištenje razgovora (chat-a) ili možete potaknuti njegovu upotrebu u diskretnim trenucima, možda na kraju sata kako biste dobili povratne informacije i dijeljenje komentara.</a:t>
            </a:r>
          </a:p>
        </p:txBody>
      </p:sp>
      <p:pic>
        <p:nvPicPr>
          <p:cNvPr id="11268" name="Picture 4" descr="Wireless Internet Connection &amp;amp; Broadband Internet Service Service Provider  from Kolkata">
            <a:extLst>
              <a:ext uri="{FF2B5EF4-FFF2-40B4-BE49-F238E27FC236}">
                <a16:creationId xmlns:a16="http://schemas.microsoft.com/office/drawing/2014/main" id="{120A5D55-92D9-4256-AE16-B819DD1DA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82" y="2155857"/>
            <a:ext cx="530936" cy="4186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lanes de Clase - SMS o El Chat">
            <a:extLst>
              <a:ext uri="{FF2B5EF4-FFF2-40B4-BE49-F238E27FC236}">
                <a16:creationId xmlns:a16="http://schemas.microsoft.com/office/drawing/2014/main" id="{0B35B1BC-B4B9-45E2-8869-17354A56B7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409" y="3907241"/>
            <a:ext cx="576877" cy="45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8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7598E31-9ED4-464E-85BF-EF97FC5D5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300" y="3906472"/>
            <a:ext cx="4868876" cy="15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561434"/>
            <a:ext cx="9927794" cy="2345038"/>
          </a:xfrm>
        </p:spPr>
        <p:txBody>
          <a:bodyPr>
            <a:normAutofit/>
          </a:bodyPr>
          <a:lstStyle/>
          <a:p>
            <a:pPr algn="l"/>
            <a:r>
              <a:rPr lang="es-ES" sz="1800" b="1" dirty="0">
                <a:latin typeface="Arial" panose="020B0604020202020204" pitchFamily="34" charset="0"/>
                <a:cs typeface="Arial" panose="020B0604020202020204" pitchFamily="34" charset="0"/>
              </a:rPr>
              <a:t>Neverbalna povratna informacija</a:t>
            </a:r>
            <a:endParaRPr lang="hr-HR" sz="1800" b="1" dirty="0">
              <a:latin typeface="Arial" panose="020B0604020202020204" pitchFamily="34" charset="0"/>
              <a:cs typeface="Arial" panose="020B0604020202020204" pitchFamily="34" charset="0"/>
            </a:endParaRPr>
          </a:p>
          <a:p>
            <a:pPr algn="l"/>
            <a:endParaRPr lang="hr-HR" sz="1800" b="1" dirty="0">
              <a:latin typeface="Arial" panose="020B0604020202020204" pitchFamily="34" charset="0"/>
              <a:cs typeface="Arial" panose="020B0604020202020204" pitchFamily="34" charset="0"/>
            </a:endParaRPr>
          </a:p>
          <a:p>
            <a:pPr algn="just"/>
            <a:r>
              <a:rPr lang="hr-HR" sz="1800" dirty="0">
                <a:latin typeface="Arial" panose="020B0604020202020204" pitchFamily="34" charset="0"/>
                <a:cs typeface="Arial" panose="020B0604020202020204" pitchFamily="34" charset="0"/>
              </a:rPr>
              <a:t>Aktivirajte značajku neverbalne povratne informacije za svoje sastanke kako biste omogućili sljedbenicima/studentima da komuniciraju s vama bez prekidanja nastave. Redovito provjeravajte studente kako biste riješili sve neverbalne povratne informacije. Ova vam značajka također omogućuje upravljanje verbalnim povratnim informacijama, jer možete uputiti studente da koriste značajku "palac gore" kako bi naznačili kada su svi spremni za početak lekcije uživo. Ne zaboravite isključiti zvuk javnosti dok ne završite sat kako biste izbjegli pozadinsku buku.</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4FDF7D4-53D0-42B6-B81C-E848F1E0EBB3}"/>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hr-HR" sz="3400" dirty="0">
                <a:solidFill>
                  <a:srgbClr val="D92E2D"/>
                </a:solidFill>
                <a:ea typeface="Calibri" panose="020F0502020204030204" pitchFamily="34" charset="0"/>
                <a:cs typeface="Times New Roman" panose="02020603050405020304" pitchFamily="18" charset="0"/>
              </a:rPr>
              <a:t>UČINKOVITA KOMUNIKACIJA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65919C73-CFC9-4FCC-8E75-D31F48B35CD9}"/>
              </a:ext>
            </a:extLst>
          </p:cNvPr>
          <p:cNvSpPr txBox="1"/>
          <p:nvPr/>
        </p:nvSpPr>
        <p:spPr>
          <a:xfrm>
            <a:off x="4979814" y="1140194"/>
            <a:ext cx="7130062" cy="707886"/>
          </a:xfrm>
          <a:prstGeom prst="rect">
            <a:avLst/>
          </a:prstGeom>
          <a:noFill/>
        </p:spPr>
        <p:txBody>
          <a:bodyPr wrap="square">
            <a:spAutoFit/>
          </a:bodyPr>
          <a:lstStyle/>
          <a:p>
            <a:r>
              <a:rPr lang="hr-HR" sz="2000" dirty="0">
                <a:solidFill>
                  <a:srgbClr val="D92E2D"/>
                </a:solidFill>
                <a:latin typeface="+mj-lt"/>
                <a:ea typeface="Calibri" panose="020F0502020204030204" pitchFamily="34" charset="0"/>
                <a:cs typeface="Times New Roman" panose="02020603050405020304" pitchFamily="18" charset="0"/>
              </a:rPr>
              <a:t>PRAKTIČNI KORACI ZA ONLINE VIDLJIVOST SPORTSKOG PODUZEĆA</a:t>
            </a:r>
            <a:r>
              <a:rPr lang="en-US" sz="2000" dirty="0">
                <a:solidFill>
                  <a:srgbClr val="D92E2D"/>
                </a:solidFill>
                <a:effectLst/>
                <a:latin typeface="+mj-lt"/>
                <a:ea typeface="Calibri" panose="020F0502020204030204" pitchFamily="34" charset="0"/>
                <a:cs typeface="Times New Roman" panose="02020603050405020304" pitchFamily="18" charset="0"/>
              </a:rPr>
              <a:t>.</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39298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Quieres obtener un certificado de community manager?">
            <a:extLst>
              <a:ext uri="{FF2B5EF4-FFF2-40B4-BE49-F238E27FC236}">
                <a16:creationId xmlns:a16="http://schemas.microsoft.com/office/drawing/2014/main" id="{00F099AD-D5AF-4C3A-B712-22C615E60F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81" r="16927"/>
          <a:stretch/>
        </p:blipFill>
        <p:spPr bwMode="auto">
          <a:xfrm>
            <a:off x="8428598" y="2684206"/>
            <a:ext cx="3304697" cy="2413433"/>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8" y="1644356"/>
            <a:ext cx="6786501" cy="4092405"/>
          </a:xfrm>
        </p:spPr>
        <p:txBody>
          <a:bodyPr>
            <a:noAutofit/>
          </a:bodyPr>
          <a:lstStyle/>
          <a:p>
            <a:pPr algn="just">
              <a:lnSpc>
                <a:spcPct val="120000"/>
              </a:lnSpc>
              <a:spcAft>
                <a:spcPts val="1000"/>
              </a:spcAft>
            </a:pPr>
            <a:r>
              <a:rPr lang="es-ES" sz="1800" b="1" dirty="0">
                <a:effectLst/>
                <a:latin typeface="Arial" panose="020B0604020202020204" pitchFamily="34" charset="0"/>
                <a:ea typeface="Calibri" panose="020F0502020204030204" pitchFamily="34" charset="0"/>
                <a:cs typeface="Arial" panose="020B0604020202020204" pitchFamily="34" charset="0"/>
              </a:rPr>
              <a:t>Potaknite osjećaj zajedništva</a:t>
            </a:r>
            <a:endParaRPr lang="hr-HR" sz="18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1000"/>
              </a:spcAft>
            </a:pPr>
            <a:r>
              <a:rPr lang="hr-HR" sz="1800" dirty="0">
                <a:effectLst/>
                <a:latin typeface="Arial" panose="020B0604020202020204" pitchFamily="34" charset="0"/>
                <a:ea typeface="Calibri" panose="020F0502020204030204" pitchFamily="34" charset="0"/>
                <a:cs typeface="Arial" panose="020B0604020202020204" pitchFamily="34" charset="0"/>
              </a:rPr>
              <a:t>Osjećaj prisutnosti i zajedništva bit će poboljšan kada svi pokažu svoje lice putem web kamere. Vjerojatnije je da će studenti ili vaša javnost općenito obratiti pozornost ako znaju da su pred kamerom. Također, na početku i na kraju svoje nastave možete se prebaciti na prikaz galerije (to je prikaz u kojem su svi vidljivi jedni drugima u isto vrijeme). Na kraju vaše nastave, ako vaši studenti dopuste i mogu uživati, možete uslikati prikaz galerije i objaviti na Facebook/Instagram-u (osobni profil ili - bolje - profesionalni) ili web stranici i označiti ih kako biste poboljšali njihovu uključenost i sudjelovanje u vašim aktivnostima.</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4FDF7D4-53D0-42B6-B81C-E848F1E0EBB3}"/>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hr-HR" sz="3400" dirty="0">
                <a:solidFill>
                  <a:srgbClr val="D92E2D"/>
                </a:solidFill>
                <a:ea typeface="Calibri" panose="020F0502020204030204" pitchFamily="34" charset="0"/>
                <a:cs typeface="Times New Roman" panose="02020603050405020304" pitchFamily="18" charset="0"/>
              </a:rPr>
              <a:t>UČINKOVITA ONLINE KOMUNIKACIJA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65919C73-CFC9-4FCC-8E75-D31F48B35CD9}"/>
              </a:ext>
            </a:extLst>
          </p:cNvPr>
          <p:cNvSpPr txBox="1"/>
          <p:nvPr/>
        </p:nvSpPr>
        <p:spPr>
          <a:xfrm>
            <a:off x="4979814" y="1140194"/>
            <a:ext cx="7130062" cy="707886"/>
          </a:xfrm>
          <a:prstGeom prst="rect">
            <a:avLst/>
          </a:prstGeom>
          <a:noFill/>
        </p:spPr>
        <p:txBody>
          <a:bodyPr wrap="square">
            <a:spAutoFit/>
          </a:bodyPr>
          <a:lstStyle/>
          <a:p>
            <a:r>
              <a:rPr lang="hr-HR" sz="2000" dirty="0">
                <a:solidFill>
                  <a:srgbClr val="D92E2D"/>
                </a:solidFill>
                <a:latin typeface="+mj-lt"/>
                <a:ea typeface="Calibri" panose="020F0502020204030204" pitchFamily="34" charset="0"/>
                <a:cs typeface="Times New Roman" panose="02020603050405020304" pitchFamily="18" charset="0"/>
              </a:rPr>
              <a:t>PRAKTIČNI KORACI ZA ONLINE VIDLJIVOST SPORTSKOG PODUZEĆA</a:t>
            </a:r>
            <a:r>
              <a:rPr lang="en-US" sz="2000" dirty="0">
                <a:solidFill>
                  <a:srgbClr val="D92E2D"/>
                </a:solidFill>
                <a:effectLst/>
                <a:latin typeface="+mj-lt"/>
                <a:ea typeface="Calibri" panose="020F0502020204030204" pitchFamily="34" charset="0"/>
                <a:cs typeface="Times New Roman" panose="02020603050405020304" pitchFamily="18" charset="0"/>
              </a:rPr>
              <a:t>.</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247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64336" y="1423116"/>
            <a:ext cx="8163122" cy="3904663"/>
          </a:xfrm>
        </p:spPr>
        <p:txBody>
          <a:bodyPr>
            <a:normAutofit lnSpcReduction="10000"/>
          </a:bodyPr>
          <a:lstStyle/>
          <a:p>
            <a:pPr algn="l"/>
            <a:endParaRPr lang="es-ES" dirty="0">
              <a:solidFill>
                <a:srgbClr val="E47A24"/>
              </a:solidFill>
            </a:endParaRPr>
          </a:p>
          <a:p>
            <a:pPr algn="l"/>
            <a:r>
              <a:rPr lang="es-ES" sz="1800" b="1" dirty="0">
                <a:latin typeface="Arial" panose="020B0604020202020204" pitchFamily="34" charset="0"/>
                <a:cs typeface="Arial" panose="020B0604020202020204" pitchFamily="34" charset="0"/>
              </a:rPr>
              <a:t>Vodite računa o različitim vremenskim zonama (u slučaju međunarodne javnosti)</a:t>
            </a:r>
            <a:endParaRPr lang="hr-HR" sz="1800" b="1" dirty="0">
              <a:latin typeface="Arial" panose="020B0604020202020204" pitchFamily="34" charset="0"/>
              <a:cs typeface="Arial" panose="020B0604020202020204" pitchFamily="34" charset="0"/>
            </a:endParaRPr>
          </a:p>
          <a:p>
            <a:pPr algn="l"/>
            <a:endParaRPr lang="hr-HR" sz="1800" b="1" dirty="0">
              <a:latin typeface="Arial" panose="020B0604020202020204" pitchFamily="34" charset="0"/>
              <a:cs typeface="Arial" panose="020B0604020202020204" pitchFamily="34" charset="0"/>
            </a:endParaRPr>
          </a:p>
          <a:p>
            <a:pPr algn="just">
              <a:lnSpc>
                <a:spcPct val="120000"/>
              </a:lnSpc>
            </a:pPr>
            <a:r>
              <a:rPr lang="hr-HR" sz="1800" dirty="0">
                <a:latin typeface="Arial" panose="020B0604020202020204" pitchFamily="34" charset="0"/>
                <a:cs typeface="Arial" panose="020B0604020202020204" pitchFamily="34" charset="0"/>
              </a:rPr>
              <a:t>Pohađanje online nastave u drugoj vremenskoj zoni može se činiti prilično velikim izazovom, pogotovo ako morate voditi nastavu u stvarnom vremenu. Timezone.io vam omogućuje praćenje lokalnog vremena vaših klijenata i pomaže vam da zakažete svoj sat u vrijeme koje je prikladno za sve. Ovaj alat je jednostavan za korištenje: jednostavno stavite svog klijenta/studente i njihove pridružene gradove na web-stranicu (https://timezone.io/) kako biste dobili jasan uvid u njihovo lokalno vrijeme. Doista, nudi korisno vizualno sučelje.</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4FDF7D4-53D0-42B6-B81C-E848F1E0EBB3}"/>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hr-HR" sz="3400" dirty="0">
                <a:solidFill>
                  <a:srgbClr val="D92E2D"/>
                </a:solidFill>
                <a:ea typeface="Calibri" panose="020F0502020204030204" pitchFamily="34" charset="0"/>
                <a:cs typeface="Times New Roman" panose="02020603050405020304" pitchFamily="18" charset="0"/>
              </a:rPr>
              <a:t>UČINKOVITA ONLINE KOMUNIKACIJA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65919C73-CFC9-4FCC-8E75-D31F48B35CD9}"/>
              </a:ext>
            </a:extLst>
          </p:cNvPr>
          <p:cNvSpPr txBox="1"/>
          <p:nvPr/>
        </p:nvSpPr>
        <p:spPr>
          <a:xfrm>
            <a:off x="4979814" y="1140194"/>
            <a:ext cx="7130062" cy="707886"/>
          </a:xfrm>
          <a:prstGeom prst="rect">
            <a:avLst/>
          </a:prstGeom>
          <a:noFill/>
        </p:spPr>
        <p:txBody>
          <a:bodyPr wrap="square">
            <a:spAutoFit/>
          </a:bodyPr>
          <a:lstStyle/>
          <a:p>
            <a:r>
              <a:rPr lang="hr-HR" sz="2000" dirty="0">
                <a:solidFill>
                  <a:srgbClr val="D92E2D"/>
                </a:solidFill>
                <a:latin typeface="+mj-lt"/>
                <a:ea typeface="Calibri" panose="020F0502020204030204" pitchFamily="34" charset="0"/>
                <a:cs typeface="Times New Roman" panose="02020603050405020304" pitchFamily="18" charset="0"/>
              </a:rPr>
              <a:t>PRAKTIČNI KORACI ZA ONLINE VIDLJIVOST SPORTSKOG PODUZEĆA</a:t>
            </a:r>
            <a:r>
              <a:rPr lang="en-US" sz="2000" dirty="0">
                <a:solidFill>
                  <a:srgbClr val="D92E2D"/>
                </a:solidFill>
                <a:effectLst/>
                <a:latin typeface="+mj-lt"/>
                <a:ea typeface="Calibri" panose="020F0502020204030204" pitchFamily="34" charset="0"/>
                <a:cs typeface="Times New Roman" panose="02020603050405020304" pitchFamily="18" charset="0"/>
              </a:rPr>
              <a:t>.</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pic>
        <p:nvPicPr>
          <p:cNvPr id="13314" name="Picture 2" descr="Time Zone Pro (@TimeZonePro) | Twitter">
            <a:extLst>
              <a:ext uri="{FF2B5EF4-FFF2-40B4-BE49-F238E27FC236}">
                <a16:creationId xmlns:a16="http://schemas.microsoft.com/office/drawing/2014/main" id="{C39AC7EB-4192-4E82-90EE-DE246BF10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2762" y="2404010"/>
            <a:ext cx="2062316" cy="206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03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613289"/>
            <a:ext cx="10100684" cy="4680782"/>
          </a:xfrm>
        </p:spPr>
        <p:txBody>
          <a:bodyPr>
            <a:normAutofit fontScale="55000" lnSpcReduction="20000"/>
          </a:bodyPr>
          <a:lstStyle/>
          <a:p>
            <a:pPr algn="l">
              <a:lnSpc>
                <a:spcPct val="115000"/>
              </a:lnSpc>
              <a:spcAft>
                <a:spcPts val="1000"/>
              </a:spcAft>
            </a:pPr>
            <a:r>
              <a:rPr lang="en-US" sz="4000" dirty="0">
                <a:solidFill>
                  <a:srgbClr val="E47A24"/>
                </a:solidFill>
                <a:effectLst/>
                <a:latin typeface="Arial" panose="020B0604020202020204" pitchFamily="34" charset="0"/>
                <a:ea typeface="Calibri" panose="020F0502020204030204" pitchFamily="34" charset="0"/>
                <a:cs typeface="Arial" panose="020B0604020202020204" pitchFamily="34" charset="0"/>
              </a:rPr>
              <a:t>1.1 </a:t>
            </a:r>
            <a:r>
              <a:rPr lang="hr-HR" sz="4000" dirty="0">
                <a:solidFill>
                  <a:srgbClr val="E47A24"/>
                </a:solidFill>
                <a:latin typeface="Arial" panose="020B0604020202020204" pitchFamily="34" charset="0"/>
                <a:ea typeface="Calibri" panose="020F0502020204030204" pitchFamily="34" charset="0"/>
                <a:cs typeface="Arial" panose="020B0604020202020204" pitchFamily="34" charset="0"/>
              </a:rPr>
              <a:t>Zašto su digitalne vještine važne u području sportskog poduzetništva</a:t>
            </a:r>
            <a:r>
              <a:rPr lang="en-US" sz="4000" dirty="0">
                <a:solidFill>
                  <a:srgbClr val="E47A24"/>
                </a:solidFill>
                <a:effectLst/>
                <a:latin typeface="Arial" panose="020B0604020202020204" pitchFamily="34" charset="0"/>
                <a:ea typeface="Calibri" panose="020F0502020204030204" pitchFamily="34" charset="0"/>
                <a:cs typeface="Arial" panose="020B0604020202020204" pitchFamily="34" charset="0"/>
              </a:rPr>
              <a:t> </a:t>
            </a:r>
            <a:endParaRPr lang="hr-HR" sz="4000" dirty="0">
              <a:solidFill>
                <a:srgbClr val="E47A24"/>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hr-HR" sz="3300" dirty="0">
                <a:effectLst/>
                <a:latin typeface="Arial" panose="020B0604020202020204" pitchFamily="34" charset="0"/>
                <a:ea typeface="Calibri" panose="020F0502020204030204" pitchFamily="34" charset="0"/>
                <a:cs typeface="Arial" panose="020B0604020202020204" pitchFamily="34" charset="0"/>
              </a:rPr>
              <a:t>Digitalno je zauvijek promijenio igru u sportskom poslovanju. Sportski klubovi,  treneri, savezi više se ne natječu jedni s drugima kao prošlih desetljeća; sada su novi konkurenti uglavnom digitalno usmjereni i koriste društvene mreže, video streaming i igre.</a:t>
            </a:r>
          </a:p>
          <a:p>
            <a:pPr algn="just">
              <a:lnSpc>
                <a:spcPct val="115000"/>
              </a:lnSpc>
              <a:spcAft>
                <a:spcPts val="1000"/>
              </a:spcAft>
            </a:pPr>
            <a:r>
              <a:rPr lang="hr-HR" sz="3300" dirty="0">
                <a:effectLst/>
                <a:latin typeface="Arial" panose="020B0604020202020204" pitchFamily="34" charset="0"/>
                <a:ea typeface="Calibri" panose="020F0502020204030204" pitchFamily="34" charset="0"/>
                <a:cs typeface="Arial" panose="020B0604020202020204" pitchFamily="34" charset="0"/>
              </a:rPr>
              <a:t>Konkretno, digitalno je bilo utočište poslovnog sportskog sektora tijekom pandemije Covid-19. Poduzetnici, savezi, sportski klubovi morali su se prilagoditi ovom neočekivanom prisilnom zatvaranju sportskih centara kako ne bi ostali bez posla. </a:t>
            </a:r>
          </a:p>
          <a:p>
            <a:pPr algn="just">
              <a:lnSpc>
                <a:spcPct val="115000"/>
              </a:lnSpc>
              <a:spcAft>
                <a:spcPts val="1000"/>
              </a:spcAft>
            </a:pPr>
            <a:r>
              <a:rPr lang="hr-HR" sz="3300" dirty="0">
                <a:effectLst/>
                <a:latin typeface="Arial" panose="020B0604020202020204" pitchFamily="34" charset="0"/>
                <a:ea typeface="Calibri" panose="020F0502020204030204" pitchFamily="34" charset="0"/>
                <a:cs typeface="Arial" panose="020B0604020202020204" pitchFamily="34" charset="0"/>
              </a:rPr>
              <a:t>Osim toga, tijekom globalne izolacije, a također i u sadašnjem društvu nakon pandemije, sve više ljudi treba se baviti sportom online kako bi prekinuli svoju rutinu, a poduzetnici su iskoristili priliku da artikuliraju novi način pružanja svojih kompetencija putem interneta ili kombiniranog pristup koji je bio najuspješniji i najkorisniji nakon ponovnog globalnog otvaranja. No, dio zadnjih promjena u društvu za pandemiju, digitalne vještine su bitne budućim poduzetnicima u sportskom području jer svladavanje osnovnih digitalnih vještina utire put za razvoj njihove buduće karijere.</a:t>
            </a:r>
          </a:p>
          <a:p>
            <a:pPr algn="l">
              <a:lnSpc>
                <a:spcPct val="115000"/>
              </a:lnSpc>
              <a:spcAft>
                <a:spcPts val="1000"/>
              </a:spcAft>
            </a:pPr>
            <a:endParaRPr lang="hr-HR" sz="23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889AFE8C-F6E3-48B5-A476-58CE72A03CE3}"/>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dirty="0">
                <a:solidFill>
                  <a:srgbClr val="D92E2D"/>
                </a:solidFill>
                <a:ea typeface="Calibri" panose="020F0502020204030204" pitchFamily="34" charset="0"/>
              </a:rPr>
              <a:t>1.DIGITAL</a:t>
            </a:r>
            <a:r>
              <a:rPr lang="hr-HR" sz="3400" dirty="0">
                <a:solidFill>
                  <a:srgbClr val="D92E2D"/>
                </a:solidFill>
                <a:ea typeface="Calibri" panose="020F0502020204030204" pitchFamily="34" charset="0"/>
              </a:rPr>
              <a:t>NE VJEŠTINE PRIMJENJIVE U SPORTU</a:t>
            </a:r>
            <a:endParaRPr lang="es-ES" sz="3400" dirty="0">
              <a:solidFill>
                <a:srgbClr val="D92E2D"/>
              </a:solidFill>
            </a:endParaRPr>
          </a:p>
        </p:txBody>
      </p:sp>
    </p:spTree>
    <p:extLst>
      <p:ext uri="{BB962C8B-B14F-4D97-AF65-F5344CB8AC3E}">
        <p14:creationId xmlns:p14="http://schemas.microsoft.com/office/powerpoint/2010/main" val="62462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3276600" y="3294988"/>
            <a:ext cx="6157816" cy="600204"/>
          </a:xfrm>
        </p:spPr>
        <p:txBody>
          <a:bodyPr>
            <a:noAutofit/>
          </a:bodyPr>
          <a:lstStyle/>
          <a:p>
            <a:r>
              <a:rPr lang="hr-HR" sz="4000" b="1" dirty="0">
                <a:solidFill>
                  <a:srgbClr val="D92E2D"/>
                </a:solidFill>
              </a:rPr>
              <a:t>Hvala na vašoj pažnji</a:t>
            </a:r>
            <a:endParaRPr lang="es-ES" sz="4000" b="1" dirty="0">
              <a:solidFill>
                <a:srgbClr val="D92E2D"/>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316" y="6294071"/>
            <a:ext cx="10100684" cy="563929"/>
          </a:xfrm>
          <a:prstGeom prst="rect">
            <a:avLst/>
          </a:prstGeom>
        </p:spPr>
      </p:pic>
      <p:pic>
        <p:nvPicPr>
          <p:cNvPr id="12" name="Imagen 11">
            <a:extLst>
              <a:ext uri="{FF2B5EF4-FFF2-40B4-BE49-F238E27FC236}">
                <a16:creationId xmlns:a16="http://schemas.microsoft.com/office/drawing/2014/main" id="{FA5AA3BB-8C4D-49AA-A09E-3820B9612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157" y="286584"/>
            <a:ext cx="6959400" cy="2046882"/>
          </a:xfrm>
          <a:prstGeom prst="rect">
            <a:avLst/>
          </a:prstGeom>
        </p:spPr>
      </p:pic>
      <p:sp>
        <p:nvSpPr>
          <p:cNvPr id="8" name="Rectángulo 7">
            <a:extLst>
              <a:ext uri="{FF2B5EF4-FFF2-40B4-BE49-F238E27FC236}">
                <a16:creationId xmlns:a16="http://schemas.microsoft.com/office/drawing/2014/main" id="{E9E3806D-B4B7-47EB-AB92-ADD77392AA94}"/>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B517FC7A-830A-4879-A891-1ACC1A4644A1}"/>
              </a:ext>
            </a:extLst>
          </p:cNvPr>
          <p:cNvSpPr/>
          <p:nvPr/>
        </p:nvSpPr>
        <p:spPr>
          <a:xfrm rot="5400000">
            <a:off x="-2987719"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D3D4C7E0-64C3-48B2-B394-E131FCFB9EB7}"/>
              </a:ext>
            </a:extLst>
          </p:cNvPr>
          <p:cNvSpPr/>
          <p:nvPr/>
        </p:nvSpPr>
        <p:spPr>
          <a:xfrm rot="5400000">
            <a:off x="-2675024"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0333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476667"/>
            <a:ext cx="9927794" cy="3904663"/>
          </a:xfrm>
        </p:spPr>
        <p:txBody>
          <a:bodyPr>
            <a:normAutofit lnSpcReduction="10000"/>
          </a:bodyPr>
          <a:lstStyle/>
          <a:p>
            <a:pPr indent="-269875" algn="l">
              <a:lnSpc>
                <a:spcPct val="115000"/>
              </a:lnSpc>
              <a:spcAft>
                <a:spcPts val="1000"/>
              </a:spcAft>
            </a:pP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1.2. </a:t>
            </a:r>
            <a:r>
              <a:rPr lang="hr-HR"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Digitalno preuzimanje treniranja na daljinu</a:t>
            </a: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 (Covid-19 </a:t>
            </a:r>
            <a:r>
              <a:rPr lang="en-US" sz="2200" dirty="0" err="1">
                <a:solidFill>
                  <a:srgbClr val="E6872D"/>
                </a:solidFill>
                <a:effectLst/>
                <a:latin typeface="Arial" panose="020B0604020202020204" pitchFamily="34" charset="0"/>
                <a:ea typeface="Calibri" panose="020F0502020204030204" pitchFamily="34" charset="0"/>
                <a:cs typeface="Times New Roman" panose="02020603050405020304" pitchFamily="18" charset="0"/>
              </a:rPr>
              <a:t>pande</a:t>
            </a:r>
            <a:r>
              <a:rPr lang="hr-HR" sz="2200" dirty="0" err="1">
                <a:solidFill>
                  <a:srgbClr val="E6872D"/>
                </a:solidFill>
                <a:latin typeface="Arial" panose="020B0604020202020204" pitchFamily="34" charset="0"/>
                <a:ea typeface="Calibri" panose="020F0502020204030204" pitchFamily="34" charset="0"/>
                <a:cs typeface="Times New Roman" panose="02020603050405020304" pitchFamily="18" charset="0"/>
              </a:rPr>
              <a:t>mija</a:t>
            </a: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a:t>
            </a:r>
            <a:endParaRPr lang="hr-HR"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hr-HR" sz="1800" dirty="0">
                <a:effectLst/>
                <a:latin typeface="Arial" panose="020B0604020202020204" pitchFamily="34" charset="0"/>
                <a:ea typeface="Calibri" panose="020F0502020204030204" pitchFamily="34" charset="0"/>
                <a:cs typeface="Times New Roman" panose="02020603050405020304" pitchFamily="18" charset="0"/>
              </a:rPr>
              <a:t>Tijekom pandemije Covid-19, sportski klubovi i udruge bili su prisiljeni zatvoriti. Pandemija </a:t>
            </a:r>
            <a:r>
              <a:rPr lang="hr-HR" sz="1800" dirty="0" err="1">
                <a:effectLst/>
                <a:latin typeface="Arial" panose="020B0604020202020204" pitchFamily="34" charset="0"/>
                <a:ea typeface="Calibri" panose="020F0502020204030204" pitchFamily="34" charset="0"/>
                <a:cs typeface="Times New Roman" panose="02020603050405020304" pitchFamily="18" charset="0"/>
              </a:rPr>
              <a:t>koronavirusa</a:t>
            </a:r>
            <a:r>
              <a:rPr lang="hr-HR" sz="1800" dirty="0">
                <a:effectLst/>
                <a:latin typeface="Arial" panose="020B0604020202020204" pitchFamily="34" charset="0"/>
                <a:ea typeface="Calibri" panose="020F0502020204030204" pitchFamily="34" charset="0"/>
                <a:cs typeface="Times New Roman" panose="02020603050405020304" pitchFamily="18" charset="0"/>
              </a:rPr>
              <a:t> dovela je do velike promjene u svačijem svakodnevnom životu, uključujući sportska poduzeća i kasnije sportske sesije. Sportski klubovi ili </a:t>
            </a:r>
            <a:r>
              <a:rPr lang="hr-HR" sz="1800" dirty="0" err="1">
                <a:effectLst/>
                <a:latin typeface="Arial" panose="020B0604020202020204" pitchFamily="34" charset="0"/>
                <a:ea typeface="Calibri" panose="020F0502020204030204" pitchFamily="34" charset="0"/>
                <a:cs typeface="Times New Roman" panose="02020603050405020304" pitchFamily="18" charset="0"/>
              </a:rPr>
              <a:t>freelance</a:t>
            </a:r>
            <a:r>
              <a:rPr lang="hr-HR" sz="1800" dirty="0">
                <a:effectLst/>
                <a:latin typeface="Arial" panose="020B0604020202020204" pitchFamily="34" charset="0"/>
                <a:ea typeface="Calibri" panose="020F0502020204030204" pitchFamily="34" charset="0"/>
                <a:cs typeface="Times New Roman" panose="02020603050405020304" pitchFamily="18" charset="0"/>
              </a:rPr>
              <a:t> joga, učitelji plesa, osobni treneri, grupni fitness treneri itd. mogli su iskoristiti web tehnologiju kako bi ponudili treninge svojim klijentima, omogućujući im da nastave sa svojim sportskim aktivnostima. Dugi boravak kod kuće za vrijeme izolacije bez vježbanja mogao je loše utjecati na kondiciju sportaša, ali čak i na ljude. Zato su sportaši započeli treninge jednostavnim vježbama koje su ljudi mogli raditi sami kod kuće. Doista, treneri su svakodnevno kontaktirali studente sportaše na daljinu putem Zoom-a i WhatsApp-a (uglavnom), demonstrirali treninge kod kuće i davali satove poduke pomažući ljudima da treniraju od kuće.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l">
              <a:lnSpc>
                <a:spcPct val="115000"/>
              </a:lnSpc>
              <a:spcAft>
                <a:spcPts val="1000"/>
              </a:spcAft>
            </a:pPr>
            <a:endPar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4" name="Título 1">
            <a:extLst>
              <a:ext uri="{FF2B5EF4-FFF2-40B4-BE49-F238E27FC236}">
                <a16:creationId xmlns:a16="http://schemas.microsoft.com/office/drawing/2014/main" id="{95437E08-FD5E-43CB-B7D3-C72757D5C9BE}"/>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dirty="0">
                <a:solidFill>
                  <a:srgbClr val="D92E2D"/>
                </a:solidFill>
                <a:ea typeface="Calibri" panose="020F0502020204030204" pitchFamily="34" charset="0"/>
              </a:rPr>
              <a:t>1.DIGITAL</a:t>
            </a:r>
            <a:r>
              <a:rPr lang="hr-HR" sz="3400" dirty="0">
                <a:solidFill>
                  <a:srgbClr val="D92E2D"/>
                </a:solidFill>
                <a:ea typeface="Calibri" panose="020F0502020204030204" pitchFamily="34" charset="0"/>
              </a:rPr>
              <a:t>NE VJEŠTINE PRIMJENJIVE U SPORTU </a:t>
            </a:r>
            <a:endParaRPr lang="es-ES" sz="3400" dirty="0">
              <a:solidFill>
                <a:srgbClr val="D92E2D"/>
              </a:solidFill>
            </a:endParaRPr>
          </a:p>
        </p:txBody>
      </p:sp>
    </p:spTree>
    <p:extLst>
      <p:ext uri="{BB962C8B-B14F-4D97-AF65-F5344CB8AC3E}">
        <p14:creationId xmlns:p14="http://schemas.microsoft.com/office/powerpoint/2010/main" val="30228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magine caricata">
            <a:extLst>
              <a:ext uri="{FF2B5EF4-FFF2-40B4-BE49-F238E27FC236}">
                <a16:creationId xmlns:a16="http://schemas.microsoft.com/office/drawing/2014/main" id="{F1AAFAF6-1949-4C61-A96B-FB6C13817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363" y="3082090"/>
            <a:ext cx="3760566" cy="3078577"/>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562767"/>
            <a:ext cx="9981650" cy="3904663"/>
          </a:xfrm>
        </p:spPr>
        <p:txBody>
          <a:bodyPr>
            <a:normAutofit/>
          </a:bodyPr>
          <a:lstStyle/>
          <a:p>
            <a:pPr algn="just">
              <a:lnSpc>
                <a:spcPct val="100000"/>
              </a:lnSpc>
            </a:pPr>
            <a:r>
              <a:rPr lang="es-ES" sz="1800" dirty="0" err="1">
                <a:latin typeface="Arial" panose="020B0604020202020204" pitchFamily="34" charset="0"/>
                <a:cs typeface="Arial" panose="020B0604020202020204" pitchFamily="34" charset="0"/>
              </a:rPr>
              <a:t>Ako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planirate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voditi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nastavu</a:t>
            </a:r>
            <a:r>
              <a:rPr lang="es-ES" sz="1800" dirty="0">
                <a:latin typeface="Arial" panose="020B0604020202020204" pitchFamily="34" charset="0"/>
                <a:cs typeface="Arial" panose="020B0604020202020204" pitchFamily="34" charset="0"/>
              </a:rPr>
              <a:t> online, puno toga </a:t>
            </a:r>
            <a:r>
              <a:rPr lang="es-ES" sz="1800" dirty="0" err="1">
                <a:latin typeface="Arial" panose="020B0604020202020204" pitchFamily="34" charset="0"/>
                <a:cs typeface="Arial" panose="020B0604020202020204" pitchFamily="34" charset="0"/>
              </a:rPr>
              <a:t>treba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reći</a:t>
            </a:r>
            <a:r>
              <a:rPr lang="es-ES" sz="1800" dirty="0">
                <a:latin typeface="Arial" panose="020B0604020202020204" pitchFamily="34" charset="0"/>
                <a:cs typeface="Arial" panose="020B0604020202020204" pitchFamily="34" charset="0"/>
              </a:rPr>
              <a:t> o </a:t>
            </a:r>
            <a:r>
              <a:rPr lang="es-ES" sz="1800" dirty="0" err="1">
                <a:latin typeface="Arial" panose="020B0604020202020204" pitchFamily="34" charset="0"/>
                <a:cs typeface="Arial" panose="020B0604020202020204" pitchFamily="34" charset="0"/>
              </a:rPr>
              <a:t>vašem</a:t>
            </a:r>
            <a:r>
              <a:rPr lang="es-ES" sz="1800" dirty="0">
                <a:latin typeface="Arial" panose="020B0604020202020204" pitchFamily="34" charset="0"/>
                <a:cs typeface="Arial" panose="020B0604020202020204" pitchFamily="34" charset="0"/>
              </a:rPr>
              <a:t> video </a:t>
            </a:r>
            <a:r>
              <a:rPr lang="es-ES" sz="1800" dirty="0" err="1">
                <a:latin typeface="Arial" panose="020B0604020202020204" pitchFamily="34" charset="0"/>
                <a:cs typeface="Arial" panose="020B0604020202020204" pitchFamily="34" charset="0"/>
              </a:rPr>
              <a:t>postavljanju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svjetlo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kvaliteta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zvuka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sadržaj</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kako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stvarate</a:t>
            </a:r>
            <a:r>
              <a:rPr lang="es-ES" sz="1800" dirty="0">
                <a:latin typeface="Arial" panose="020B0604020202020204" pitchFamily="34" charset="0"/>
                <a:cs typeface="Arial" panose="020B0604020202020204" pitchFamily="34" charset="0"/>
              </a:rPr>
              <a:t> i </a:t>
            </a:r>
            <a:r>
              <a:rPr lang="es-ES" sz="1800" dirty="0" err="1">
                <a:latin typeface="Arial" panose="020B0604020202020204" pitchFamily="34" charset="0"/>
                <a:cs typeface="Arial" panose="020B0604020202020204" pitchFamily="34" charset="0"/>
              </a:rPr>
              <a:t>kako</a:t>
            </a:r>
            <a:r>
              <a:rPr lang="es-ES" sz="1800" dirty="0">
                <a:latin typeface="Arial" panose="020B0604020202020204" pitchFamily="34" charset="0"/>
                <a:cs typeface="Arial" panose="020B0604020202020204" pitchFamily="34" charset="0"/>
              </a:rPr>
              <a:t> i </a:t>
            </a:r>
            <a:r>
              <a:rPr lang="es-ES" sz="1800" dirty="0" err="1">
                <a:latin typeface="Arial" panose="020B0604020202020204" pitchFamily="34" charset="0"/>
                <a:cs typeface="Arial" panose="020B0604020202020204" pitchFamily="34" charset="0"/>
              </a:rPr>
              <a:t>kada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ćete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ih</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objaviti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itd</a:t>
            </a:r>
            <a:r>
              <a:rPr lang="es-ES" sz="1800" dirty="0">
                <a:latin typeface="Arial" panose="020B0604020202020204" pitchFamily="34" charset="0"/>
                <a:cs typeface="Arial" panose="020B0604020202020204" pitchFamily="34" charset="0"/>
              </a:rPr>
              <a:t>. </a:t>
            </a:r>
            <a:r>
              <a:rPr lang="es-ES" sz="1800" b="1" dirty="0">
                <a:latin typeface="Arial" panose="020B0604020202020204" pitchFamily="34" charset="0"/>
                <a:cs typeface="Arial" panose="020B0604020202020204" pitchFamily="34" charset="0"/>
              </a:rPr>
              <a:t>Boje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igraju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važnu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ulogu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također</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jer</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pomažu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sljedbenicima</a:t>
            </a:r>
            <a:r>
              <a:rPr lang="es-ES" sz="1800" dirty="0">
                <a:latin typeface="Arial" panose="020B0604020202020204" pitchFamily="34" charset="0"/>
                <a:cs typeface="Arial" panose="020B0604020202020204" pitchFamily="34" charset="0"/>
              </a:rPr>
              <a:t> da </a:t>
            </a:r>
            <a:r>
              <a:rPr lang="es-ES" sz="1800" dirty="0" err="1">
                <a:latin typeface="Arial" panose="020B0604020202020204" pitchFamily="34" charset="0"/>
                <a:cs typeface="Arial" panose="020B0604020202020204" pitchFamily="34" charset="0"/>
              </a:rPr>
              <a:t>usredotoče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svoju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pažnju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na</a:t>
            </a:r>
            <a:r>
              <a:rPr lang="es-ES" sz="1800" dirty="0">
                <a:latin typeface="Arial" panose="020B0604020202020204" pitchFamily="34" charset="0"/>
                <a:cs typeface="Arial" panose="020B0604020202020204" pitchFamily="34" charset="0"/>
              </a:rPr>
              <a:t> vas. </a:t>
            </a:r>
            <a:r>
              <a:rPr lang="es-ES" sz="1800" dirty="0" err="1">
                <a:latin typeface="Arial" panose="020B0604020202020204" pitchFamily="34" charset="0"/>
                <a:cs typeface="Arial" panose="020B0604020202020204" pitchFamily="34" charset="0"/>
              </a:rPr>
              <a:t>Uzmimo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primjer</a:t>
            </a:r>
            <a:r>
              <a:rPr lang="es-ES" sz="1800" dirty="0">
                <a:latin typeface="Arial" panose="020B0604020202020204" pitchFamily="34" charset="0"/>
                <a:cs typeface="Arial" panose="020B0604020202020204" pitchFamily="34" charset="0"/>
              </a:rPr>
              <a:t> online </a:t>
            </a:r>
            <a:r>
              <a:rPr lang="es-ES" sz="1800" dirty="0" err="1">
                <a:latin typeface="Arial" panose="020B0604020202020204" pitchFamily="34" charset="0"/>
                <a:cs typeface="Arial" panose="020B0604020202020204" pitchFamily="34" charset="0"/>
              </a:rPr>
              <a:t>tečaja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joge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odabir</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šarene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prostirke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ili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ako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imate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marku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prostirku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koja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joj</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odgovara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bolji</a:t>
            </a:r>
            <a:r>
              <a:rPr lang="es-ES" sz="1800" dirty="0">
                <a:latin typeface="Arial" panose="020B0604020202020204" pitchFamily="34" charset="0"/>
                <a:cs typeface="Arial" panose="020B0604020202020204" pitchFamily="34" charset="0"/>
              </a:rPr>
              <a:t> je </a:t>
            </a:r>
            <a:r>
              <a:rPr lang="es-ES" sz="1800" dirty="0" err="1">
                <a:latin typeface="Arial" panose="020B0604020202020204" pitchFamily="34" charset="0"/>
                <a:cs typeface="Arial" panose="020B0604020202020204" pitchFamily="34" charset="0"/>
              </a:rPr>
              <a:t>od</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korištenja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crne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ili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tamne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prostirke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samo</a:t>
            </a:r>
            <a:r>
              <a:rPr lang="es-ES" sz="1800" dirty="0">
                <a:latin typeface="Arial" panose="020B0604020202020204" pitchFamily="34" charset="0"/>
                <a:cs typeface="Arial" panose="020B0604020202020204" pitchFamily="34" charset="0"/>
              </a:rPr>
              <a:t> zato </a:t>
            </a:r>
            <a:r>
              <a:rPr lang="es-ES" sz="1800" dirty="0" err="1">
                <a:latin typeface="Arial" panose="020B0604020202020204" pitchFamily="34" charset="0"/>
                <a:cs typeface="Arial" panose="020B0604020202020204" pitchFamily="34" charset="0"/>
              </a:rPr>
              <a:t>što</a:t>
            </a:r>
            <a:r>
              <a:rPr lang="es-ES" sz="1800" dirty="0">
                <a:latin typeface="Arial" panose="020B0604020202020204" pitchFamily="34" charset="0"/>
                <a:cs typeface="Arial" panose="020B0604020202020204" pitchFamily="34" charset="0"/>
              </a:rPr>
              <a:t> se </a:t>
            </a:r>
            <a:r>
              <a:rPr lang="es-ES" sz="1800" dirty="0" err="1">
                <a:latin typeface="Arial" panose="020B0604020202020204" pitchFamily="34" charset="0"/>
                <a:cs typeface="Arial" panose="020B0604020202020204" pitchFamily="34" charset="0"/>
              </a:rPr>
              <a:t>ne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ističe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dobro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videozapisima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osim</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ako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nemate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šarenu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pozadinu</a:t>
            </a:r>
            <a:r>
              <a:rPr lang="es-ES" sz="1800" dirty="0">
                <a:latin typeface="Arial" panose="020B0604020202020204" pitchFamily="34" charset="0"/>
                <a:cs typeface="Arial" panose="020B0604020202020204" pitchFamily="34" charset="0"/>
              </a:rPr>
              <a:t>.</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4" name="Título 1">
            <a:extLst>
              <a:ext uri="{FF2B5EF4-FFF2-40B4-BE49-F238E27FC236}">
                <a16:creationId xmlns:a16="http://schemas.microsoft.com/office/drawing/2014/main" id="{42A25347-CD85-4632-9924-B4B9A2FCEEE2}"/>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dirty="0">
                <a:solidFill>
                  <a:srgbClr val="D92E2D"/>
                </a:solidFill>
                <a:ea typeface="Calibri" panose="020F0502020204030204" pitchFamily="34" charset="0"/>
              </a:rPr>
              <a:t>1.DIGITAL</a:t>
            </a:r>
            <a:r>
              <a:rPr lang="hr-HR" sz="3400" dirty="0">
                <a:solidFill>
                  <a:srgbClr val="D92E2D"/>
                </a:solidFill>
                <a:ea typeface="Calibri" panose="020F0502020204030204" pitchFamily="34" charset="0"/>
              </a:rPr>
              <a:t>NE VJEŠTINEPRIMJENJIVE U SPORTU </a:t>
            </a:r>
            <a:endParaRPr lang="es-ES" sz="3400" dirty="0">
              <a:solidFill>
                <a:srgbClr val="D92E2D"/>
              </a:solidFill>
            </a:endParaRPr>
          </a:p>
        </p:txBody>
      </p:sp>
      <p:sp>
        <p:nvSpPr>
          <p:cNvPr id="16" name="CuadroTexto 15">
            <a:extLst>
              <a:ext uri="{FF2B5EF4-FFF2-40B4-BE49-F238E27FC236}">
                <a16:creationId xmlns:a16="http://schemas.microsoft.com/office/drawing/2014/main" id="{A7364C4B-F14B-4647-886E-A86F6FD17877}"/>
              </a:ext>
            </a:extLst>
          </p:cNvPr>
          <p:cNvSpPr txBox="1"/>
          <p:nvPr/>
        </p:nvSpPr>
        <p:spPr>
          <a:xfrm>
            <a:off x="1339970" y="3292510"/>
            <a:ext cx="6216393" cy="2031325"/>
          </a:xfrm>
          <a:prstGeom prst="rect">
            <a:avLst/>
          </a:prstGeom>
          <a:noFill/>
        </p:spPr>
        <p:txBody>
          <a:bodyPr wrap="square">
            <a:spAutoFit/>
          </a:bodyPr>
          <a:lstStyle/>
          <a:p>
            <a:pPr algn="just"/>
            <a:r>
              <a:rPr lang="hr-HR" dirty="0">
                <a:latin typeface="Arial" panose="020B0604020202020204" pitchFamily="34" charset="0"/>
                <a:cs typeface="Arial" panose="020B0604020202020204" pitchFamily="34" charset="0"/>
              </a:rPr>
              <a:t>J</a:t>
            </a:r>
            <a:r>
              <a:rPr lang="es-ES" dirty="0" err="1">
                <a:latin typeface="Arial" panose="020B0604020202020204" pitchFamily="34" charset="0"/>
                <a:cs typeface="Arial" panose="020B0604020202020204" pitchFamily="34" charset="0"/>
              </a:rPr>
              <a:t>oš</a:t>
            </a:r>
            <a:r>
              <a:rPr lang="es-ES" dirty="0">
                <a:latin typeface="Arial" panose="020B0604020202020204" pitchFamily="34" charset="0"/>
                <a:cs typeface="Arial" panose="020B0604020202020204" pitchFamily="34" charset="0"/>
              </a:rPr>
              <a:t> jedan </a:t>
            </a:r>
            <a:r>
              <a:rPr lang="es-ES" dirty="0" err="1">
                <a:latin typeface="Arial" panose="020B0604020202020204" pitchFamily="34" charset="0"/>
                <a:cs typeface="Arial" panose="020B0604020202020204" pitchFamily="34" charset="0"/>
              </a:rPr>
              <a:t>savjet</a:t>
            </a:r>
            <a:r>
              <a:rPr lang="es-ES" dirty="0">
                <a:latin typeface="Arial" panose="020B0604020202020204" pitchFamily="34" charset="0"/>
                <a:cs typeface="Arial" panose="020B0604020202020204" pitchFamily="34" charset="0"/>
              </a:rPr>
              <a:t> je da </a:t>
            </a:r>
            <a:r>
              <a:rPr lang="es-ES" dirty="0" err="1">
                <a:latin typeface="Arial" panose="020B0604020202020204" pitchFamily="34" charset="0"/>
                <a:cs typeface="Arial" panose="020B0604020202020204" pitchFamily="34" charset="0"/>
              </a:rPr>
              <a:t>dovoljno</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očistite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svoju</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pozadinu</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za</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bilo</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kakav</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nered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ili</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nered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ili</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poput</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neorganiziranosti</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jer</a:t>
            </a:r>
            <a:r>
              <a:rPr lang="es-ES" dirty="0">
                <a:latin typeface="Arial" panose="020B0604020202020204" pitchFamily="34" charset="0"/>
                <a:cs typeface="Arial" panose="020B0604020202020204" pitchFamily="34" charset="0"/>
              </a:rPr>
              <a:t> je </a:t>
            </a:r>
            <a:r>
              <a:rPr lang="es-ES" dirty="0" err="1">
                <a:latin typeface="Arial" panose="020B0604020202020204" pitchFamily="34" charset="0"/>
                <a:cs typeface="Arial" panose="020B0604020202020204" pitchFamily="34" charset="0"/>
              </a:rPr>
              <a:t>to</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kao</a:t>
            </a:r>
            <a:r>
              <a:rPr lang="es-ES" dirty="0">
                <a:latin typeface="Arial" panose="020B0604020202020204" pitchFamily="34" charset="0"/>
                <a:cs typeface="Arial" panose="020B0604020202020204" pitchFamily="34" charset="0"/>
              </a:rPr>
              <a:t> da </a:t>
            </a:r>
            <a:r>
              <a:rPr lang="es-ES" dirty="0" err="1">
                <a:latin typeface="Arial" panose="020B0604020202020204" pitchFamily="34" charset="0"/>
                <a:cs typeface="Arial" panose="020B0604020202020204" pitchFamily="34" charset="0"/>
              </a:rPr>
              <a:t>pozivate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ljude</a:t>
            </a:r>
            <a:r>
              <a:rPr lang="es-ES" dirty="0">
                <a:latin typeface="Arial" panose="020B0604020202020204" pitchFamily="34" charset="0"/>
                <a:cs typeface="Arial" panose="020B0604020202020204" pitchFamily="34" charset="0"/>
              </a:rPr>
              <a:t> u </a:t>
            </a:r>
            <a:r>
              <a:rPr lang="es-ES" dirty="0" err="1">
                <a:latin typeface="Arial" panose="020B0604020202020204" pitchFamily="34" charset="0"/>
                <a:cs typeface="Arial" panose="020B0604020202020204" pitchFamily="34" charset="0"/>
              </a:rPr>
              <a:t>svoje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mjesto</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To</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ne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znači</a:t>
            </a:r>
            <a:r>
              <a:rPr lang="es-ES" dirty="0">
                <a:latin typeface="Arial" panose="020B0604020202020204" pitchFamily="34" charset="0"/>
                <a:cs typeface="Arial" panose="020B0604020202020204" pitchFamily="34" charset="0"/>
              </a:rPr>
              <a:t> da iza sebe </a:t>
            </a:r>
            <a:r>
              <a:rPr lang="es-ES" dirty="0" err="1">
                <a:latin typeface="Arial" panose="020B0604020202020204" pitchFamily="34" charset="0"/>
                <a:cs typeface="Arial" panose="020B0604020202020204" pitchFamily="34" charset="0"/>
              </a:rPr>
              <a:t>imate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običan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bijeli</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zid</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Čak</a:t>
            </a:r>
            <a:r>
              <a:rPr lang="es-ES" dirty="0">
                <a:latin typeface="Arial" panose="020B0604020202020204" pitchFamily="34" charset="0"/>
                <a:cs typeface="Arial" panose="020B0604020202020204" pitchFamily="34" charset="0"/>
              </a:rPr>
              <a:t> i </a:t>
            </a:r>
            <a:r>
              <a:rPr lang="es-ES" dirty="0" err="1">
                <a:latin typeface="Arial" panose="020B0604020202020204" pitchFamily="34" charset="0"/>
                <a:cs typeface="Arial" panose="020B0604020202020204" pitchFamily="34" charset="0"/>
              </a:rPr>
              <a:t>ako</a:t>
            </a:r>
            <a:r>
              <a:rPr lang="es-ES" dirty="0">
                <a:latin typeface="Arial" panose="020B0604020202020204" pitchFamily="34" charset="0"/>
                <a:cs typeface="Arial" panose="020B0604020202020204" pitchFamily="34" charset="0"/>
              </a:rPr>
              <a:t> iza sebe </a:t>
            </a:r>
            <a:r>
              <a:rPr lang="es-ES" dirty="0" err="1">
                <a:latin typeface="Arial" panose="020B0604020202020204" pitchFamily="34" charset="0"/>
                <a:cs typeface="Arial" panose="020B0604020202020204" pitchFamily="34" charset="0"/>
              </a:rPr>
              <a:t>imate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neke</a:t>
            </a:r>
            <a:r>
              <a:rPr lang="es-ES" dirty="0">
                <a:latin typeface="Arial" panose="020B0604020202020204" pitchFamily="34" charset="0"/>
                <a:cs typeface="Arial" panose="020B0604020202020204" pitchFamily="34" charset="0"/>
              </a:rPr>
              <a:t> male </a:t>
            </a:r>
            <a:r>
              <a:rPr lang="es-ES" dirty="0" err="1">
                <a:latin typeface="Arial" panose="020B0604020202020204" pitchFamily="34" charset="0"/>
                <a:cs typeface="Arial" panose="020B0604020202020204" pitchFamily="34" charset="0"/>
              </a:rPr>
              <a:t>osobne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stvari</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to</a:t>
            </a:r>
            <a:r>
              <a:rPr lang="es-ES" dirty="0">
                <a:latin typeface="Arial" panose="020B0604020202020204" pitchFamily="34" charset="0"/>
                <a:cs typeface="Arial" panose="020B0604020202020204" pitchFamily="34" charset="0"/>
              </a:rPr>
              <a:t> je </a:t>
            </a:r>
            <a:r>
              <a:rPr lang="es-ES" dirty="0" err="1">
                <a:latin typeface="Arial" panose="020B0604020202020204" pitchFamily="34" charset="0"/>
                <a:cs typeface="Arial" panose="020B0604020202020204" pitchFamily="34" charset="0"/>
              </a:rPr>
              <a:t>samo</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način</a:t>
            </a:r>
            <a:r>
              <a:rPr lang="es-ES" dirty="0">
                <a:latin typeface="Arial" panose="020B0604020202020204" pitchFamily="34" charset="0"/>
                <a:cs typeface="Arial" panose="020B0604020202020204" pitchFamily="34" charset="0"/>
              </a:rPr>
              <a:t> da se malo </a:t>
            </a:r>
            <a:r>
              <a:rPr lang="es-ES" dirty="0" err="1">
                <a:latin typeface="Arial" panose="020B0604020202020204" pitchFamily="34" charset="0"/>
                <a:cs typeface="Arial" panose="020B0604020202020204" pitchFamily="34" charset="0"/>
              </a:rPr>
              <a:t>bolje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povezete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To</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samo</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povećava</a:t>
            </a:r>
            <a:r>
              <a:rPr lang="es-ES" dirty="0">
                <a:latin typeface="Arial" panose="020B0604020202020204" pitchFamily="34" charset="0"/>
                <a:cs typeface="Arial" panose="020B0604020202020204" pitchFamily="34" charset="0"/>
              </a:rPr>
              <a:t> malo </a:t>
            </a:r>
            <a:r>
              <a:rPr lang="es-ES" dirty="0" err="1">
                <a:latin typeface="Arial" panose="020B0604020202020204" pitchFamily="34" charset="0"/>
                <a:cs typeface="Arial" panose="020B0604020202020204" pitchFamily="34" charset="0"/>
              </a:rPr>
              <a:t>više</a:t>
            </a:r>
            <a:r>
              <a:rPr lang="es-ES" dirty="0">
                <a:latin typeface="Arial" panose="020B0604020202020204" pitchFamily="34" charset="0"/>
                <a:cs typeface="Arial" panose="020B0604020202020204" pitchFamily="34" charset="0"/>
              </a:rPr>
              <a:t> te </a:t>
            </a:r>
            <a:r>
              <a:rPr lang="es-ES" dirty="0" err="1">
                <a:latin typeface="Arial" panose="020B0604020202020204" pitchFamily="34" charset="0"/>
                <a:cs typeface="Arial" panose="020B0604020202020204" pitchFamily="34" charset="0"/>
              </a:rPr>
              <a:t>osobne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veze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tako</a:t>
            </a:r>
            <a:r>
              <a:rPr lang="es-ES" dirty="0">
                <a:latin typeface="Arial" panose="020B0604020202020204" pitchFamily="34" charset="0"/>
                <a:cs typeface="Arial" panose="020B0604020202020204" pitchFamily="34" charset="0"/>
              </a:rPr>
              <a:t> da je </a:t>
            </a:r>
            <a:r>
              <a:rPr lang="es-ES" dirty="0" err="1">
                <a:latin typeface="Arial" panose="020B0604020202020204" pitchFamily="34" charset="0"/>
                <a:cs typeface="Arial" panose="020B0604020202020204" pitchFamily="34" charset="0"/>
              </a:rPr>
              <a:t>održavajte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čistom</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ali</a:t>
            </a:r>
            <a:r>
              <a:rPr lang="es-ES" dirty="0">
                <a:latin typeface="Arial" panose="020B0604020202020204" pitchFamily="34" charset="0"/>
                <a:cs typeface="Arial" panose="020B0604020202020204" pitchFamily="34" charset="0"/>
              </a:rPr>
              <a:t> i </a:t>
            </a:r>
            <a:r>
              <a:rPr lang="es-ES" dirty="0" err="1">
                <a:latin typeface="Arial" panose="020B0604020202020204" pitchFamily="34" charset="0"/>
                <a:cs typeface="Arial" panose="020B0604020202020204" pitchFamily="34" charset="0"/>
              </a:rPr>
              <a:t>osobno</a:t>
            </a:r>
            <a:r>
              <a:rPr lang="es-E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612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10 Content Marketing Skills You Need to Master (&amp;amp; Tips to Master Them)">
            <a:extLst>
              <a:ext uri="{FF2B5EF4-FFF2-40B4-BE49-F238E27FC236}">
                <a16:creationId xmlns:a16="http://schemas.microsoft.com/office/drawing/2014/main" id="{E946DC1B-8FEE-471D-AEC6-58F2568FD9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50" t="-372" r="12220" b="5825"/>
          <a:stretch/>
        </p:blipFill>
        <p:spPr bwMode="auto">
          <a:xfrm>
            <a:off x="7875639" y="2079007"/>
            <a:ext cx="3913239" cy="2582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18416"/>
            <a:ext cx="6540360" cy="3904663"/>
          </a:xfrm>
        </p:spPr>
        <p:txBody>
          <a:bodyPr>
            <a:normAutofit/>
          </a:bodyPr>
          <a:lstStyle/>
          <a:p>
            <a:pPr algn="just">
              <a:lnSpc>
                <a:spcPct val="100000"/>
              </a:lnSpc>
            </a:pPr>
            <a:r>
              <a:rPr lang="es-ES" sz="1800" dirty="0" err="1">
                <a:latin typeface="Arial" panose="020B0604020202020204" pitchFamily="34" charset="0"/>
                <a:cs typeface="Arial" panose="020B0604020202020204" pitchFamily="34" charset="0"/>
              </a:rPr>
              <a:t>Velika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sigurnosna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mreža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ako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podučavate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od</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kuće</a:t>
            </a:r>
            <a:r>
              <a:rPr lang="es-ES" sz="1800" dirty="0">
                <a:latin typeface="Arial" panose="020B0604020202020204" pitchFamily="34" charset="0"/>
                <a:cs typeface="Arial" panose="020B0604020202020204" pitchFamily="34" charset="0"/>
              </a:rPr>
              <a:t> je </a:t>
            </a:r>
            <a:r>
              <a:rPr lang="es-ES" sz="1800" b="1" dirty="0" err="1">
                <a:latin typeface="Arial" panose="020B0604020202020204" pitchFamily="34" charset="0"/>
                <a:cs typeface="Arial" panose="020B0604020202020204" pitchFamily="34" charset="0"/>
              </a:rPr>
              <a:t>organiziranje</a:t>
            </a:r>
            <a:r>
              <a:rPr lang="es-ES" sz="1800" b="1" dirty="0">
                <a:latin typeface="Arial" panose="020B0604020202020204" pitchFamily="34" charset="0"/>
                <a:cs typeface="Arial" panose="020B0604020202020204" pitchFamily="34" charset="0"/>
              </a:rPr>
              <a:t> </a:t>
            </a:r>
            <a:r>
              <a:rPr lang="es-ES" sz="1800" b="1" dirty="0" err="1">
                <a:latin typeface="Arial" panose="020B0604020202020204" pitchFamily="34" charset="0"/>
                <a:cs typeface="Arial" panose="020B0604020202020204" pitchFamily="34" charset="0"/>
              </a:rPr>
              <a:t>sadržaja</a:t>
            </a:r>
            <a:r>
              <a:rPr lang="es-ES" sz="1800" dirty="0">
                <a:latin typeface="Arial" panose="020B0604020202020204" pitchFamily="34" charset="0"/>
                <a:cs typeface="Arial" panose="020B0604020202020204" pitchFamily="34" charset="0"/>
              </a:rPr>
              <a:t>. Ispravan alat mogla bi biti ploča na kojoj možete zapisati popis vježbi i programa lekcije koji će</a:t>
            </a:r>
            <a:r>
              <a:rPr lang="hr-HR" sz="1800" dirty="0">
                <a:latin typeface="Arial" panose="020B0604020202020204" pitchFamily="34" charset="0"/>
                <a:cs typeface="Arial" panose="020B0604020202020204" pitchFamily="34" charset="0"/>
              </a:rPr>
              <a:t>te</a:t>
            </a:r>
            <a:r>
              <a:rPr lang="es-ES" sz="1800" dirty="0">
                <a:latin typeface="Arial" panose="020B0604020202020204" pitchFamily="34" charset="0"/>
                <a:cs typeface="Arial" panose="020B0604020202020204" pitchFamily="34" charset="0"/>
              </a:rPr>
              <a:t> postaviti na stol ispred vas. </a:t>
            </a:r>
            <a:r>
              <a:rPr lang="es-ES" sz="1800" dirty="0" err="1">
                <a:latin typeface="Arial" panose="020B0604020202020204" pitchFamily="34" charset="0"/>
                <a:cs typeface="Arial" panose="020B0604020202020204" pitchFamily="34" charset="0"/>
              </a:rPr>
              <a:t>To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predstavlja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veliku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podršku</a:t>
            </a:r>
            <a:r>
              <a:rPr lang="es-ES" sz="1800" dirty="0">
                <a:latin typeface="Arial" panose="020B0604020202020204" pitchFamily="34" charset="0"/>
                <a:cs typeface="Arial" panose="020B0604020202020204" pitchFamily="34" charset="0"/>
              </a:rPr>
              <a:t> u online </a:t>
            </a:r>
            <a:r>
              <a:rPr lang="es-ES" sz="1800" dirty="0" err="1">
                <a:latin typeface="Arial" panose="020B0604020202020204" pitchFamily="34" charset="0"/>
                <a:cs typeface="Arial" panose="020B0604020202020204" pitchFamily="34" charset="0"/>
              </a:rPr>
              <a:t>nastavi</a:t>
            </a:r>
            <a:r>
              <a:rPr lang="es-ES" sz="1800" dirty="0">
                <a:latin typeface="Arial" panose="020B0604020202020204" pitchFamily="34" charset="0"/>
                <a:cs typeface="Arial" panose="020B0604020202020204" pitchFamily="34" charset="0"/>
              </a:rPr>
              <a:t>. Još jedan važan savjet </a:t>
            </a:r>
            <a:r>
              <a:rPr lang="hr-HR" sz="1800" dirty="0">
                <a:latin typeface="Arial" panose="020B0604020202020204" pitchFamily="34" charset="0"/>
                <a:cs typeface="Arial" panose="020B0604020202020204" pitchFamily="34" charset="0"/>
              </a:rPr>
              <a:t>odnosi</a:t>
            </a:r>
            <a:r>
              <a:rPr lang="es-ES" sz="1800" dirty="0">
                <a:latin typeface="Arial" panose="020B0604020202020204" pitchFamily="34" charset="0"/>
                <a:cs typeface="Arial" panose="020B0604020202020204" pitchFamily="34" charset="0"/>
              </a:rPr>
              <a:t> se </a:t>
            </a:r>
            <a:r>
              <a:rPr lang="hr-HR" sz="1800" dirty="0">
                <a:latin typeface="Arial" panose="020B0604020202020204" pitchFamily="34" charset="0"/>
                <a:cs typeface="Arial" panose="020B0604020202020204" pitchFamily="34" charset="0"/>
              </a:rPr>
              <a:t>na </a:t>
            </a:r>
            <a:r>
              <a:rPr lang="es-ES" sz="1800" b="1" dirty="0">
                <a:latin typeface="Arial" panose="020B0604020202020204" pitchFamily="34" charset="0"/>
                <a:cs typeface="Arial" panose="020B0604020202020204" pitchFamily="34" charset="0"/>
              </a:rPr>
              <a:t>sv</a:t>
            </a:r>
            <a:r>
              <a:rPr lang="hr-HR" sz="1800" b="1" dirty="0" err="1">
                <a:latin typeface="Arial" panose="020B0604020202020204" pitchFamily="34" charset="0"/>
                <a:cs typeface="Arial" panose="020B0604020202020204" pitchFamily="34" charset="0"/>
              </a:rPr>
              <a:t>ijetlo</a:t>
            </a:r>
            <a:r>
              <a:rPr lang="es-ES" sz="1800" dirty="0">
                <a:latin typeface="Arial" panose="020B0604020202020204" pitchFamily="34" charset="0"/>
                <a:cs typeface="Arial" panose="020B0604020202020204" pitchFamily="34" charset="0"/>
              </a:rPr>
              <a:t>. Uvijek je dobro preferirati prirodno svjetlo koje</a:t>
            </a:r>
            <a:r>
              <a:rPr lang="hr-HR" sz="1800" dirty="0">
                <a:latin typeface="Arial" panose="020B0604020202020204" pitchFamily="34" charset="0"/>
                <a:cs typeface="Arial" panose="020B0604020202020204" pitchFamily="34" charset="0"/>
              </a:rPr>
              <a:t> vas izravno osvjetljuje, a ne pozadinu, kako vaš video ne bi bio taman ili zasjenjen. Najrelevantnije pitanje u online nastavi predstavlja </a:t>
            </a:r>
            <a:r>
              <a:rPr lang="hr-HR" sz="1800" b="1" dirty="0">
                <a:latin typeface="Arial" panose="020B0604020202020204" pitchFamily="34" charset="0"/>
                <a:cs typeface="Arial" panose="020B0604020202020204" pitchFamily="34" charset="0"/>
              </a:rPr>
              <a:t>kvaliteta zvuka. </a:t>
            </a:r>
            <a:r>
              <a:rPr lang="hr-HR" sz="1800" dirty="0">
                <a:latin typeface="Arial" panose="020B0604020202020204" pitchFamily="34" charset="0"/>
                <a:cs typeface="Arial" panose="020B0604020202020204" pitchFamily="34" charset="0"/>
              </a:rPr>
              <a:t>Trebali biste osigurati bežične slušalice, osobito ako podučavate uz glazbu jer ćete biti daleko od mikrofona računala. </a:t>
            </a:r>
            <a:endParaRPr lang="es-ES" sz="18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3" name="Título 1">
            <a:extLst>
              <a:ext uri="{FF2B5EF4-FFF2-40B4-BE49-F238E27FC236}">
                <a16:creationId xmlns:a16="http://schemas.microsoft.com/office/drawing/2014/main" id="{E30F0227-B44F-40E8-9474-467051AF5C44}"/>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dirty="0">
                <a:solidFill>
                  <a:srgbClr val="D92E2D"/>
                </a:solidFill>
                <a:ea typeface="Calibri" panose="020F0502020204030204" pitchFamily="34" charset="0"/>
              </a:rPr>
              <a:t>1.DIGITAL</a:t>
            </a:r>
            <a:r>
              <a:rPr lang="hr-HR" sz="3400" dirty="0">
                <a:solidFill>
                  <a:srgbClr val="D92E2D"/>
                </a:solidFill>
                <a:ea typeface="Calibri" panose="020F0502020204030204" pitchFamily="34" charset="0"/>
              </a:rPr>
              <a:t>NE VJEŠTINE PRIMJENJIVE U SPORTU</a:t>
            </a:r>
            <a:endParaRPr lang="es-ES" sz="3400" dirty="0">
              <a:solidFill>
                <a:srgbClr val="D92E2D"/>
              </a:solidFill>
            </a:endParaRPr>
          </a:p>
        </p:txBody>
      </p:sp>
    </p:spTree>
    <p:extLst>
      <p:ext uri="{BB962C8B-B14F-4D97-AF65-F5344CB8AC3E}">
        <p14:creationId xmlns:p14="http://schemas.microsoft.com/office/powerpoint/2010/main" val="31811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20080"/>
            <a:ext cx="7238450" cy="2641537"/>
          </a:xfrm>
        </p:spPr>
        <p:txBody>
          <a:bodyPr>
            <a:normAutofit/>
          </a:bodyPr>
          <a:lstStyle/>
          <a:p>
            <a:pPr algn="l"/>
            <a:r>
              <a:rPr lang="es-ES" sz="1800" dirty="0">
                <a:latin typeface="Arial" panose="020B0604020202020204" pitchFamily="34" charset="0"/>
                <a:cs typeface="Arial" panose="020B0604020202020204" pitchFamily="34" charset="0"/>
              </a:rPr>
              <a:t>Obavezno aktivirajte dijeljenje zvuka u alatu koji koristite kako biste poboljšali kvalitetu zvuka. Kako biste izbjegli pozadinske zvukove, bolje je da vaši klijenti/studenti isključe mikrofon tijekom nastave i uključe ga na kraju lekcije za dijeljenje komentara, povratnih informacija, osjećaja itd. Postoji mnogo besplatnih aplikacija i softvera korisnih za pokretanje sesije online nastave, ali najkorišteniji je nedavno bio Zoom. Zoom se može koristiti na prijenosnim računalima, stolnim računalima, tabletima, pametnim telefonima, pa čak i stolnim telefonima, dajući studentima mnogo načina za pristup razrednoj sesiji.</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3DBDABA-866A-4C1D-9AA8-2373B3CDA5EC}"/>
              </a:ext>
            </a:extLst>
          </p:cNvPr>
          <p:cNvSpPr>
            <a:spLocks noGrp="1"/>
          </p:cNvSpPr>
          <p:nvPr>
            <p:ph type="ctrTitle"/>
          </p:nvPr>
        </p:nvSpPr>
        <p:spPr>
          <a:xfrm>
            <a:off x="4981489" y="697333"/>
            <a:ext cx="6689401" cy="563929"/>
          </a:xfrm>
        </p:spPr>
        <p:txBody>
          <a:bodyPr>
            <a:noAutofit/>
          </a:bodyPr>
          <a:lstStyle/>
          <a:p>
            <a:r>
              <a:rPr lang="en-US" sz="3400" dirty="0">
                <a:solidFill>
                  <a:srgbClr val="D92E2D"/>
                </a:solidFill>
                <a:effectLst/>
                <a:ea typeface="Calibri" panose="020F0502020204030204" pitchFamily="34" charset="0"/>
              </a:rPr>
              <a:t>1.DIGITAL</a:t>
            </a:r>
            <a:r>
              <a:rPr lang="hr-HR" sz="3400" dirty="0">
                <a:solidFill>
                  <a:srgbClr val="D92E2D"/>
                </a:solidFill>
                <a:effectLst/>
                <a:ea typeface="Calibri" panose="020F0502020204030204" pitchFamily="34" charset="0"/>
              </a:rPr>
              <a:t>NE VJEŠTINE PRIMJENJIVE U SPORTU</a:t>
            </a:r>
            <a:endParaRPr lang="es-ES" sz="3400" dirty="0">
              <a:solidFill>
                <a:srgbClr val="D92E2D"/>
              </a:solidFill>
            </a:endParaRPr>
          </a:p>
        </p:txBody>
      </p:sp>
      <p:sp>
        <p:nvSpPr>
          <p:cNvPr id="13" name="CuadroTexto 12">
            <a:extLst>
              <a:ext uri="{FF2B5EF4-FFF2-40B4-BE49-F238E27FC236}">
                <a16:creationId xmlns:a16="http://schemas.microsoft.com/office/drawing/2014/main" id="{1F434495-670B-49CE-8147-E60B88455116}"/>
              </a:ext>
            </a:extLst>
          </p:cNvPr>
          <p:cNvSpPr txBox="1"/>
          <p:nvPr/>
        </p:nvSpPr>
        <p:spPr>
          <a:xfrm>
            <a:off x="1335279" y="4358347"/>
            <a:ext cx="10634785" cy="646331"/>
          </a:xfrm>
          <a:prstGeom prst="rect">
            <a:avLst/>
          </a:prstGeom>
          <a:noFill/>
        </p:spPr>
        <p:txBody>
          <a:bodyPr wrap="square">
            <a:spAutoFit/>
          </a:bodyPr>
          <a:lstStyle/>
          <a:p>
            <a:pPr>
              <a:lnSpc>
                <a:spcPct val="100000"/>
              </a:lnSpc>
            </a:pPr>
            <a:r>
              <a:rPr lang="en-US" sz="1800" dirty="0">
                <a:effectLst/>
                <a:latin typeface="Arial" panose="020B0604020202020204" pitchFamily="34" charset="0"/>
                <a:ea typeface="Calibri" panose="020F0502020204030204" pitchFamily="34" charset="0"/>
              </a:rPr>
              <a:t>Evo </a:t>
            </a:r>
            <a:r>
              <a:rPr lang="en-US" sz="1800" dirty="0" err="1">
                <a:effectLst/>
                <a:latin typeface="Arial" panose="020B0604020202020204" pitchFamily="34" charset="0"/>
                <a:ea typeface="Calibri" panose="020F0502020204030204" pitchFamily="34" charset="0"/>
              </a:rPr>
              <a:t>kratkog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vodiča</a:t>
            </a:r>
            <a:r>
              <a:rPr lang="en-US" sz="1800" dirty="0">
                <a:effectLst/>
                <a:latin typeface="Arial" panose="020B0604020202020204" pitchFamily="34" charset="0"/>
                <a:ea typeface="Calibri" panose="020F0502020204030204" pitchFamily="34" charset="0"/>
              </a:rPr>
              <a:t> za Zoom: (</a:t>
            </a:r>
            <a:r>
              <a:rPr lang="en-US" sz="1800" dirty="0" err="1">
                <a:effectLst/>
                <a:latin typeface="Arial" panose="020B0604020202020204" pitchFamily="34" charset="0"/>
                <a:ea typeface="Calibri" panose="020F0502020204030204" pitchFamily="34" charset="0"/>
              </a:rPr>
              <a:t>Besplatni</a:t>
            </a:r>
            <a:r>
              <a:rPr lang="en-US" sz="1800" dirty="0">
                <a:effectLst/>
                <a:latin typeface="Arial" panose="020B0604020202020204" pitchFamily="34" charset="0"/>
                <a:ea typeface="Calibri" panose="020F0502020204030204" pitchFamily="34" charset="0"/>
              </a:rPr>
              <a:t> online Zoom </a:t>
            </a:r>
            <a:r>
              <a:rPr lang="en-US" sz="1800" dirty="0" err="1">
                <a:effectLst/>
                <a:latin typeface="Arial" panose="020B0604020202020204" pitchFamily="34" charset="0"/>
                <a:ea typeface="Calibri" panose="020F0502020204030204" pitchFamily="34" charset="0"/>
              </a:rPr>
              <a:t>webinari</a:t>
            </a:r>
            <a:r>
              <a:rPr lang="hr-HR" dirty="0">
                <a:latin typeface="Arial" panose="020B0604020202020204" pitchFamily="34" charset="0"/>
                <a:ea typeface="Calibri" panose="020F0502020204030204" pitchFamily="34" charset="0"/>
              </a:rPr>
              <a:t>) </a:t>
            </a:r>
          </a:p>
          <a:p>
            <a:pPr>
              <a:lnSpc>
                <a:spcPct val="100000"/>
              </a:lnSpc>
            </a:pPr>
            <a:r>
              <a:rPr lang="en-US" sz="1800" u="sng" dirty="0">
                <a:solidFill>
                  <a:srgbClr val="0000FF"/>
                </a:solidFill>
                <a:effectLst/>
                <a:latin typeface="Arial" panose="020B0604020202020204" pitchFamily="34" charset="0"/>
                <a:ea typeface="Calibri" panose="020F0502020204030204" pitchFamily="34" charset="0"/>
                <a:hlinkClick r:id="rId4"/>
              </a:rPr>
              <a:t>https://support.zoom.us/hc/en-us/articles/360029527911-Free-online-Zoom-training-webinars</a:t>
            </a:r>
            <a:r>
              <a:rPr lang="en-US" sz="1800" dirty="0">
                <a:effectLst/>
                <a:latin typeface="Arial" panose="020B0604020202020204" pitchFamily="34" charset="0"/>
                <a:ea typeface="Calibri" panose="020F0502020204030204" pitchFamily="34" charset="0"/>
              </a:rPr>
              <a:t>)</a:t>
            </a:r>
            <a:endParaRPr lang="es-ES" sz="1800" dirty="0">
              <a:solidFill>
                <a:srgbClr val="E47A24"/>
              </a:solidFill>
            </a:endParaRPr>
          </a:p>
        </p:txBody>
      </p:sp>
      <p:pic>
        <p:nvPicPr>
          <p:cNvPr id="4102" name="Picture 6" descr="Qué es Zoom y cómo puedes usarlo: guía práctica">
            <a:extLst>
              <a:ext uri="{FF2B5EF4-FFF2-40B4-BE49-F238E27FC236}">
                <a16:creationId xmlns:a16="http://schemas.microsoft.com/office/drawing/2014/main" id="{269A8305-FE47-48B1-A444-894D0BEC23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8013" y="2129217"/>
            <a:ext cx="3262051" cy="178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32098"/>
            <a:ext cx="9927794" cy="3904663"/>
          </a:xfrm>
        </p:spPr>
        <p:txBody>
          <a:bodyPr>
            <a:normAutofit/>
          </a:bodyPr>
          <a:lstStyle/>
          <a:p>
            <a:pPr indent="-269875" algn="l">
              <a:lnSpc>
                <a:spcPct val="115000"/>
              </a:lnSpc>
              <a:spcAft>
                <a:spcPts val="1000"/>
              </a:spcAft>
            </a:pP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2.1. </a:t>
            </a:r>
            <a:r>
              <a:rPr lang="hr-HR"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Dizajn web stranice za vaše sportsko poduzeće</a:t>
            </a:r>
            <a:endParaRPr lang="es-ES" sz="22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3DBDABA-866A-4C1D-9AA8-2373B3CDA5EC}"/>
              </a:ext>
            </a:extLst>
          </p:cNvPr>
          <p:cNvSpPr>
            <a:spLocks noGrp="1"/>
          </p:cNvSpPr>
          <p:nvPr>
            <p:ph type="ctrTitle"/>
          </p:nvPr>
        </p:nvSpPr>
        <p:spPr>
          <a:xfrm>
            <a:off x="4979814" y="648244"/>
            <a:ext cx="7595644" cy="563929"/>
          </a:xfrm>
        </p:spPr>
        <p:txBody>
          <a:bodyPr>
            <a:noAutofit/>
          </a:bodyPr>
          <a:lstStyle/>
          <a:p>
            <a:pPr algn="l"/>
            <a:r>
              <a:rPr lang="en-US" sz="3400" dirty="0">
                <a:solidFill>
                  <a:srgbClr val="D92E2D"/>
                </a:solidFill>
                <a:ea typeface="Calibri" panose="020F0502020204030204" pitchFamily="34" charset="0"/>
              </a:rPr>
              <a:t>2</a:t>
            </a:r>
            <a:r>
              <a:rPr lang="en-US" sz="3400" dirty="0">
                <a:solidFill>
                  <a:srgbClr val="D92E2D"/>
                </a:solidFill>
                <a:effectLst/>
                <a:ea typeface="Calibri" panose="020F0502020204030204" pitchFamily="34" charset="0"/>
              </a:rPr>
              <a:t>.</a:t>
            </a:r>
            <a:r>
              <a:rPr lang="hr-HR" sz="3400" dirty="0">
                <a:solidFill>
                  <a:srgbClr val="D92E2D"/>
                </a:solidFill>
                <a:ea typeface="Calibri" panose="020F0502020204030204" pitchFamily="34" charset="0"/>
                <a:cs typeface="Times New Roman" panose="02020603050405020304" pitchFamily="18" charset="0"/>
              </a:rPr>
              <a:t>UČINKOVITA ONLINE KOMUNIKACIJA</a:t>
            </a:r>
            <a:r>
              <a:rPr lang="en-US" sz="3400" dirty="0">
                <a:solidFill>
                  <a:srgbClr val="D92E2D"/>
                </a:solidFill>
                <a:effectLst/>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0E99C92F-4CC5-49AE-9735-C63BF407A90D}"/>
              </a:ext>
            </a:extLst>
          </p:cNvPr>
          <p:cNvSpPr txBox="1"/>
          <p:nvPr/>
        </p:nvSpPr>
        <p:spPr>
          <a:xfrm>
            <a:off x="4979814" y="1140194"/>
            <a:ext cx="7130062" cy="400110"/>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PRA</a:t>
            </a:r>
            <a:r>
              <a:rPr lang="hr-HR" sz="2000" dirty="0">
                <a:solidFill>
                  <a:srgbClr val="D92E2D"/>
                </a:solidFill>
                <a:effectLst/>
                <a:latin typeface="+mj-lt"/>
                <a:ea typeface="Calibri" panose="020F0502020204030204" pitchFamily="34" charset="0"/>
                <a:cs typeface="Times New Roman" panose="02020603050405020304" pitchFamily="18" charset="0"/>
              </a:rPr>
              <a:t>KTIČNI KORACI ZA ONLINE VIDLJIVOST SPORTSKOG PODUZEĆA</a:t>
            </a:r>
            <a:endParaRPr lang="es-ES" sz="2000" dirty="0">
              <a:latin typeface="+mj-lt"/>
            </a:endParaRPr>
          </a:p>
        </p:txBody>
      </p:sp>
      <p:sp>
        <p:nvSpPr>
          <p:cNvPr id="16" name="CuadroTexto 15">
            <a:extLst>
              <a:ext uri="{FF2B5EF4-FFF2-40B4-BE49-F238E27FC236}">
                <a16:creationId xmlns:a16="http://schemas.microsoft.com/office/drawing/2014/main" id="{EC0B8CF1-8EFA-4664-9336-3C49F54A3D7A}"/>
              </a:ext>
            </a:extLst>
          </p:cNvPr>
          <p:cNvSpPr txBox="1"/>
          <p:nvPr/>
        </p:nvSpPr>
        <p:spPr>
          <a:xfrm>
            <a:off x="1335279" y="2405390"/>
            <a:ext cx="5990859" cy="2613664"/>
          </a:xfrm>
          <a:prstGeom prst="rect">
            <a:avLst/>
          </a:prstGeom>
          <a:noFill/>
        </p:spPr>
        <p:txBody>
          <a:bodyPr wrap="square">
            <a:spAutoFit/>
          </a:bodyPr>
          <a:lstStyle/>
          <a:p>
            <a:pPr indent="-269875" algn="just">
              <a:lnSpc>
                <a:spcPct val="115000"/>
              </a:lnSpc>
              <a:spcAft>
                <a:spcPts val="1000"/>
              </a:spcAft>
            </a:pPr>
            <a:r>
              <a:rPr lang="es-ES" dirty="0" err="1">
                <a:effectLst/>
                <a:latin typeface="Arial" panose="020B0604020202020204" pitchFamily="34" charset="0"/>
                <a:ea typeface="Calibri" panose="020F0502020204030204" pitchFamily="34" charset="0"/>
                <a:cs typeface="Arial" panose="020B0604020202020204" pitchFamily="34" charset="0"/>
              </a:rPr>
              <a:t>Počnimo</a:t>
            </a:r>
            <a:r>
              <a:rPr lang="es-ES" dirty="0">
                <a:effectLst/>
                <a:latin typeface="Arial" panose="020B0604020202020204" pitchFamily="34" charset="0"/>
                <a:ea typeface="Calibri" panose="020F0502020204030204" pitchFamily="34" charset="0"/>
                <a:cs typeface="Arial" panose="020B0604020202020204" pitchFamily="34" charset="0"/>
              </a:rPr>
              <a:t> s </a:t>
            </a:r>
            <a:r>
              <a:rPr lang="es-ES" dirty="0" err="1">
                <a:effectLst/>
                <a:latin typeface="Arial" panose="020B0604020202020204" pitchFamily="34" charset="0"/>
                <a:ea typeface="Calibri" panose="020F0502020204030204" pitchFamily="34" charset="0"/>
                <a:cs typeface="Arial" panose="020B0604020202020204" pitchFamily="34" charset="0"/>
              </a:rPr>
              <a:t>jednostavnim</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stvarima</a:t>
            </a:r>
            <a:r>
              <a:rPr lang="es-ES" dirty="0">
                <a:effectLst/>
                <a:latin typeface="Arial" panose="020B0604020202020204" pitchFamily="34" charset="0"/>
                <a:ea typeface="Calibri" panose="020F0502020204030204" pitchFamily="34" charset="0"/>
                <a:cs typeface="Arial" panose="020B0604020202020204" pitchFamily="34" charset="0"/>
              </a:rPr>
              <a:t>:</a:t>
            </a:r>
            <a:r>
              <a:rPr lang="es-ES" b="1" dirty="0">
                <a:effectLst/>
                <a:latin typeface="Arial" panose="020B0604020202020204" pitchFamily="34" charset="0"/>
                <a:ea typeface="Calibri" panose="020F0502020204030204" pitchFamily="34" charset="0"/>
                <a:cs typeface="Arial" panose="020B0604020202020204" pitchFamily="34" charset="0"/>
              </a:rPr>
              <a:t> </a:t>
            </a:r>
            <a:r>
              <a:rPr lang="es-ES" b="1" dirty="0" err="1">
                <a:effectLst/>
                <a:latin typeface="Arial" panose="020B0604020202020204" pitchFamily="34" charset="0"/>
                <a:ea typeface="Calibri" panose="020F0502020204030204" pitchFamily="34" charset="0"/>
                <a:cs typeface="Arial" panose="020B0604020202020204" pitchFamily="34" charset="0"/>
              </a:rPr>
              <a:t>posjedovanje</a:t>
            </a:r>
            <a:r>
              <a:rPr lang="es-ES" b="1" dirty="0">
                <a:effectLst/>
                <a:latin typeface="Arial" panose="020B0604020202020204" pitchFamily="34" charset="0"/>
                <a:ea typeface="Calibri" panose="020F0502020204030204" pitchFamily="34" charset="0"/>
                <a:cs typeface="Arial" panose="020B0604020202020204" pitchFamily="34" charset="0"/>
              </a:rPr>
              <a:t> web </a:t>
            </a:r>
            <a:r>
              <a:rPr lang="es-ES" b="1" dirty="0" err="1">
                <a:effectLst/>
                <a:latin typeface="Arial" panose="020B0604020202020204" pitchFamily="34" charset="0"/>
                <a:ea typeface="Calibri" panose="020F0502020204030204" pitchFamily="34" charset="0"/>
                <a:cs typeface="Arial" panose="020B0604020202020204" pitchFamily="34" charset="0"/>
              </a:rPr>
              <a:t>stranice</a:t>
            </a:r>
            <a:r>
              <a:rPr lang="es-ES" b="1" dirty="0">
                <a:effectLst/>
                <a:latin typeface="Arial" panose="020B0604020202020204" pitchFamily="34" charset="0"/>
                <a:ea typeface="Calibri" panose="020F0502020204030204" pitchFamily="34" charset="0"/>
                <a:cs typeface="Arial" panose="020B0604020202020204" pitchFamily="34" charset="0"/>
              </a:rPr>
              <a:t> je </a:t>
            </a:r>
            <a:r>
              <a:rPr lang="es-ES" b="1" dirty="0" err="1">
                <a:effectLst/>
                <a:latin typeface="Arial" panose="020B0604020202020204" pitchFamily="34" charset="0"/>
                <a:ea typeface="Calibri" panose="020F0502020204030204" pitchFamily="34" charset="0"/>
                <a:cs typeface="Arial" panose="020B0604020202020204" pitchFamily="34" charset="0"/>
              </a:rPr>
              <a:t>sinonim</a:t>
            </a:r>
            <a:r>
              <a:rPr lang="es-ES" b="1" dirty="0">
                <a:effectLst/>
                <a:latin typeface="Arial" panose="020B0604020202020204" pitchFamily="34" charset="0"/>
                <a:ea typeface="Calibri" panose="020F0502020204030204" pitchFamily="34" charset="0"/>
                <a:cs typeface="Arial" panose="020B0604020202020204" pitchFamily="34" charset="0"/>
              </a:rPr>
              <a:t> </a:t>
            </a:r>
            <a:r>
              <a:rPr lang="es-ES" b="1" dirty="0" err="1">
                <a:effectLst/>
                <a:latin typeface="Arial" panose="020B0604020202020204" pitchFamily="34" charset="0"/>
                <a:ea typeface="Calibri" panose="020F0502020204030204" pitchFamily="34" charset="0"/>
                <a:cs typeface="Arial" panose="020B0604020202020204" pitchFamily="34" charset="0"/>
              </a:rPr>
              <a:t>za</a:t>
            </a:r>
            <a:r>
              <a:rPr lang="es-ES" b="1" dirty="0">
                <a:effectLst/>
                <a:latin typeface="Arial" panose="020B0604020202020204" pitchFamily="34" charset="0"/>
                <a:ea typeface="Calibri" panose="020F0502020204030204" pitchFamily="34" charset="0"/>
                <a:cs typeface="Arial" panose="020B0604020202020204" pitchFamily="34" charset="0"/>
              </a:rPr>
              <a:t> </a:t>
            </a:r>
            <a:r>
              <a:rPr lang="es-ES" b="1" dirty="0" err="1">
                <a:effectLst/>
                <a:latin typeface="Arial" panose="020B0604020202020204" pitchFamily="34" charset="0"/>
                <a:ea typeface="Calibri" panose="020F0502020204030204" pitchFamily="34" charset="0"/>
                <a:cs typeface="Arial" panose="020B0604020202020204" pitchFamily="34" charset="0"/>
              </a:rPr>
              <a:t>profesionalnost</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Ljudi</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će</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to</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protumačiti</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kao</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pozitivan</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signal</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Zvuči</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glupo</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ali</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svi</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smo</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skloni</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suditi</a:t>
            </a:r>
            <a:r>
              <a:rPr lang="es-ES" dirty="0">
                <a:effectLst/>
                <a:latin typeface="Arial" panose="020B0604020202020204" pitchFamily="34" charset="0"/>
                <a:ea typeface="Calibri" panose="020F0502020204030204" pitchFamily="34" charset="0"/>
                <a:cs typeface="Arial" panose="020B0604020202020204" pitchFamily="34" charset="0"/>
              </a:rPr>
              <a:t> o </a:t>
            </a:r>
            <a:r>
              <a:rPr lang="es-ES" dirty="0" err="1">
                <a:effectLst/>
                <a:latin typeface="Arial" panose="020B0604020202020204" pitchFamily="34" charset="0"/>
                <a:ea typeface="Calibri" panose="020F0502020204030204" pitchFamily="34" charset="0"/>
                <a:cs typeface="Arial" panose="020B0604020202020204" pitchFamily="34" charset="0"/>
              </a:rPr>
              <a:t>knjizi</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po</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koricama</a:t>
            </a:r>
            <a:r>
              <a:rPr lang="es-ES" dirty="0">
                <a:effectLst/>
                <a:latin typeface="Arial" panose="020B0604020202020204" pitchFamily="34" charset="0"/>
                <a:ea typeface="Calibri" panose="020F0502020204030204" pitchFamily="34" charset="0"/>
                <a:cs typeface="Arial" panose="020B0604020202020204" pitchFamily="34" charset="0"/>
              </a:rPr>
              <a:t>. A ako sportsk</a:t>
            </a:r>
            <a:r>
              <a:rPr lang="hr-HR" dirty="0">
                <a:effectLst/>
                <a:latin typeface="Arial" panose="020B0604020202020204" pitchFamily="34" charset="0"/>
                <a:ea typeface="Calibri" panose="020F0502020204030204" pitchFamily="34" charset="0"/>
                <a:cs typeface="Arial" panose="020B0604020202020204" pitchFamily="34" charset="0"/>
              </a:rPr>
              <a:t>o</a:t>
            </a:r>
            <a:r>
              <a:rPr lang="es-ES" dirty="0">
                <a:effectLst/>
                <a:latin typeface="Arial" panose="020B0604020202020204" pitchFamily="34" charset="0"/>
                <a:ea typeface="Calibri" panose="020F0502020204030204" pitchFamily="34" charset="0"/>
                <a:cs typeface="Arial" panose="020B0604020202020204" pitchFamily="34" charset="0"/>
              </a:rPr>
              <a:t> </a:t>
            </a:r>
            <a:r>
              <a:rPr lang="hr-HR" dirty="0">
                <a:effectLst/>
                <a:latin typeface="Arial" panose="020B0604020202020204" pitchFamily="34" charset="0"/>
                <a:ea typeface="Calibri" panose="020F0502020204030204" pitchFamily="34" charset="0"/>
                <a:cs typeface="Arial" panose="020B0604020202020204" pitchFamily="34" charset="0"/>
              </a:rPr>
              <a:t>poduzeće</a:t>
            </a:r>
            <a:r>
              <a:rPr lang="es-ES" dirty="0">
                <a:effectLst/>
                <a:latin typeface="Arial" panose="020B0604020202020204" pitchFamily="34" charset="0"/>
                <a:ea typeface="Calibri" panose="020F0502020204030204" pitchFamily="34" charset="0"/>
                <a:cs typeface="Arial" panose="020B0604020202020204" pitchFamily="34" charset="0"/>
              </a:rPr>
              <a:t> ima web stranicu i lijep, grafički impresivan dizajn, skloni smo tome posvetiti više pažnje. </a:t>
            </a:r>
            <a:r>
              <a:rPr lang="es-ES" dirty="0" err="1">
                <a:effectLst/>
                <a:latin typeface="Arial" panose="020B0604020202020204" pitchFamily="34" charset="0"/>
                <a:ea typeface="Calibri" panose="020F0502020204030204" pitchFamily="34" charset="0"/>
                <a:cs typeface="Arial" panose="020B0604020202020204" pitchFamily="34" charset="0"/>
              </a:rPr>
              <a:t>Ako</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to</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želite</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učiniti</a:t>
            </a:r>
            <a:r>
              <a:rPr lang="es-ES" dirty="0">
                <a:effectLst/>
                <a:latin typeface="Arial" panose="020B0604020202020204" pitchFamily="34" charset="0"/>
                <a:ea typeface="Calibri" panose="020F0502020204030204" pitchFamily="34" charset="0"/>
                <a:cs typeface="Arial" panose="020B0604020202020204" pitchFamily="34" charset="0"/>
              </a:rPr>
              <a:t> sami, WordPress </a:t>
            </a:r>
            <a:r>
              <a:rPr lang="es-ES" dirty="0" err="1">
                <a:effectLst/>
                <a:latin typeface="Arial" panose="020B0604020202020204" pitchFamily="34" charset="0"/>
                <a:ea typeface="Calibri" panose="020F0502020204030204" pitchFamily="34" charset="0"/>
                <a:cs typeface="Arial" panose="020B0604020202020204" pitchFamily="34" charset="0"/>
              </a:rPr>
              <a:t>bi</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vam</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mogao</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biti</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korisno</a:t>
            </a: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err="1">
                <a:effectLst/>
                <a:latin typeface="Arial" panose="020B0604020202020204" pitchFamily="34" charset="0"/>
                <a:ea typeface="Calibri" panose="020F0502020204030204" pitchFamily="34" charset="0"/>
                <a:cs typeface="Arial" panose="020B0604020202020204" pitchFamily="34" charset="0"/>
              </a:rPr>
              <a:t>rješenje</a:t>
            </a:r>
            <a:r>
              <a:rPr lang="es-ES" dirty="0">
                <a:effectLst/>
                <a:latin typeface="Arial" panose="020B0604020202020204" pitchFamily="34" charset="0"/>
                <a:ea typeface="Calibri" panose="020F0502020204030204" pitchFamily="34" charset="0"/>
                <a:cs typeface="Arial" panose="020B0604020202020204" pitchFamily="34" charset="0"/>
              </a:rPr>
              <a:t>.</a:t>
            </a:r>
          </a:p>
        </p:txBody>
      </p:sp>
      <p:pic>
        <p:nvPicPr>
          <p:cNvPr id="5122" name="Picture 2" descr="Cost of Building a Website in 2021: A Short Guide - Digital Marketing Trends">
            <a:extLst>
              <a:ext uri="{FF2B5EF4-FFF2-40B4-BE49-F238E27FC236}">
                <a16:creationId xmlns:a16="http://schemas.microsoft.com/office/drawing/2014/main" id="{6D3737EB-0472-48A3-9168-C2E8436976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48" t="14881" r="10019"/>
          <a:stretch/>
        </p:blipFill>
        <p:spPr bwMode="auto">
          <a:xfrm>
            <a:off x="7641434" y="2468005"/>
            <a:ext cx="3936935" cy="259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4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488081" y="3363640"/>
            <a:ext cx="9774991" cy="2000839"/>
          </a:xfrm>
        </p:spPr>
        <p:txBody>
          <a:bodyPr>
            <a:normAutofit/>
          </a:bodyPr>
          <a:lstStyle/>
          <a:p>
            <a:pPr marL="342900" indent="-342900" algn="l">
              <a:buAutoNum type="arabicParenR"/>
            </a:pPr>
            <a:r>
              <a:rPr lang="es-ES" sz="1800" dirty="0" err="1">
                <a:latin typeface="Arial" panose="020B0604020202020204" pitchFamily="34" charset="0"/>
                <a:cs typeface="Arial" panose="020B0604020202020204" pitchFamily="34" charset="0"/>
              </a:rPr>
              <a:t>Odaberite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uslugu</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hostinga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Usporedite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različite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planove</a:t>
            </a:r>
            <a:r>
              <a:rPr lang="es-ES" sz="1800" dirty="0">
                <a:latin typeface="Arial" panose="020B0604020202020204" pitchFamily="34" charset="0"/>
                <a:cs typeface="Arial" panose="020B0604020202020204" pitchFamily="34" charset="0"/>
              </a:rPr>
              <a:t> i </a:t>
            </a:r>
            <a:r>
              <a:rPr lang="es-ES" sz="1800" dirty="0" err="1">
                <a:latin typeface="Arial" panose="020B0604020202020204" pitchFamily="34" charset="0"/>
                <a:cs typeface="Arial" panose="020B0604020202020204" pitchFamily="34" charset="0"/>
              </a:rPr>
              <a:t>ponude</a:t>
            </a:r>
            <a:r>
              <a:rPr lang="es-ES" sz="1800" dirty="0">
                <a:latin typeface="Arial" panose="020B0604020202020204" pitchFamily="34" charset="0"/>
                <a:cs typeface="Arial" panose="020B0604020202020204" pitchFamily="34" charset="0"/>
              </a:rPr>
              <a:t> i </a:t>
            </a:r>
            <a:r>
              <a:rPr lang="es-ES" sz="1800" dirty="0" err="1">
                <a:latin typeface="Arial" panose="020B0604020202020204" pitchFamily="34" charset="0"/>
                <a:cs typeface="Arial" panose="020B0604020202020204" pitchFamily="34" charset="0"/>
              </a:rPr>
              <a:t>odaberite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onaj</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koji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najbolje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odgovara</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vašem</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projektu</a:t>
            </a:r>
            <a:r>
              <a:rPr lang="es-ES" sz="1800" dirty="0">
                <a:latin typeface="Arial" panose="020B0604020202020204" pitchFamily="34" charset="0"/>
                <a:cs typeface="Arial" panose="020B0604020202020204" pitchFamily="34" charset="0"/>
              </a:rPr>
              <a:t>.</a:t>
            </a:r>
            <a:endParaRPr lang="hr-HR" sz="1800" dirty="0">
              <a:latin typeface="Arial" panose="020B0604020202020204" pitchFamily="34" charset="0"/>
              <a:cs typeface="Arial" panose="020B0604020202020204" pitchFamily="34" charset="0"/>
            </a:endParaRPr>
          </a:p>
          <a:p>
            <a:pPr algn="l"/>
            <a:r>
              <a:rPr lang="es-ES" sz="1800" dirty="0">
                <a:latin typeface="Arial" panose="020B0604020202020204" pitchFamily="34" charset="0"/>
                <a:cs typeface="Arial" panose="020B0604020202020204" pitchFamily="34" charset="0"/>
              </a:rPr>
              <a:t>Da bi hosting mogao koristiti funkcije pristupa webu putem preglednika, mora biti povezan s domenom.</a:t>
            </a:r>
            <a:endParaRPr lang="hr-HR" sz="1800" dirty="0">
              <a:latin typeface="Arial" panose="020B0604020202020204" pitchFamily="34" charset="0"/>
              <a:cs typeface="Arial" panose="020B0604020202020204" pitchFamily="34" charset="0"/>
            </a:endParaRPr>
          </a:p>
          <a:p>
            <a:pPr algn="l"/>
            <a:r>
              <a:rPr lang="es-ES" sz="1800" dirty="0">
                <a:latin typeface="Arial" panose="020B0604020202020204" pitchFamily="34" charset="0"/>
                <a:cs typeface="Arial" panose="020B0604020202020204" pitchFamily="34" charset="0"/>
              </a:rPr>
              <a:t>Domena je jedinstveni naziv koji se daje web stranici, tako da je svaki korisnik može pronaći.</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hr-HR" sz="3400" dirty="0">
                <a:solidFill>
                  <a:srgbClr val="D92E2D"/>
                </a:solidFill>
                <a:ea typeface="Calibri" panose="020F0502020204030204" pitchFamily="34" charset="0"/>
                <a:cs typeface="Times New Roman" panose="02020603050405020304" pitchFamily="18" charset="0"/>
              </a:rPr>
              <a:t>UČINKOVITA ONLINE KOMUNIKACIJA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400110"/>
          </a:xfrm>
          <a:prstGeom prst="rect">
            <a:avLst/>
          </a:prstGeom>
          <a:noFill/>
        </p:spPr>
        <p:txBody>
          <a:bodyPr wrap="square">
            <a:spAutoFit/>
          </a:bodyPr>
          <a:lstStyle/>
          <a:p>
            <a:r>
              <a:rPr lang="hr-HR" sz="2000" dirty="0">
                <a:solidFill>
                  <a:srgbClr val="D92E2D"/>
                </a:solidFill>
                <a:latin typeface="+mj-lt"/>
                <a:ea typeface="Calibri" panose="020F0502020204030204" pitchFamily="34" charset="0"/>
                <a:cs typeface="Times New Roman" panose="02020603050405020304" pitchFamily="18" charset="0"/>
              </a:rPr>
              <a:t>PRAKTIČNI KORACI ZA ONLINE VIDLJIVOST SPORTSKOG PODUZEĆA</a:t>
            </a:r>
            <a:endParaRPr lang="es-ES" sz="2000" dirty="0">
              <a:latin typeface="+mj-lt"/>
            </a:endParaRPr>
          </a:p>
        </p:txBody>
      </p:sp>
      <p:pic>
        <p:nvPicPr>
          <p:cNvPr id="6146" name="Picture 2" descr="WordPress.com - Wikipedia, la enciclopedia libre">
            <a:extLst>
              <a:ext uri="{FF2B5EF4-FFF2-40B4-BE49-F238E27FC236}">
                <a16:creationId xmlns:a16="http://schemas.microsoft.com/office/drawing/2014/main" id="{9B8F7C7E-788C-4FC6-91E9-61937AAB5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082" y="1889336"/>
            <a:ext cx="1042219" cy="1042219"/>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433DF2D3-5733-4482-9CD4-81F6F41F6FBD}"/>
              </a:ext>
            </a:extLst>
          </p:cNvPr>
          <p:cNvSpPr txBox="1"/>
          <p:nvPr/>
        </p:nvSpPr>
        <p:spPr>
          <a:xfrm>
            <a:off x="2664541" y="1886017"/>
            <a:ext cx="8598531" cy="1391407"/>
          </a:xfrm>
          <a:prstGeom prst="rect">
            <a:avLst/>
          </a:prstGeom>
          <a:noFill/>
        </p:spPr>
        <p:txBody>
          <a:bodyPr wrap="square">
            <a:spAutoFit/>
          </a:bodyPr>
          <a:lstStyle/>
          <a:p>
            <a:pPr indent="-269875" algn="just">
              <a:lnSpc>
                <a:spcPct val="120000"/>
              </a:lnSpc>
              <a:spcAft>
                <a:spcPts val="1000"/>
              </a:spcAft>
            </a:pPr>
            <a:r>
              <a:rPr lang="es-ES" sz="1800" b="1" dirty="0">
                <a:effectLst/>
                <a:latin typeface="Arial" panose="020B0604020202020204" pitchFamily="34" charset="0"/>
                <a:ea typeface="Calibri" panose="020F0502020204030204" pitchFamily="34" charset="0"/>
                <a:cs typeface="Arial" panose="020B0604020202020204" pitchFamily="34" charset="0"/>
              </a:rPr>
              <a:t>WordPress</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(https://wordpress.com/) </a:t>
            </a:r>
            <a:r>
              <a:rPr lang="es-ES" sz="1800" dirty="0">
                <a:effectLst/>
                <a:latin typeface="Arial" panose="020B0604020202020204" pitchFamily="34" charset="0"/>
                <a:ea typeface="Calibri" panose="020F0502020204030204" pitchFamily="34" charset="0"/>
                <a:cs typeface="Arial" panose="020B0604020202020204" pitchFamily="34" charset="0"/>
              </a:rPr>
              <a:t>je online </a:t>
            </a:r>
            <a:r>
              <a:rPr lang="es-ES" sz="1800" dirty="0" err="1">
                <a:effectLst/>
                <a:latin typeface="Arial" panose="020B0604020202020204" pitchFamily="34" charset="0"/>
                <a:ea typeface="Calibri" panose="020F0502020204030204" pitchFamily="34" charset="0"/>
                <a:cs typeface="Arial" panose="020B0604020202020204" pitchFamily="34" charset="0"/>
              </a:rPr>
              <a:t>sustav</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za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upravljanje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sadržajem</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koji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vam</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omogućuje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izradu</a:t>
            </a:r>
            <a:r>
              <a:rPr lang="es-ES" sz="1800" dirty="0">
                <a:effectLst/>
                <a:latin typeface="Arial" panose="020B0604020202020204" pitchFamily="34" charset="0"/>
                <a:ea typeface="Calibri" panose="020F0502020204030204" pitchFamily="34" charset="0"/>
                <a:cs typeface="Arial" panose="020B0604020202020204" pitchFamily="34" charset="0"/>
              </a:rPr>
              <a:t> i </a:t>
            </a:r>
            <a:r>
              <a:rPr lang="es-ES" sz="1800" dirty="0" err="1">
                <a:effectLst/>
                <a:latin typeface="Arial" panose="020B0604020202020204" pitchFamily="34" charset="0"/>
                <a:ea typeface="Calibri" panose="020F0502020204030204" pitchFamily="34" charset="0"/>
                <a:cs typeface="Arial" panose="020B0604020202020204" pitchFamily="34" charset="0"/>
              </a:rPr>
              <a:t>uređivanje</a:t>
            </a:r>
            <a:r>
              <a:rPr lang="es-ES" sz="1800" dirty="0">
                <a:effectLst/>
                <a:latin typeface="Arial" panose="020B0604020202020204" pitchFamily="34" charset="0"/>
                <a:ea typeface="Calibri" panose="020F0502020204030204" pitchFamily="34" charset="0"/>
                <a:cs typeface="Arial" panose="020B0604020202020204" pitchFamily="34" charset="0"/>
              </a:rPr>
              <a:t> web </a:t>
            </a:r>
            <a:r>
              <a:rPr lang="es-ES" sz="1800" dirty="0" err="1">
                <a:effectLst/>
                <a:latin typeface="Arial" panose="020B0604020202020204" pitchFamily="34" charset="0"/>
                <a:ea typeface="Calibri" panose="020F0502020204030204" pitchFamily="34" charset="0"/>
                <a:cs typeface="Arial" panose="020B0604020202020204" pitchFamily="34" charset="0"/>
              </a:rPr>
              <a:t>stranice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bloga</a:t>
            </a:r>
            <a:r>
              <a:rPr lang="es-ES" sz="1800" dirty="0">
                <a:effectLst/>
                <a:latin typeface="Arial" panose="020B0604020202020204" pitchFamily="34" charset="0"/>
                <a:ea typeface="Calibri" panose="020F0502020204030204" pitchFamily="34" charset="0"/>
                <a:cs typeface="Arial" panose="020B0604020202020204" pitchFamily="34" charset="0"/>
              </a:rPr>
              <a:t>. U </a:t>
            </a:r>
            <a:r>
              <a:rPr lang="es-ES" sz="1800" dirty="0" err="1">
                <a:effectLst/>
                <a:latin typeface="Arial" panose="020B0604020202020204" pitchFamily="34" charset="0"/>
                <a:ea typeface="Calibri" panose="020F0502020204030204" pitchFamily="34" charset="0"/>
                <a:cs typeface="Arial" panose="020B0604020202020204" pitchFamily="34" charset="0"/>
              </a:rPr>
              <a:t>nastavku</a:t>
            </a:r>
            <a:r>
              <a:rPr lang="es-ES" sz="1800" dirty="0">
                <a:effectLst/>
                <a:latin typeface="Arial" panose="020B0604020202020204" pitchFamily="34" charset="0"/>
                <a:ea typeface="Calibri" panose="020F0502020204030204" pitchFamily="34" charset="0"/>
                <a:cs typeface="Arial" panose="020B0604020202020204" pitchFamily="34" charset="0"/>
              </a:rPr>
              <a:t> se </a:t>
            </a:r>
            <a:r>
              <a:rPr lang="es-ES" sz="1800" dirty="0" err="1">
                <a:effectLst/>
                <a:latin typeface="Arial" panose="020B0604020202020204" pitchFamily="34" charset="0"/>
                <a:ea typeface="Calibri" panose="020F0502020204030204" pitchFamily="34" charset="0"/>
                <a:cs typeface="Arial" panose="020B0604020202020204" pitchFamily="34" charset="0"/>
              </a:rPr>
              <a:t>nalazi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kratak</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vodič</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(https://www.wpbeginner.com/) </a:t>
            </a:r>
            <a:r>
              <a:rPr lang="es-ES" sz="1800" dirty="0">
                <a:effectLst/>
                <a:latin typeface="Arial" panose="020B0604020202020204" pitchFamily="34" charset="0"/>
                <a:ea typeface="Calibri" panose="020F0502020204030204" pitchFamily="34" charset="0"/>
                <a:cs typeface="Arial" panose="020B0604020202020204" pitchFamily="34" charset="0"/>
              </a:rPr>
              <a:t>o tome </a:t>
            </a:r>
            <a:r>
              <a:rPr lang="es-ES" sz="1800" dirty="0" err="1">
                <a:effectLst/>
                <a:latin typeface="Arial" panose="020B0604020202020204" pitchFamily="34" charset="0"/>
                <a:ea typeface="Calibri" panose="020F0502020204030204" pitchFamily="34" charset="0"/>
                <a:cs typeface="Arial" panose="020B0604020202020204" pitchFamily="34" charset="0"/>
              </a:rPr>
              <a:t>kako</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izraditi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našu</a:t>
            </a:r>
            <a:r>
              <a:rPr lang="es-ES" sz="1800" dirty="0">
                <a:effectLst/>
                <a:latin typeface="Arial" panose="020B0604020202020204" pitchFamily="34" charset="0"/>
                <a:ea typeface="Calibri" panose="020F0502020204030204" pitchFamily="34" charset="0"/>
                <a:cs typeface="Arial" panose="020B0604020202020204" pitchFamily="34" charset="0"/>
              </a:rPr>
              <a:t> web </a:t>
            </a:r>
            <a:r>
              <a:rPr lang="es-ES" sz="1800" dirty="0" err="1">
                <a:effectLst/>
                <a:latin typeface="Arial" panose="020B0604020202020204" pitchFamily="34" charset="0"/>
                <a:ea typeface="Calibri" panose="020F0502020204030204" pitchFamily="34" charset="0"/>
                <a:cs typeface="Arial" panose="020B0604020202020204" pitchFamily="34" charset="0"/>
              </a:rPr>
              <a:t>stranicu</a:t>
            </a:r>
            <a:r>
              <a:rPr lang="es-ES" sz="1800" dirty="0">
                <a:effectLst/>
                <a:latin typeface="Arial" panose="020B0604020202020204" pitchFamily="34" charset="0"/>
                <a:ea typeface="Calibri" panose="020F0502020204030204" pitchFamily="34" charset="0"/>
                <a:cs typeface="Arial" panose="020B0604020202020204" pitchFamily="34" charset="0"/>
              </a:rPr>
              <a:t> s </a:t>
            </a:r>
            <a:r>
              <a:rPr lang="es-ES" sz="1800" dirty="0" err="1">
                <a:effectLst/>
                <a:latin typeface="Arial" panose="020B0604020202020204" pitchFamily="34" charset="0"/>
                <a:ea typeface="Calibri" panose="020F0502020204030204" pitchFamily="34" charset="0"/>
                <a:cs typeface="Arial" panose="020B0604020202020204" pitchFamily="34" charset="0"/>
              </a:rPr>
              <a:t>WordPressom</a:t>
            </a:r>
            <a:r>
              <a:rPr lang="es-ES" sz="1800" dirty="0">
                <a:effectLst/>
                <a:latin typeface="Arial" panose="020B0604020202020204" pitchFamily="34" charset="0"/>
                <a:ea typeface="Calibri" panose="020F0502020204030204" pitchFamily="34" charset="0"/>
                <a:cs typeface="Arial" panose="020B0604020202020204" pitchFamily="34" charset="0"/>
              </a:rPr>
              <a:t>. Da </a:t>
            </a:r>
            <a:r>
              <a:rPr lang="es-ES" sz="1800" dirty="0" err="1">
                <a:effectLst/>
                <a:latin typeface="Arial" panose="020B0604020202020204" pitchFamily="34" charset="0"/>
                <a:ea typeface="Calibri" panose="020F0502020204030204" pitchFamily="34" charset="0"/>
                <a:cs typeface="Arial" panose="020B0604020202020204" pitchFamily="34" charset="0"/>
              </a:rPr>
              <a:t>sumiramo</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napravili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smo</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sljedeće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korake</a:t>
            </a:r>
            <a:r>
              <a:rPr lang="es-ES" sz="18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5203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57723" y="1952505"/>
            <a:ext cx="7022140" cy="3353280"/>
          </a:xfrm>
        </p:spPr>
        <p:txBody>
          <a:bodyPr>
            <a:normAutofit lnSpcReduction="10000"/>
          </a:bodyPr>
          <a:lstStyle/>
          <a:p>
            <a:pPr indent="-269875" algn="just">
              <a:lnSpc>
                <a:spcPct val="115000"/>
              </a:lnSpc>
              <a:spcAft>
                <a:spcPts val="1000"/>
              </a:spcAft>
            </a:pPr>
            <a:r>
              <a:rPr lang="es-ES" sz="1800" dirty="0">
                <a:effectLst/>
                <a:latin typeface="Arial" panose="020B0604020202020204" pitchFamily="34" charset="0"/>
                <a:ea typeface="Calibri" panose="020F0502020204030204" pitchFamily="34" charset="0"/>
                <a:cs typeface="Arial" panose="020B0604020202020204" pitchFamily="34" charset="0"/>
              </a:rPr>
              <a:t>2) </a:t>
            </a:r>
            <a:r>
              <a:rPr lang="es-ES" sz="1800" dirty="0" err="1">
                <a:effectLst/>
                <a:latin typeface="Arial" panose="020B0604020202020204" pitchFamily="34" charset="0"/>
                <a:ea typeface="Calibri" panose="020F0502020204030204" pitchFamily="34" charset="0"/>
                <a:cs typeface="Arial" panose="020B0604020202020204" pitchFamily="34" charset="0"/>
              </a:rPr>
              <a:t>Instalirajte</a:t>
            </a:r>
            <a:r>
              <a:rPr lang="es-ES" sz="1800" dirty="0">
                <a:effectLst/>
                <a:latin typeface="Arial" panose="020B0604020202020204" pitchFamily="34" charset="0"/>
                <a:ea typeface="Calibri" panose="020F0502020204030204" pitchFamily="34" charset="0"/>
                <a:cs typeface="Arial" panose="020B0604020202020204" pitchFamily="34" charset="0"/>
              </a:rPr>
              <a:t> WordPress. </a:t>
            </a:r>
            <a:r>
              <a:rPr lang="es-ES" sz="1800" dirty="0" err="1">
                <a:effectLst/>
                <a:latin typeface="Arial" panose="020B0604020202020204" pitchFamily="34" charset="0"/>
                <a:ea typeface="Calibri" panose="020F0502020204030204" pitchFamily="34" charset="0"/>
                <a:cs typeface="Arial" panose="020B0604020202020204" pitchFamily="34" charset="0"/>
              </a:rPr>
              <a:t>Većina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hostinga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omogućuje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vam</a:t>
            </a:r>
            <a:r>
              <a:rPr lang="es-ES" sz="1800" dirty="0">
                <a:effectLst/>
                <a:latin typeface="Arial" panose="020B0604020202020204" pitchFamily="34" charset="0"/>
                <a:ea typeface="Calibri" panose="020F0502020204030204" pitchFamily="34" charset="0"/>
                <a:cs typeface="Arial" panose="020B0604020202020204" pitchFamily="34" charset="0"/>
              </a:rPr>
              <a:t> da </a:t>
            </a:r>
            <a:r>
              <a:rPr lang="es-ES" sz="1800" dirty="0" err="1">
                <a:effectLst/>
                <a:latin typeface="Arial" panose="020B0604020202020204" pitchFamily="34" charset="0"/>
                <a:ea typeface="Calibri" panose="020F0502020204030204" pitchFamily="34" charset="0"/>
                <a:cs typeface="Arial" panose="020B0604020202020204" pitchFamily="34" charset="0"/>
              </a:rPr>
              <a:t>automatski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instalirate</a:t>
            </a:r>
            <a:r>
              <a:rPr lang="es-ES" sz="1800" dirty="0">
                <a:effectLst/>
                <a:latin typeface="Arial" panose="020B0604020202020204" pitchFamily="34" charset="0"/>
                <a:ea typeface="Calibri" panose="020F0502020204030204" pitchFamily="34" charset="0"/>
                <a:cs typeface="Arial" panose="020B0604020202020204" pitchFamily="34" charset="0"/>
              </a:rPr>
              <a:t> WordPress. </a:t>
            </a:r>
            <a:r>
              <a:rPr lang="es-ES" sz="1800" dirty="0" err="1">
                <a:effectLst/>
                <a:latin typeface="Arial" panose="020B0604020202020204" pitchFamily="34" charset="0"/>
                <a:ea typeface="Calibri" panose="020F0502020204030204" pitchFamily="34" charset="0"/>
                <a:cs typeface="Arial" panose="020B0604020202020204" pitchFamily="34" charset="0"/>
              </a:rPr>
              <a:t>Idite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na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upravljačku</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ploču</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poslužitelja</a:t>
            </a:r>
            <a:r>
              <a:rPr lang="es-ES" sz="1800" dirty="0">
                <a:effectLst/>
                <a:latin typeface="Arial" panose="020B0604020202020204" pitchFamily="34" charset="0"/>
                <a:ea typeface="Calibri" panose="020F0502020204030204" pitchFamily="34" charset="0"/>
                <a:cs typeface="Arial" panose="020B0604020202020204" pitchFamily="34" charset="0"/>
              </a:rPr>
              <a:t> i </a:t>
            </a:r>
            <a:r>
              <a:rPr lang="es-ES" sz="1800" dirty="0" err="1">
                <a:effectLst/>
                <a:latin typeface="Arial" panose="020B0604020202020204" pitchFamily="34" charset="0"/>
                <a:ea typeface="Calibri" panose="020F0502020204030204" pitchFamily="34" charset="0"/>
                <a:cs typeface="Arial" panose="020B0604020202020204" pitchFamily="34" charset="0"/>
              </a:rPr>
              <a:t>pronaći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ćete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opciju</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automatske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instalacije</a:t>
            </a:r>
            <a:r>
              <a:rPr lang="es-ES" sz="1800" dirty="0">
                <a:effectLst/>
                <a:latin typeface="Arial" panose="020B0604020202020204" pitchFamily="34" charset="0"/>
                <a:ea typeface="Calibri" panose="020F0502020204030204" pitchFamily="34" charset="0"/>
                <a:cs typeface="Arial" panose="020B0604020202020204" pitchFamily="34" charset="0"/>
              </a:rPr>
              <a:t>. U </a:t>
            </a:r>
            <a:r>
              <a:rPr lang="es-ES" sz="1800" dirty="0" err="1">
                <a:effectLst/>
                <a:latin typeface="Arial" panose="020B0604020202020204" pitchFamily="34" charset="0"/>
                <a:ea typeface="Calibri" panose="020F0502020204030204" pitchFamily="34" charset="0"/>
                <a:cs typeface="Arial" panose="020B0604020202020204" pitchFamily="34" charset="0"/>
              </a:rPr>
              <a:t>slučaju</a:t>
            </a:r>
            <a:r>
              <a:rPr lang="es-ES" sz="1800" dirty="0">
                <a:effectLst/>
                <a:latin typeface="Arial" panose="020B0604020202020204" pitchFamily="34" charset="0"/>
                <a:ea typeface="Calibri" panose="020F0502020204030204" pitchFamily="34" charset="0"/>
                <a:cs typeface="Arial" panose="020B0604020202020204" pitchFamily="34" charset="0"/>
              </a:rPr>
              <a:t> da </a:t>
            </a:r>
            <a:r>
              <a:rPr lang="es-ES" sz="1800" dirty="0" err="1">
                <a:effectLst/>
                <a:latin typeface="Arial" panose="020B0604020202020204" pitchFamily="34" charset="0"/>
                <a:ea typeface="Calibri" panose="020F0502020204030204" pitchFamily="34" charset="0"/>
                <a:cs typeface="Arial" panose="020B0604020202020204" pitchFamily="34" charset="0"/>
              </a:rPr>
              <a:t>ga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ne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možete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automatski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instalirati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možete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ga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preuzeti</a:t>
            </a:r>
            <a:r>
              <a:rPr lang="es-ES" sz="1800" dirty="0">
                <a:effectLst/>
                <a:latin typeface="Arial" panose="020B0604020202020204" pitchFamily="34" charset="0"/>
                <a:ea typeface="Calibri" panose="020F0502020204030204" pitchFamily="34" charset="0"/>
                <a:cs typeface="Arial" panose="020B0604020202020204" pitchFamily="34" charset="0"/>
              </a:rPr>
              <a:t> s Wordpress.org, </a:t>
            </a:r>
            <a:r>
              <a:rPr lang="es-ES" sz="1800" dirty="0" err="1">
                <a:effectLst/>
                <a:latin typeface="Arial" panose="020B0604020202020204" pitchFamily="34" charset="0"/>
                <a:ea typeface="Calibri" panose="020F0502020204030204" pitchFamily="34" charset="0"/>
                <a:cs typeface="Arial" panose="020B0604020202020204" pitchFamily="34" charset="0"/>
              </a:rPr>
              <a:t>pristupiti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upravitelju</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datoteka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vašeg</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hostinga</a:t>
            </a:r>
            <a:r>
              <a:rPr lang="es-ES" sz="1800" dirty="0">
                <a:effectLst/>
                <a:latin typeface="Arial" panose="020B0604020202020204" pitchFamily="34" charset="0"/>
                <a:ea typeface="Calibri" panose="020F0502020204030204" pitchFamily="34" charset="0"/>
                <a:cs typeface="Arial" panose="020B0604020202020204" pitchFamily="34" charset="0"/>
              </a:rPr>
              <a:t> i </a:t>
            </a:r>
            <a:r>
              <a:rPr lang="es-ES" sz="1800" dirty="0" err="1">
                <a:effectLst/>
                <a:latin typeface="Arial" panose="020B0604020202020204" pitchFamily="34" charset="0"/>
                <a:ea typeface="Calibri" panose="020F0502020204030204" pitchFamily="34" charset="0"/>
                <a:cs typeface="Arial" panose="020B0604020202020204" pitchFamily="34" charset="0"/>
              </a:rPr>
              <a:t>odabrati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domenu</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na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koju</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ga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želite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instalirati</a:t>
            </a:r>
            <a:r>
              <a:rPr lang="es-ES" sz="1800" dirty="0">
                <a:effectLst/>
                <a:latin typeface="Arial" panose="020B0604020202020204" pitchFamily="34" charset="0"/>
                <a:ea typeface="Calibri" panose="020F0502020204030204" pitchFamily="34" charset="0"/>
                <a:cs typeface="Arial" panose="020B0604020202020204" pitchFamily="34" charset="0"/>
              </a:rPr>
              <a:t>.</a:t>
            </a:r>
            <a:endParaRPr lang="hr-HR"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s-ES" sz="1800" dirty="0">
                <a:effectLst/>
                <a:latin typeface="Arial" panose="020B0604020202020204" pitchFamily="34" charset="0"/>
                <a:ea typeface="Calibri" panose="020F0502020204030204" pitchFamily="34" charset="0"/>
                <a:cs typeface="Arial" panose="020B0604020202020204" pitchFamily="34" charset="0"/>
              </a:rPr>
              <a:t>3) </a:t>
            </a:r>
            <a:r>
              <a:rPr lang="es-ES" sz="1800" dirty="0" err="1">
                <a:effectLst/>
                <a:latin typeface="Arial" panose="020B0604020202020204" pitchFamily="34" charset="0"/>
                <a:ea typeface="Calibri" panose="020F0502020204030204" pitchFamily="34" charset="0"/>
                <a:cs typeface="Arial" panose="020B0604020202020204" pitchFamily="34" charset="0"/>
              </a:rPr>
              <a:t>Napravite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bazu</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podataka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To</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će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vam</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omogućiti</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spremanje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sadržaja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informacija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pristupa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Idite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na</a:t>
            </a:r>
            <a:r>
              <a:rPr lang="es-ES" sz="1800" dirty="0">
                <a:effectLst/>
                <a:latin typeface="Arial" panose="020B0604020202020204" pitchFamily="34" charset="0"/>
                <a:ea typeface="Calibri" panose="020F0502020204030204" pitchFamily="34" charset="0"/>
                <a:cs typeface="Arial" panose="020B0604020202020204" pitchFamily="34" charset="0"/>
              </a:rPr>
              <a:t> panel </a:t>
            </a:r>
            <a:r>
              <a:rPr lang="es-ES" sz="1800" dirty="0" err="1">
                <a:effectLst/>
                <a:latin typeface="Arial" panose="020B0604020202020204" pitchFamily="34" charset="0"/>
                <a:ea typeface="Calibri" panose="020F0502020204030204" pitchFamily="34" charset="0"/>
                <a:cs typeface="Arial" panose="020B0604020202020204" pitchFamily="34" charset="0"/>
              </a:rPr>
              <a:t>za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upravljanje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hostingom</a:t>
            </a:r>
            <a:r>
              <a:rPr lang="es-ES" sz="1800" dirty="0">
                <a:effectLst/>
                <a:latin typeface="Arial" panose="020B0604020202020204" pitchFamily="34" charset="0"/>
                <a:ea typeface="Calibri" panose="020F0502020204030204" pitchFamily="34" charset="0"/>
                <a:cs typeface="Arial" panose="020B0604020202020204" pitchFamily="34" charset="0"/>
              </a:rPr>
              <a:t>, MySQL, </a:t>
            </a:r>
            <a:r>
              <a:rPr lang="es-ES" sz="1800" dirty="0" err="1">
                <a:effectLst/>
                <a:latin typeface="Arial" panose="020B0604020202020204" pitchFamily="34" charset="0"/>
                <a:ea typeface="Calibri" panose="020F0502020204030204" pitchFamily="34" charset="0"/>
                <a:cs typeface="Arial" panose="020B0604020202020204" pitchFamily="34" charset="0"/>
              </a:rPr>
              <a:t>Baze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podataka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Odaberite</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naziv</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za</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ovu</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bazu</a:t>
            </a:r>
            <a:r>
              <a:rPr lang="es-ES" sz="1800" dirty="0">
                <a:effectLst/>
                <a:latin typeface="Arial" panose="020B0604020202020204" pitchFamily="34" charset="0"/>
                <a:ea typeface="Calibri" panose="020F0502020204030204" pitchFamily="34" charset="0"/>
                <a:cs typeface="Arial" panose="020B0604020202020204" pitchFamily="34" charset="0"/>
              </a:rPr>
              <a:t> </a:t>
            </a:r>
            <a:r>
              <a:rPr lang="es-ES" sz="1800" dirty="0" err="1">
                <a:effectLst/>
                <a:latin typeface="Arial" panose="020B0604020202020204" pitchFamily="34" charset="0"/>
                <a:ea typeface="Calibri" panose="020F0502020204030204" pitchFamily="34" charset="0"/>
                <a:cs typeface="Arial" panose="020B0604020202020204" pitchFamily="34" charset="0"/>
              </a:rPr>
              <a:t>podataka</a:t>
            </a:r>
            <a:r>
              <a:rPr lang="es-E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hr-HR" sz="3400" dirty="0">
                <a:solidFill>
                  <a:srgbClr val="D92E2D"/>
                </a:solidFill>
                <a:ea typeface="Calibri" panose="020F0502020204030204" pitchFamily="34" charset="0"/>
                <a:cs typeface="Times New Roman" panose="02020603050405020304" pitchFamily="18" charset="0"/>
              </a:rPr>
              <a:t>UČINKOVITA ONLINE KOMUNIKACIJA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707886"/>
          </a:xfrm>
          <a:prstGeom prst="rect">
            <a:avLst/>
          </a:prstGeom>
          <a:noFill/>
        </p:spPr>
        <p:txBody>
          <a:bodyPr wrap="square">
            <a:spAutoFit/>
          </a:bodyPr>
          <a:lstStyle/>
          <a:p>
            <a:r>
              <a:rPr lang="hr-HR" sz="2000" dirty="0">
                <a:solidFill>
                  <a:srgbClr val="D92E2D"/>
                </a:solidFill>
                <a:latin typeface="+mj-lt"/>
                <a:ea typeface="Calibri" panose="020F0502020204030204" pitchFamily="34" charset="0"/>
                <a:cs typeface="Times New Roman" panose="02020603050405020304" pitchFamily="18" charset="0"/>
              </a:rPr>
              <a:t>PRAKTIČNI KORACI ZA ONLINE VIDLJIVOST SPORTSKOG PODUZEĆA</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pic>
        <p:nvPicPr>
          <p:cNvPr id="7170" name="Picture 2" descr="Yoast &amp;amp; WordPress • Yoast">
            <a:extLst>
              <a:ext uri="{FF2B5EF4-FFF2-40B4-BE49-F238E27FC236}">
                <a16:creationId xmlns:a16="http://schemas.microsoft.com/office/drawing/2014/main" id="{F38D3ABA-5F6D-4629-BE3F-185B43DD6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4845" y="2716288"/>
            <a:ext cx="3414432" cy="178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58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2533</Words>
  <Application>Microsoft Office PowerPoint</Application>
  <PresentationFormat>Široki zaslon</PresentationFormat>
  <Paragraphs>87</Paragraphs>
  <Slides>20</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20</vt:i4>
      </vt:variant>
    </vt:vector>
  </HeadingPairs>
  <TitlesOfParts>
    <vt:vector size="24" baseType="lpstr">
      <vt:lpstr>Arial</vt:lpstr>
      <vt:lpstr>Calibri</vt:lpstr>
      <vt:lpstr>Calibri Light</vt:lpstr>
      <vt:lpstr>Tema de Office</vt:lpstr>
      <vt:lpstr>DIGITALNE VJEŠTINE </vt:lpstr>
      <vt:lpstr>PowerPoint prezentacija</vt:lpstr>
      <vt:lpstr>PowerPoint prezentacija</vt:lpstr>
      <vt:lpstr>PowerPoint prezentacija</vt:lpstr>
      <vt:lpstr>PowerPoint prezentacija</vt:lpstr>
      <vt:lpstr>1.DIGITALNE VJEŠTINE PRIMJENJIVE U SPORTU</vt:lpstr>
      <vt:lpstr>2.UČINKOVITA ONLINE KOMUNIKACIJA.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Hvala na vašoj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Cristina</dc:creator>
  <cp:lastModifiedBy>Irena Šker</cp:lastModifiedBy>
  <cp:revision>39</cp:revision>
  <dcterms:created xsi:type="dcterms:W3CDTF">2020-11-24T11:59:30Z</dcterms:created>
  <dcterms:modified xsi:type="dcterms:W3CDTF">2022-04-14T07:59:19Z</dcterms:modified>
</cp:coreProperties>
</file>