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67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5630"/>
    <a:srgbClr val="FFC300"/>
    <a:srgbClr val="E47A24"/>
    <a:srgbClr val="FFD13C"/>
    <a:srgbClr val="FFC100"/>
    <a:srgbClr val="FFC400"/>
    <a:srgbClr val="D92E2D"/>
    <a:srgbClr val="E5802D"/>
    <a:srgbClr val="E6872D"/>
    <a:srgbClr val="FFC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37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23/2/22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lAzZmh9-j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443" y="2667411"/>
            <a:ext cx="5576595" cy="955356"/>
          </a:xfrm>
        </p:spPr>
        <p:txBody>
          <a:bodyPr>
            <a:normAutofit/>
          </a:bodyPr>
          <a:lstStyle/>
          <a:p>
            <a:r>
              <a:rPr lang="hr-HR" sz="4000" b="1" dirty="0">
                <a:solidFill>
                  <a:srgbClr val="D92E2D"/>
                </a:solidFill>
              </a:rPr>
              <a:t>ECONOMIA E FINANZA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rmAutofit fontScale="90000"/>
          </a:bodyPr>
          <a:lstStyle/>
          <a:p>
            <a:br>
              <a:rPr lang="en-US" sz="3600" dirty="0">
                <a:solidFill>
                  <a:srgbClr val="D92E2D"/>
                </a:solidFill>
              </a:rPr>
            </a:br>
            <a:r>
              <a:rPr lang="hr-HR" sz="3100" dirty="0">
                <a:solidFill>
                  <a:srgbClr val="D92E2D"/>
                </a:solidFill>
              </a:rPr>
              <a:t>3.</a:t>
            </a:r>
            <a:r>
              <a:rPr lang="en-US" sz="3100" dirty="0">
                <a:solidFill>
                  <a:srgbClr val="D92E2D"/>
                </a:solidFill>
              </a:rPr>
              <a:t>METODI DI FINANZIAMENTO/RACCOLTA FONDI</a:t>
            </a:r>
            <a:br>
              <a:rPr lang="en-US" sz="3600" dirty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	</a:t>
            </a:r>
            <a:r>
              <a:rPr lang="en-US" dirty="0"/>
              <a:t> </a:t>
            </a:r>
            <a:r>
              <a:rPr lang="en-US" dirty="0" err="1">
                <a:solidFill>
                  <a:srgbClr val="DE5630"/>
                </a:solidFill>
              </a:rPr>
              <a:t>Possibili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modalità</a:t>
            </a:r>
            <a:r>
              <a:rPr lang="en-US" dirty="0">
                <a:solidFill>
                  <a:srgbClr val="DE5630"/>
                </a:solidFill>
              </a:rPr>
              <a:t> di </a:t>
            </a:r>
            <a:r>
              <a:rPr lang="en-US" dirty="0" err="1">
                <a:solidFill>
                  <a:srgbClr val="DE5630"/>
                </a:solidFill>
              </a:rPr>
              <a:t>finanziamento</a:t>
            </a:r>
            <a:r>
              <a:rPr lang="en-US" dirty="0">
                <a:solidFill>
                  <a:srgbClr val="DE5630"/>
                </a:solidFill>
              </a:rPr>
              <a:t> e </a:t>
            </a:r>
            <a:r>
              <a:rPr lang="en-US" dirty="0" err="1">
                <a:solidFill>
                  <a:srgbClr val="DE5630"/>
                </a:solidFill>
              </a:rPr>
              <a:t>raccolta</a:t>
            </a:r>
            <a:r>
              <a:rPr lang="en-US" dirty="0">
                <a:solidFill>
                  <a:srgbClr val="DE5630"/>
                </a:solidFill>
              </a:rPr>
              <a:t> di </a:t>
            </a:r>
            <a:r>
              <a:rPr lang="en-US" dirty="0" err="1">
                <a:solidFill>
                  <a:srgbClr val="DE5630"/>
                </a:solidFill>
              </a:rPr>
              <a:t>fondi</a:t>
            </a:r>
            <a:r>
              <a:rPr lang="en-US" dirty="0">
                <a:solidFill>
                  <a:srgbClr val="DE5630"/>
                </a:solidFill>
              </a:rPr>
              <a:t> </a:t>
            </a:r>
            <a:endParaRPr lang="hr-HR" sz="2000" dirty="0">
              <a:solidFill>
                <a:srgbClr val="DE5630"/>
              </a:solidFill>
            </a:endParaRPr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CROWDFUNDING - un </a:t>
            </a:r>
            <a:r>
              <a:rPr lang="en-US" sz="2000" dirty="0" err="1"/>
              <a:t>ottimo</a:t>
            </a:r>
            <a:r>
              <a:rPr lang="en-US" sz="2000" dirty="0"/>
              <a:t> </a:t>
            </a:r>
            <a:r>
              <a:rPr lang="en-US" sz="2000" dirty="0" err="1"/>
              <a:t>strumento</a:t>
            </a:r>
            <a:r>
              <a:rPr lang="en-US" sz="2000" dirty="0"/>
              <a:t> per </a:t>
            </a:r>
            <a:r>
              <a:rPr lang="en-US" sz="2000" dirty="0" err="1"/>
              <a:t>raccogliere</a:t>
            </a:r>
            <a:r>
              <a:rPr lang="en-US" sz="2000" dirty="0"/>
              <a:t> </a:t>
            </a:r>
            <a:r>
              <a:rPr lang="en-US" sz="2000" dirty="0" err="1"/>
              <a:t>fondi</a:t>
            </a:r>
            <a:r>
              <a:rPr lang="en-US" sz="2000" dirty="0"/>
              <a:t> per </a:t>
            </a:r>
            <a:r>
              <a:rPr lang="en-US" sz="2000" dirty="0" err="1"/>
              <a:t>avviare</a:t>
            </a:r>
            <a:r>
              <a:rPr lang="en-US" sz="2000" dirty="0"/>
              <a:t> </a:t>
            </a:r>
            <a:r>
              <a:rPr lang="en-US" sz="2000" dirty="0" err="1"/>
              <a:t>nuove</a:t>
            </a:r>
            <a:r>
              <a:rPr lang="en-US" sz="2000" dirty="0"/>
              <a:t> </a:t>
            </a:r>
            <a:r>
              <a:rPr lang="en-US" sz="2000" dirty="0" err="1"/>
              <a:t>attività</a:t>
            </a:r>
            <a:r>
              <a:rPr lang="en-US" sz="2000" dirty="0"/>
              <a:t> </a:t>
            </a:r>
            <a:r>
              <a:rPr lang="en-US" sz="2000" dirty="0" err="1"/>
              <a:t>attraverso</a:t>
            </a:r>
            <a:r>
              <a:rPr lang="en-US" sz="2000" dirty="0"/>
              <a:t> </a:t>
            </a:r>
            <a:r>
              <a:rPr lang="en-US" sz="2000" dirty="0" err="1"/>
              <a:t>gruppi</a:t>
            </a:r>
            <a:r>
              <a:rPr lang="en-US" sz="2000" dirty="0"/>
              <a:t> di </a:t>
            </a:r>
            <a:r>
              <a:rPr lang="en-US" sz="2000" dirty="0" err="1"/>
              <a:t>piccoli</a:t>
            </a:r>
            <a:r>
              <a:rPr lang="en-US" sz="2000" dirty="0"/>
              <a:t> </a:t>
            </a:r>
            <a:r>
              <a:rPr lang="en-US" sz="2000" dirty="0" err="1"/>
              <a:t>investitori</a:t>
            </a:r>
            <a:r>
              <a:rPr lang="en-US" sz="2000" dirty="0"/>
              <a:t> con </a:t>
            </a:r>
            <a:r>
              <a:rPr lang="en-US" sz="2000" dirty="0" err="1"/>
              <a:t>meno</a:t>
            </a:r>
            <a:r>
              <a:rPr lang="en-US" sz="2000" dirty="0"/>
              <a:t> </a:t>
            </a:r>
            <a:r>
              <a:rPr lang="en-US" sz="2000" dirty="0" err="1"/>
              <a:t>restrizioni</a:t>
            </a:r>
            <a:r>
              <a:rPr lang="en-US" sz="2000" dirty="0"/>
              <a:t>. </a:t>
            </a:r>
            <a:r>
              <a:rPr lang="en-US" sz="2000" dirty="0" err="1"/>
              <a:t>Sono</a:t>
            </a:r>
            <a:r>
              <a:rPr lang="en-US" sz="2000" dirty="0"/>
              <a:t> </a:t>
            </a:r>
            <a:r>
              <a:rPr lang="en-US" sz="2000" dirty="0" err="1"/>
              <a:t>disponibili</a:t>
            </a:r>
            <a:r>
              <a:rPr lang="en-US" sz="2000" dirty="0"/>
              <a:t> </a:t>
            </a:r>
            <a:r>
              <a:rPr lang="en-US" sz="2000" dirty="0" err="1"/>
              <a:t>molte</a:t>
            </a:r>
            <a:r>
              <a:rPr lang="en-US" sz="2000" dirty="0"/>
              <a:t> </a:t>
            </a:r>
            <a:r>
              <a:rPr lang="en-US" sz="2000" dirty="0" err="1"/>
              <a:t>piattaforme</a:t>
            </a:r>
            <a:r>
              <a:rPr lang="en-US" sz="2000" dirty="0"/>
              <a:t> di crowdfunding come </a:t>
            </a:r>
            <a:r>
              <a:rPr lang="en-US" sz="2000" dirty="0" err="1"/>
              <a:t>kickstarter.com</a:t>
            </a:r>
            <a:r>
              <a:rPr lang="en-US" sz="2000" dirty="0"/>
              <a:t>, </a:t>
            </a:r>
            <a:r>
              <a:rPr lang="en-US" sz="2000" dirty="0" err="1"/>
              <a:t>indiegogo.com</a:t>
            </a:r>
            <a:r>
              <a:rPr lang="en-US" sz="2000" dirty="0"/>
              <a:t>, </a:t>
            </a:r>
            <a:r>
              <a:rPr lang="en-US" sz="2000" dirty="0" err="1"/>
              <a:t>funderbeam.com</a:t>
            </a:r>
            <a:r>
              <a:rPr lang="en-US" sz="2000" dirty="0"/>
              <a:t>, </a:t>
            </a:r>
            <a:r>
              <a:rPr lang="en-US" sz="2000" dirty="0" err="1"/>
              <a:t>crowdcube.com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20" name="Elipsa 19"/>
          <p:cNvSpPr/>
          <p:nvPr/>
        </p:nvSpPr>
        <p:spPr>
          <a:xfrm>
            <a:off x="1265372" y="18331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POSSEDERE DENARO</a:t>
            </a:r>
          </a:p>
        </p:txBody>
      </p:sp>
      <p:sp>
        <p:nvSpPr>
          <p:cNvPr id="21" name="Elipsa 20"/>
          <p:cNvSpPr/>
          <p:nvPr/>
        </p:nvSpPr>
        <p:spPr>
          <a:xfrm>
            <a:off x="3939425" y="1822933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FAMIGLIA ED AMICI</a:t>
            </a:r>
          </a:p>
        </p:txBody>
      </p:sp>
      <p:sp>
        <p:nvSpPr>
          <p:cNvPr id="22" name="Elipsa 21"/>
          <p:cNvSpPr/>
          <p:nvPr/>
        </p:nvSpPr>
        <p:spPr>
          <a:xfrm>
            <a:off x="9447144" y="3851207"/>
            <a:ext cx="2352970" cy="8864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CROWDFUNDING</a:t>
            </a:r>
          </a:p>
        </p:txBody>
      </p:sp>
      <p:sp>
        <p:nvSpPr>
          <p:cNvPr id="23" name="Elipsa 22"/>
          <p:cNvSpPr/>
          <p:nvPr/>
        </p:nvSpPr>
        <p:spPr>
          <a:xfrm>
            <a:off x="8784767" y="1839290"/>
            <a:ext cx="1586313" cy="136110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INVESTITORI ANGELO</a:t>
            </a:r>
          </a:p>
        </p:txBody>
      </p:sp>
      <p:sp>
        <p:nvSpPr>
          <p:cNvPr id="24" name="Elipsa 23"/>
          <p:cNvSpPr/>
          <p:nvPr/>
        </p:nvSpPr>
        <p:spPr>
          <a:xfrm>
            <a:off x="7650480" y="345373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BANCHE</a:t>
            </a:r>
          </a:p>
        </p:txBody>
      </p:sp>
      <p:sp>
        <p:nvSpPr>
          <p:cNvPr id="25" name="Elipsa 24"/>
          <p:cNvSpPr/>
          <p:nvPr/>
        </p:nvSpPr>
        <p:spPr>
          <a:xfrm>
            <a:off x="3060722" y="3121404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PRESTITI</a:t>
            </a:r>
          </a:p>
        </p:txBody>
      </p:sp>
      <p:pic>
        <p:nvPicPr>
          <p:cNvPr id="5122" name="Picture 2" descr="PP Sevic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10" y="2308759"/>
            <a:ext cx="2180739" cy="20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6724" y="412954"/>
            <a:ext cx="7472065" cy="858252"/>
          </a:xfrm>
        </p:spPr>
        <p:txBody>
          <a:bodyPr anchor="ctr">
            <a:noAutofit/>
          </a:bodyPr>
          <a:lstStyle/>
          <a:p>
            <a:r>
              <a:rPr lang="hr-HR" sz="2800" dirty="0">
                <a:solidFill>
                  <a:srgbClr val="D92E2D"/>
                </a:solidFill>
              </a:rPr>
              <a:t>3.</a:t>
            </a:r>
            <a:r>
              <a:rPr lang="en-US" sz="2800" dirty="0">
                <a:solidFill>
                  <a:srgbClr val="D92E2D"/>
                </a:solidFill>
              </a:rPr>
              <a:t>METODI DI FINANZIAMENTO/RACCOLTA FONDI</a:t>
            </a:r>
            <a:endParaRPr lang="es-ES" sz="28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DE5630"/>
                </a:solidFill>
              </a:rPr>
              <a:t>3.1.</a:t>
            </a:r>
            <a:r>
              <a:rPr lang="it-IT" sz="2800" dirty="0">
                <a:solidFill>
                  <a:srgbClr val="DE5630"/>
                </a:solidFill>
              </a:rPr>
              <a:t>	 Possibili modalità di finanziamento e raccolta di fondi</a:t>
            </a:r>
          </a:p>
          <a:p>
            <a:pPr algn="l"/>
            <a:endParaRPr lang="it-IT" sz="2000" dirty="0">
              <a:solidFill>
                <a:srgbClr val="DE5630"/>
              </a:solidFill>
            </a:endParaRPr>
          </a:p>
          <a:p>
            <a:pPr algn="l"/>
            <a:r>
              <a:rPr lang="it-IT" sz="2000" dirty="0"/>
              <a:t>INVESTITORI ANGELO - In una fase in cui il futuro imprenditore prevede un reddito solido può accedere agli investitori angelo, che come individui o gruppi di individui possono fornire capitale per avviare un’attività in cambio della proprietà o di una quota di capitale.</a:t>
            </a:r>
          </a:p>
          <a:p>
            <a:pPr algn="l"/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it-IT" sz="2000" dirty="0">
              <a:solidFill>
                <a:srgbClr val="E47A24"/>
              </a:solidFill>
            </a:endParaRPr>
          </a:p>
          <a:p>
            <a:pPr algn="l"/>
            <a:endParaRPr lang="it-IT" sz="2000" dirty="0">
              <a:solidFill>
                <a:srgbClr val="E47A24"/>
              </a:solidFill>
            </a:endParaRPr>
          </a:p>
          <a:p>
            <a:pPr algn="l"/>
            <a:r>
              <a:rPr lang="it-IT" sz="2000" dirty="0">
                <a:solidFill>
                  <a:srgbClr val="E47A24"/>
                </a:solidFill>
              </a:rPr>
              <a:t>PRESTITI (GOVERNO, CITTA', MUNICIPIO) - alcuni paesi, città e comuni hanno programmi per aiutare gli imprenditori che possono cofinanziare i costi di attrezzature, locali commerciali, contributi, marketing o stanziare fondi per il lavoro autonomo. Questa fonte di finanziamento non è standardizzata e dipende dallo stato, città, comune.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4100" name="Picture 4" descr="https://i.pinimg.com/564x/ed/93/ae/ed93ae03317fffcf9ea8a3604be1212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866" y="3136528"/>
            <a:ext cx="1739483" cy="115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5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800" dirty="0" err="1">
                <a:solidFill>
                  <a:srgbClr val="DE5630"/>
                </a:solidFill>
              </a:rPr>
              <a:t>Presentare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l'idea</a:t>
            </a:r>
            <a:r>
              <a:rPr lang="en-US" sz="2800" dirty="0">
                <a:solidFill>
                  <a:srgbClr val="DE5630"/>
                </a:solidFill>
              </a:rPr>
              <a:t> di business </a:t>
            </a:r>
            <a:r>
              <a:rPr lang="en-US" sz="2800" dirty="0" err="1">
                <a:solidFill>
                  <a:srgbClr val="DE5630"/>
                </a:solidFill>
              </a:rPr>
              <a:t>agli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investitori</a:t>
            </a:r>
            <a:r>
              <a:rPr lang="en-US" sz="2800" dirty="0">
                <a:solidFill>
                  <a:srgbClr val="DE5630"/>
                </a:solidFill>
              </a:rPr>
              <a:t> / </a:t>
            </a:r>
            <a:r>
              <a:rPr lang="en-US" sz="2800" dirty="0" err="1">
                <a:solidFill>
                  <a:srgbClr val="DE5630"/>
                </a:solidFill>
              </a:rPr>
              <a:t>banche</a:t>
            </a:r>
            <a:endParaRPr lang="en-US" sz="2800" dirty="0">
              <a:solidFill>
                <a:srgbClr val="DE5630"/>
              </a:solidFill>
            </a:endParaRPr>
          </a:p>
          <a:p>
            <a:pPr algn="l"/>
            <a:endParaRPr lang="hr-HR" sz="2800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/>
              <a:t>Presentare</a:t>
            </a:r>
            <a:r>
              <a:rPr lang="en-US" sz="2000" dirty="0"/>
              <a:t> </a:t>
            </a:r>
            <a:r>
              <a:rPr lang="en-US" sz="2000" dirty="0" err="1"/>
              <a:t>un’idea</a:t>
            </a:r>
            <a:r>
              <a:rPr lang="en-US" sz="2000" dirty="0"/>
              <a:t> a </a:t>
            </a:r>
            <a:r>
              <a:rPr lang="en-US" sz="2000" dirty="0" err="1"/>
              <a:t>investitori</a:t>
            </a:r>
            <a:r>
              <a:rPr lang="en-US" sz="2000" dirty="0"/>
              <a:t> o </a:t>
            </a:r>
            <a:r>
              <a:rPr lang="en-US" sz="2000" dirty="0" err="1"/>
              <a:t>banche</a:t>
            </a:r>
            <a:r>
              <a:rPr lang="en-US" sz="2000" dirty="0"/>
              <a:t> </a:t>
            </a:r>
            <a:r>
              <a:rPr lang="en-US" sz="2000" dirty="0" err="1"/>
              <a:t>consiste</a:t>
            </a:r>
            <a:r>
              <a:rPr lang="en-US" sz="2000" dirty="0"/>
              <a:t> </a:t>
            </a:r>
            <a:r>
              <a:rPr lang="en-US" sz="2000" dirty="0" err="1"/>
              <a:t>nel</a:t>
            </a:r>
            <a:r>
              <a:rPr lang="en-US" sz="2000" dirty="0"/>
              <a:t> </a:t>
            </a:r>
            <a:r>
              <a:rPr lang="en-US" sz="2000" dirty="0" err="1"/>
              <a:t>trasmettere</a:t>
            </a:r>
            <a:r>
              <a:rPr lang="en-US" sz="2000" dirty="0"/>
              <a:t> </a:t>
            </a:r>
            <a:r>
              <a:rPr lang="en-US" sz="2000" dirty="0" err="1"/>
              <a:t>loro</a:t>
            </a:r>
            <a:r>
              <a:rPr lang="en-US" sz="2000" dirty="0"/>
              <a:t> </a:t>
            </a:r>
            <a:r>
              <a:rPr lang="en-US" sz="2000" dirty="0" err="1"/>
              <a:t>informazioni</a:t>
            </a:r>
            <a:r>
              <a:rPr lang="en-US" sz="2000" dirty="0"/>
              <a:t>. </a:t>
            </a:r>
            <a:r>
              <a:rPr lang="en-US" sz="2000" dirty="0" err="1"/>
              <a:t>Dev’essere</a:t>
            </a:r>
            <a:r>
              <a:rPr lang="en-US" sz="2000" dirty="0"/>
              <a:t> </a:t>
            </a:r>
            <a:r>
              <a:rPr lang="en-US" sz="2000" dirty="0" err="1"/>
              <a:t>fatto</a:t>
            </a:r>
            <a:r>
              <a:rPr lang="en-US" sz="2000" dirty="0"/>
              <a:t> in </a:t>
            </a:r>
            <a:r>
              <a:rPr lang="en-US" sz="2000" dirty="0" err="1"/>
              <a:t>maniera</a:t>
            </a:r>
            <a:r>
              <a:rPr lang="en-US" sz="2000" dirty="0"/>
              <a:t> </a:t>
            </a:r>
            <a:r>
              <a:rPr lang="en-US" sz="2000" b="1" dirty="0" err="1"/>
              <a:t>chiara</a:t>
            </a:r>
            <a:r>
              <a:rPr lang="en-US" sz="2000" b="1" dirty="0"/>
              <a:t> e semplice, </a:t>
            </a:r>
            <a:r>
              <a:rPr lang="en-US" sz="2000" dirty="0" err="1"/>
              <a:t>adattandosi</a:t>
            </a:r>
            <a:r>
              <a:rPr lang="en-US" sz="2000" dirty="0"/>
              <a:t> </a:t>
            </a:r>
            <a:r>
              <a:rPr lang="en-US" sz="2000" dirty="0" err="1"/>
              <a:t>all’interlocutore</a:t>
            </a:r>
            <a:r>
              <a:rPr lang="en-US" sz="2000" dirty="0"/>
              <a:t>. </a:t>
            </a:r>
          </a:p>
          <a:p>
            <a:pPr algn="l"/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err="1"/>
              <a:t>L'accento</a:t>
            </a:r>
            <a:r>
              <a:rPr lang="hr-HR" sz="2000" dirty="0"/>
              <a:t> è posto </a:t>
            </a:r>
            <a:r>
              <a:rPr lang="hr-HR" sz="2000" dirty="0" err="1"/>
              <a:t>sulle</a:t>
            </a:r>
            <a:r>
              <a:rPr lang="hr-HR" sz="2000" dirty="0"/>
              <a:t> </a:t>
            </a:r>
            <a:r>
              <a:rPr lang="hr-HR" sz="2000" dirty="0" err="1"/>
              <a:t>informazioni</a:t>
            </a:r>
            <a:r>
              <a:rPr lang="hr-HR" sz="2000" dirty="0"/>
              <a:t> </a:t>
            </a:r>
            <a:r>
              <a:rPr lang="hr-HR" sz="2000" dirty="0" err="1"/>
              <a:t>in</a:t>
            </a:r>
            <a:r>
              <a:rPr lang="hr-HR" sz="2000" dirty="0"/>
              <a:t> base </a:t>
            </a:r>
            <a:r>
              <a:rPr lang="hr-HR" sz="2000" dirty="0" err="1"/>
              <a:t>alle</a:t>
            </a:r>
            <a:r>
              <a:rPr lang="hr-HR" sz="2000" dirty="0"/>
              <a:t> </a:t>
            </a:r>
            <a:r>
              <a:rPr lang="hr-HR" sz="2000" dirty="0" err="1"/>
              <a:t>quali</a:t>
            </a:r>
            <a:r>
              <a:rPr lang="hr-HR" sz="2000" dirty="0"/>
              <a:t> </a:t>
            </a:r>
            <a:r>
              <a:rPr lang="hr-HR" sz="2000" dirty="0" err="1"/>
              <a:t>gli</a:t>
            </a:r>
            <a:r>
              <a:rPr lang="hr-HR" sz="2000" dirty="0"/>
              <a:t> investitori </a:t>
            </a:r>
            <a:r>
              <a:rPr lang="hr-HR" sz="2000" dirty="0" err="1"/>
              <a:t>dovrebbero</a:t>
            </a:r>
            <a:r>
              <a:rPr lang="hr-HR" sz="2000" dirty="0"/>
              <a:t> </a:t>
            </a:r>
            <a:r>
              <a:rPr lang="hr-HR" sz="2000" dirty="0" err="1"/>
              <a:t>prendere</a:t>
            </a:r>
            <a:r>
              <a:rPr lang="hr-HR" sz="2000" dirty="0"/>
              <a:t> </a:t>
            </a:r>
            <a:r>
              <a:rPr lang="hr-HR" sz="2000" dirty="0" err="1"/>
              <a:t>una</a:t>
            </a:r>
            <a:r>
              <a:rPr lang="hr-HR" sz="2000" dirty="0"/>
              <a:t> </a:t>
            </a:r>
            <a:r>
              <a:rPr lang="hr-HR" sz="2000" dirty="0" err="1"/>
              <a:t>decisione</a:t>
            </a:r>
            <a:r>
              <a:rPr lang="hr-HR" sz="2000" dirty="0"/>
              <a:t> di </a:t>
            </a:r>
            <a:r>
              <a:rPr lang="hr-HR" sz="2000" dirty="0" err="1"/>
              <a:t>investimento</a:t>
            </a:r>
            <a:r>
              <a:rPr lang="hr-HR" sz="2000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err="1"/>
              <a:t>Può</a:t>
            </a:r>
            <a:r>
              <a:rPr lang="hr-HR" sz="2000" dirty="0"/>
              <a:t> </a:t>
            </a:r>
            <a:r>
              <a:rPr lang="hr-HR" sz="2000" dirty="0" err="1"/>
              <a:t>essere</a:t>
            </a:r>
            <a:r>
              <a:rPr lang="hr-HR" sz="2000" dirty="0"/>
              <a:t> </a:t>
            </a:r>
            <a:r>
              <a:rPr lang="hr-HR" sz="2000" dirty="0" err="1"/>
              <a:t>sotto</a:t>
            </a:r>
            <a:r>
              <a:rPr lang="hr-HR" sz="2000" dirty="0"/>
              <a:t> forma di </a:t>
            </a:r>
            <a:r>
              <a:rPr lang="hr-HR" sz="2000" dirty="0" err="1"/>
              <a:t>una</a:t>
            </a:r>
            <a:r>
              <a:rPr lang="hr-HR" sz="2000" dirty="0"/>
              <a:t> </a:t>
            </a:r>
            <a:r>
              <a:rPr lang="hr-HR" sz="2000" dirty="0" err="1"/>
              <a:t>presentazione</a:t>
            </a:r>
            <a:r>
              <a:rPr lang="hr-HR" sz="2000" dirty="0"/>
              <a:t> o </a:t>
            </a:r>
            <a:r>
              <a:rPr lang="hr-HR" sz="2000" dirty="0" err="1"/>
              <a:t>per</a:t>
            </a:r>
            <a:r>
              <a:rPr lang="hr-HR" sz="2000" dirty="0"/>
              <a:t> </a:t>
            </a:r>
            <a:r>
              <a:rPr lang="hr-HR" sz="2000" dirty="0" err="1"/>
              <a:t>iscritto</a:t>
            </a:r>
            <a:r>
              <a:rPr lang="hr-HR" sz="2000" dirty="0"/>
              <a:t>, </a:t>
            </a:r>
            <a:r>
              <a:rPr lang="hr-HR" sz="2000" dirty="0" err="1"/>
              <a:t>descrive</a:t>
            </a:r>
            <a:r>
              <a:rPr lang="hr-HR" sz="2000" dirty="0"/>
              <a:t> </a:t>
            </a:r>
            <a:r>
              <a:rPr lang="hr-HR" sz="2000" dirty="0" err="1"/>
              <a:t>l'imprenditore</a:t>
            </a:r>
            <a:r>
              <a:rPr lang="hr-HR" sz="2000" dirty="0"/>
              <a:t> e dà </a:t>
            </a:r>
            <a:r>
              <a:rPr lang="hr-HR" sz="2000" dirty="0" err="1"/>
              <a:t>una</a:t>
            </a:r>
            <a:r>
              <a:rPr lang="hr-HR" sz="2000" dirty="0"/>
              <a:t> </a:t>
            </a:r>
            <a:r>
              <a:rPr lang="hr-HR" sz="2000" dirty="0" err="1"/>
              <a:t>panoramica</a:t>
            </a:r>
            <a:r>
              <a:rPr lang="hr-HR" sz="2000" dirty="0"/>
              <a:t> </a:t>
            </a:r>
            <a:r>
              <a:rPr lang="hr-HR" sz="2000" dirty="0" err="1"/>
              <a:t>dettagliata</a:t>
            </a:r>
            <a:r>
              <a:rPr lang="hr-HR" sz="2000" dirty="0"/>
              <a:t> del </a:t>
            </a:r>
            <a:r>
              <a:rPr lang="hr-HR" sz="2000" dirty="0" err="1"/>
              <a:t>business</a:t>
            </a:r>
            <a:r>
              <a:rPr lang="hr-HR" sz="2000" dirty="0"/>
              <a:t> </a:t>
            </a:r>
            <a:r>
              <a:rPr lang="hr-HR" sz="2000" dirty="0" err="1"/>
              <a:t>dell'imprenditore</a:t>
            </a:r>
            <a:r>
              <a:rPr lang="hr-HR" sz="2000" dirty="0"/>
              <a:t>. </a:t>
            </a:r>
            <a:endParaRPr lang="hr-HR" sz="20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0244" name="Picture 4" descr="Man in a presentation of business - Free people 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509" y="4342506"/>
            <a:ext cx="3378545" cy="17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it-IT" sz="2800" dirty="0">
                <a:solidFill>
                  <a:srgbClr val="DE5630"/>
                </a:solidFill>
              </a:rPr>
              <a:t>Presentare l'idea di business agli investitori / banche</a:t>
            </a:r>
          </a:p>
          <a:p>
            <a:pPr algn="l"/>
            <a:endParaRPr lang="it-IT" sz="2000" dirty="0">
              <a:solidFill>
                <a:srgbClr val="DE5630"/>
              </a:solidFill>
            </a:endParaRPr>
          </a:p>
          <a:p>
            <a:pPr algn="l"/>
            <a:r>
              <a:rPr lang="it-IT" sz="2000" dirty="0">
                <a:solidFill>
                  <a:srgbClr val="DE5630"/>
                </a:solidFill>
              </a:rPr>
              <a:t>Elementi chiave: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DE5630"/>
                </a:solidFill>
              </a:rPr>
              <a:t>Problema, risoluzione dei problemi e valore aggiunto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DE5630"/>
                </a:solidFill>
              </a:rPr>
              <a:t>Missione e visione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DE5630"/>
                </a:solidFill>
              </a:rPr>
              <a:t>Dimensione del mercato e opportunità di mercato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DE5630"/>
                </a:solidFill>
              </a:rPr>
              <a:t>Modello di business e proiezioni finanziarie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DE5630"/>
                </a:solidFill>
              </a:rPr>
              <a:t>Strategia di entrata nel mercato e quota di mercato prevista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DE5630"/>
                </a:solidFill>
              </a:rPr>
              <a:t>Membri del team, loro qualifiche e motivazione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DE5630"/>
                </a:solidFill>
              </a:rPr>
              <a:t>Piano di investimento del denaro entro i tempi previsti</a:t>
            </a:r>
            <a:endParaRPr lang="it-IT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1268" name="Picture 4" descr="Auto, automobile, guard, key, lock, parts, security icon - Download on Iconfin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26" y="2664823"/>
            <a:ext cx="2294573" cy="229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it-IT" sz="2800" dirty="0">
                <a:solidFill>
                  <a:srgbClr val="DE5630"/>
                </a:solidFill>
              </a:rPr>
              <a:t>Presentare l'idea di business agli investitori / banche</a:t>
            </a: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Compito</a:t>
            </a:r>
            <a:r>
              <a:rPr lang="en-US" dirty="0"/>
              <a:t>: fare una </a:t>
            </a:r>
            <a:r>
              <a:rPr lang="en-US" dirty="0" err="1"/>
              <a:t>presentazione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propria idea di business </a:t>
            </a:r>
            <a:r>
              <a:rPr lang="en-US" dirty="0" err="1"/>
              <a:t>all'investitore</a:t>
            </a:r>
            <a:r>
              <a:rPr lang="en-US" dirty="0"/>
              <a:t> in </a:t>
            </a:r>
            <a:r>
              <a:rPr lang="en-US" u="sng" dirty="0"/>
              <a:t>ppt. slides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Prestare</a:t>
            </a:r>
            <a:r>
              <a:rPr lang="en-US" dirty="0"/>
              <a:t> </a:t>
            </a:r>
            <a:r>
              <a:rPr lang="en-US" dirty="0" err="1"/>
              <a:t>attenzione</a:t>
            </a:r>
            <a:r>
              <a:rPr lang="en-US" dirty="0"/>
              <a:t> a come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presentata</a:t>
            </a:r>
            <a:r>
              <a:rPr lang="en-US" dirty="0"/>
              <a:t> </a:t>
            </a:r>
            <a:r>
              <a:rPr lang="en-US" dirty="0" err="1"/>
              <a:t>l'idea</a:t>
            </a:r>
            <a:r>
              <a:rPr lang="en-US" dirty="0"/>
              <a:t> di business </a:t>
            </a:r>
            <a:r>
              <a:rPr lang="en-US" dirty="0" err="1"/>
              <a:t>all’investitore</a:t>
            </a:r>
            <a:r>
              <a:rPr lang="en-US" dirty="0"/>
              <a:t>, </a:t>
            </a:r>
            <a:r>
              <a:rPr lang="en-US" dirty="0" err="1"/>
              <a:t>rispondendo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domanda</a:t>
            </a:r>
            <a:r>
              <a:rPr lang="en-US" dirty="0"/>
              <a:t>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investire</a:t>
            </a:r>
            <a:r>
              <a:rPr lang="en-US" dirty="0"/>
              <a:t> </a:t>
            </a:r>
            <a:r>
              <a:rPr lang="en-US" dirty="0" err="1"/>
              <a:t>denaro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realizzazione</a:t>
            </a:r>
            <a:r>
              <a:rPr lang="en-US" dirty="0"/>
              <a:t> di </a:t>
            </a:r>
            <a:r>
              <a:rPr lang="en-US" dirty="0" err="1"/>
              <a:t>questa</a:t>
            </a:r>
            <a:r>
              <a:rPr lang="en-US" dirty="0"/>
              <a:t> idea?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Trasmettere</a:t>
            </a:r>
            <a:r>
              <a:rPr lang="en-US" dirty="0"/>
              <a:t> le </a:t>
            </a:r>
            <a:r>
              <a:rPr lang="en-US" dirty="0" err="1"/>
              <a:t>informazioni</a:t>
            </a:r>
            <a:r>
              <a:rPr lang="en-US" dirty="0"/>
              <a:t> </a:t>
            </a:r>
            <a:r>
              <a:rPr lang="en-US" dirty="0" err="1"/>
              <a:t>importanti</a:t>
            </a:r>
            <a:r>
              <a:rPr lang="en-US" dirty="0"/>
              <a:t> (</a:t>
            </a:r>
            <a:r>
              <a:rPr lang="en-US" dirty="0" err="1"/>
              <a:t>seguendo</a:t>
            </a:r>
            <a:r>
              <a:rPr lang="en-US" dirty="0"/>
              <a:t> le </a:t>
            </a:r>
            <a:r>
              <a:rPr lang="en-US" dirty="0" err="1"/>
              <a:t>sezioni</a:t>
            </a:r>
            <a:r>
              <a:rPr lang="en-US" dirty="0"/>
              <a:t> </a:t>
            </a:r>
            <a:r>
              <a:rPr lang="en-US" dirty="0" err="1"/>
              <a:t>chiave</a:t>
            </a:r>
            <a:r>
              <a:rPr lang="en-US" dirty="0"/>
              <a:t> di cui sopra),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 </a:t>
            </a:r>
            <a:r>
              <a:rPr lang="en-US" dirty="0" err="1"/>
              <a:t>mantenere</a:t>
            </a:r>
            <a:r>
              <a:rPr lang="en-US" dirty="0"/>
              <a:t> la </a:t>
            </a:r>
            <a:r>
              <a:rPr lang="en-US" dirty="0" err="1"/>
              <a:t>presentazione</a:t>
            </a:r>
            <a:r>
              <a:rPr lang="en-US" dirty="0"/>
              <a:t> </a:t>
            </a:r>
            <a:r>
              <a:rPr lang="en-US" dirty="0" err="1"/>
              <a:t>chiara</a:t>
            </a:r>
            <a:r>
              <a:rPr lang="en-US" dirty="0"/>
              <a:t> e </a:t>
            </a:r>
            <a:r>
              <a:rPr lang="en-US" dirty="0" err="1"/>
              <a:t>accuratamente</a:t>
            </a:r>
            <a:r>
              <a:rPr lang="en-US" dirty="0"/>
              <a:t> </a:t>
            </a:r>
            <a:r>
              <a:rPr lang="en-US" dirty="0" err="1"/>
              <a:t>strutturata</a:t>
            </a:r>
            <a:r>
              <a:rPr lang="en-US" dirty="0"/>
              <a:t>.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hr-HR" sz="2800" dirty="0">
                <a:solidFill>
                  <a:srgbClr val="DE5630"/>
                </a:solidFill>
              </a:rPr>
              <a:t>RIASSUMENDO</a:t>
            </a: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2800" dirty="0">
                <a:solidFill>
                  <a:srgbClr val="DE5630"/>
                </a:solidFill>
              </a:rPr>
              <a:t>Survival budget - </a:t>
            </a:r>
            <a:r>
              <a:rPr lang="en-US" sz="2800" dirty="0" err="1">
                <a:solidFill>
                  <a:srgbClr val="DE5630"/>
                </a:solidFill>
              </a:rPr>
              <a:t>l'importo</a:t>
            </a:r>
            <a:r>
              <a:rPr lang="en-US" sz="2800" dirty="0">
                <a:solidFill>
                  <a:srgbClr val="DE5630"/>
                </a:solidFill>
              </a:rPr>
              <a:t> con il quale il </a:t>
            </a:r>
            <a:r>
              <a:rPr lang="en-US" sz="2800" dirty="0" err="1">
                <a:solidFill>
                  <a:srgbClr val="DE5630"/>
                </a:solidFill>
              </a:rPr>
              <a:t>futuro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imprenditore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dovrebbe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coprire</a:t>
            </a:r>
            <a:r>
              <a:rPr lang="en-US" sz="2800" dirty="0">
                <a:solidFill>
                  <a:srgbClr val="DE5630"/>
                </a:solidFill>
              </a:rPr>
              <a:t> le sue </a:t>
            </a:r>
            <a:r>
              <a:rPr lang="en-US" sz="2800" dirty="0" err="1">
                <a:solidFill>
                  <a:srgbClr val="DE5630"/>
                </a:solidFill>
              </a:rPr>
              <a:t>spese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personali</a:t>
            </a:r>
            <a:r>
              <a:rPr lang="en-US" sz="2800" dirty="0">
                <a:solidFill>
                  <a:srgbClr val="DE5630"/>
                </a:solidFill>
              </a:rPr>
              <a:t>, senza </a:t>
            </a:r>
            <a:r>
              <a:rPr lang="en-US" sz="2800" dirty="0" err="1">
                <a:solidFill>
                  <a:srgbClr val="DE5630"/>
                </a:solidFill>
              </a:rPr>
              <a:t>contare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l'afflusso</a:t>
            </a:r>
            <a:r>
              <a:rPr lang="en-US" sz="2800" dirty="0">
                <a:solidFill>
                  <a:srgbClr val="DE5630"/>
                </a:solidFill>
              </a:rPr>
              <a:t> di </a:t>
            </a:r>
            <a:r>
              <a:rPr lang="en-US" sz="2800" dirty="0" err="1">
                <a:solidFill>
                  <a:srgbClr val="DE5630"/>
                </a:solidFill>
              </a:rPr>
              <a:t>denaro</a:t>
            </a:r>
            <a:r>
              <a:rPr lang="en-US" sz="2800" dirty="0">
                <a:solidFill>
                  <a:srgbClr val="DE5630"/>
                </a:solidFill>
              </a:rPr>
              <a:t> da </a:t>
            </a:r>
            <a:r>
              <a:rPr lang="en-US" sz="2800" dirty="0" err="1">
                <a:solidFill>
                  <a:srgbClr val="DE5630"/>
                </a:solidFill>
              </a:rPr>
              <a:t>fonti</a:t>
            </a:r>
            <a:r>
              <a:rPr lang="en-US" sz="2800" dirty="0">
                <a:solidFill>
                  <a:srgbClr val="DE5630"/>
                </a:solidFill>
              </a:rPr>
              <a:t> diverse dal </a:t>
            </a:r>
            <a:r>
              <a:rPr lang="en-US" sz="2800" dirty="0" err="1">
                <a:solidFill>
                  <a:srgbClr val="DE5630"/>
                </a:solidFill>
              </a:rPr>
              <a:t>suo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commercio</a:t>
            </a:r>
            <a:r>
              <a:rPr lang="en-US" sz="2800" dirty="0">
                <a:solidFill>
                  <a:srgbClr val="DE5630"/>
                </a:solidFill>
              </a:rPr>
              <a:t> / </a:t>
            </a:r>
            <a:r>
              <a:rPr lang="en-US" sz="2800" dirty="0" err="1">
                <a:solidFill>
                  <a:srgbClr val="DE5630"/>
                </a:solidFill>
              </a:rPr>
              <a:t>azienda</a:t>
            </a:r>
            <a:r>
              <a:rPr lang="en-US" sz="2800" dirty="0">
                <a:solidFill>
                  <a:srgbClr val="DE5630"/>
                </a:solidFill>
              </a:rPr>
              <a:t> per </a:t>
            </a:r>
            <a:r>
              <a:rPr lang="en-US" sz="2800" dirty="0" err="1">
                <a:solidFill>
                  <a:srgbClr val="DE5630"/>
                </a:solidFill>
              </a:rPr>
              <a:t>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successivi</a:t>
            </a:r>
            <a:r>
              <a:rPr lang="en-US" sz="2800" dirty="0">
                <a:solidFill>
                  <a:srgbClr val="DE5630"/>
                </a:solidFill>
              </a:rPr>
              <a:t> 12 </a:t>
            </a:r>
            <a:r>
              <a:rPr lang="en-US" sz="2800" dirty="0" err="1">
                <a:solidFill>
                  <a:srgbClr val="DE5630"/>
                </a:solidFill>
              </a:rPr>
              <a:t>mesi</a:t>
            </a:r>
            <a:r>
              <a:rPr lang="en-US" sz="2800" dirty="0">
                <a:solidFill>
                  <a:srgbClr val="DE5630"/>
                </a:solidFill>
              </a:rPr>
              <a:t>. </a:t>
            </a:r>
          </a:p>
          <a:p>
            <a:pPr marL="514350" indent="-514350" algn="l">
              <a:buAutoNum type="arabicParenR"/>
            </a:pPr>
            <a:r>
              <a:rPr lang="en-US" sz="2800" dirty="0">
                <a:solidFill>
                  <a:srgbClr val="DE5630"/>
                </a:solidFill>
              </a:rPr>
              <a:t>I </a:t>
            </a:r>
            <a:r>
              <a:rPr lang="en-US" sz="2800" dirty="0" err="1">
                <a:solidFill>
                  <a:srgbClr val="DE5630"/>
                </a:solidFill>
              </a:rPr>
              <a:t>costi</a:t>
            </a:r>
            <a:r>
              <a:rPr lang="en-US" sz="2800" dirty="0">
                <a:solidFill>
                  <a:srgbClr val="DE5630"/>
                </a:solidFill>
              </a:rPr>
              <a:t> di </a:t>
            </a:r>
            <a:r>
              <a:rPr lang="en-US" sz="2800" dirty="0" err="1">
                <a:solidFill>
                  <a:srgbClr val="DE5630"/>
                </a:solidFill>
              </a:rPr>
              <a:t>avvio</a:t>
            </a:r>
            <a:r>
              <a:rPr lang="en-US" sz="2800" dirty="0">
                <a:solidFill>
                  <a:srgbClr val="DE5630"/>
                </a:solidFill>
              </a:rPr>
              <a:t> di </a:t>
            </a:r>
            <a:r>
              <a:rPr lang="en-US" sz="2800" dirty="0" err="1">
                <a:solidFill>
                  <a:srgbClr val="DE5630"/>
                </a:solidFill>
              </a:rPr>
              <a:t>un'impresa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possono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essere</a:t>
            </a:r>
            <a:r>
              <a:rPr lang="en-US" sz="2800" dirty="0">
                <a:solidFill>
                  <a:srgbClr val="DE5630"/>
                </a:solidFill>
              </a:rPr>
              <a:t> divisi in: </a:t>
            </a:r>
            <a:r>
              <a:rPr lang="en-US" sz="2800" dirty="0" err="1">
                <a:solidFill>
                  <a:srgbClr val="DE5630"/>
                </a:solidFill>
              </a:rPr>
              <a:t>costi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fissi</a:t>
            </a:r>
            <a:r>
              <a:rPr lang="en-US" sz="2800" dirty="0">
                <a:solidFill>
                  <a:srgbClr val="DE5630"/>
                </a:solidFill>
              </a:rPr>
              <a:t> e </a:t>
            </a:r>
            <a:r>
              <a:rPr lang="en-US" sz="2800" dirty="0" err="1">
                <a:solidFill>
                  <a:srgbClr val="DE5630"/>
                </a:solidFill>
              </a:rPr>
              <a:t>variabili</a:t>
            </a:r>
            <a:r>
              <a:rPr lang="en-US" sz="2800" dirty="0">
                <a:solidFill>
                  <a:srgbClr val="DE5630"/>
                </a:solidFill>
              </a:rPr>
              <a:t>. </a:t>
            </a:r>
            <a:r>
              <a:rPr lang="en-US" sz="2800" dirty="0" err="1">
                <a:solidFill>
                  <a:srgbClr val="DE5630"/>
                </a:solidFill>
              </a:rPr>
              <a:t>Costi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fissi</a:t>
            </a:r>
            <a:r>
              <a:rPr lang="en-US" sz="2800" dirty="0">
                <a:solidFill>
                  <a:srgbClr val="DE5630"/>
                </a:solidFill>
              </a:rPr>
              <a:t>: </a:t>
            </a:r>
            <a:r>
              <a:rPr lang="en-US" sz="2800" dirty="0" err="1">
                <a:solidFill>
                  <a:srgbClr val="DE5630"/>
                </a:solidFill>
              </a:rPr>
              <a:t>costi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che</a:t>
            </a:r>
            <a:r>
              <a:rPr lang="en-US" sz="2800" dirty="0">
                <a:solidFill>
                  <a:srgbClr val="DE5630"/>
                </a:solidFill>
              </a:rPr>
              <a:t> il </a:t>
            </a:r>
            <a:r>
              <a:rPr lang="en-US" sz="2800" dirty="0" err="1">
                <a:solidFill>
                  <a:srgbClr val="DE5630"/>
                </a:solidFill>
              </a:rPr>
              <a:t>futuro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imprenditore</a:t>
            </a:r>
            <a:r>
              <a:rPr lang="en-US" sz="2800" dirty="0">
                <a:solidFill>
                  <a:srgbClr val="DE5630"/>
                </a:solidFill>
              </a:rPr>
              <a:t> ha e </a:t>
            </a:r>
            <a:r>
              <a:rPr lang="en-US" sz="2800" dirty="0" err="1">
                <a:solidFill>
                  <a:srgbClr val="DE5630"/>
                </a:solidFill>
              </a:rPr>
              <a:t>che</a:t>
            </a:r>
            <a:r>
              <a:rPr lang="en-US" sz="2800" dirty="0">
                <a:solidFill>
                  <a:srgbClr val="DE5630"/>
                </a:solidFill>
              </a:rPr>
              <a:t> non </a:t>
            </a:r>
            <a:r>
              <a:rPr lang="en-US" sz="2800" dirty="0" err="1">
                <a:solidFill>
                  <a:srgbClr val="DE5630"/>
                </a:solidFill>
              </a:rPr>
              <a:t>dipendono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dai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prodotti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realizzati</a:t>
            </a:r>
            <a:r>
              <a:rPr lang="en-US" sz="2800" dirty="0">
                <a:solidFill>
                  <a:srgbClr val="DE5630"/>
                </a:solidFill>
              </a:rPr>
              <a:t> o </a:t>
            </a:r>
            <a:r>
              <a:rPr lang="en-US" sz="2800" dirty="0" err="1">
                <a:solidFill>
                  <a:srgbClr val="DE5630"/>
                </a:solidFill>
              </a:rPr>
              <a:t>dai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servizi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forniti</a:t>
            </a:r>
            <a:r>
              <a:rPr lang="en-US" sz="2800" dirty="0">
                <a:solidFill>
                  <a:srgbClr val="DE5630"/>
                </a:solidFill>
              </a:rPr>
              <a:t>. </a:t>
            </a:r>
            <a:r>
              <a:rPr lang="en-US" sz="2800" dirty="0" err="1">
                <a:solidFill>
                  <a:srgbClr val="DE5630"/>
                </a:solidFill>
              </a:rPr>
              <a:t>Costi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variabili</a:t>
            </a:r>
            <a:r>
              <a:rPr lang="en-US" sz="2800" dirty="0">
                <a:solidFill>
                  <a:srgbClr val="DE5630"/>
                </a:solidFill>
              </a:rPr>
              <a:t>: </a:t>
            </a:r>
            <a:r>
              <a:rPr lang="en-US" sz="2800" dirty="0" err="1">
                <a:solidFill>
                  <a:srgbClr val="DE5630"/>
                </a:solidFill>
              </a:rPr>
              <a:t>costi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direttamente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legati</a:t>
            </a:r>
            <a:r>
              <a:rPr lang="en-US" sz="2800" dirty="0">
                <a:solidFill>
                  <a:srgbClr val="DE5630"/>
                </a:solidFill>
              </a:rPr>
              <a:t> al business</a:t>
            </a:r>
          </a:p>
          <a:p>
            <a:pPr marL="514350" indent="-514350" algn="l">
              <a:buAutoNum type="arabicParenR"/>
            </a:pPr>
            <a:r>
              <a:rPr lang="en-US" sz="2800" dirty="0">
                <a:solidFill>
                  <a:srgbClr val="DE5630"/>
                </a:solidFill>
              </a:rPr>
              <a:t>Il piano </a:t>
            </a:r>
            <a:r>
              <a:rPr lang="en-US" sz="2800" dirty="0" err="1">
                <a:solidFill>
                  <a:srgbClr val="DE5630"/>
                </a:solidFill>
              </a:rPr>
              <a:t>finanziario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è</a:t>
            </a:r>
            <a:r>
              <a:rPr lang="en-US" sz="2800" dirty="0">
                <a:solidFill>
                  <a:srgbClr val="DE5630"/>
                </a:solidFill>
              </a:rPr>
              <a:t> un piano di </a:t>
            </a:r>
            <a:r>
              <a:rPr lang="en-US" sz="2800" dirty="0" err="1">
                <a:solidFill>
                  <a:srgbClr val="DE5630"/>
                </a:solidFill>
              </a:rPr>
              <a:t>spesa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aziendale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basato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su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ricavi</a:t>
            </a:r>
            <a:r>
              <a:rPr lang="en-US" sz="2800" dirty="0">
                <a:solidFill>
                  <a:srgbClr val="DE5630"/>
                </a:solidFill>
              </a:rPr>
              <a:t> e </a:t>
            </a:r>
            <a:r>
              <a:rPr lang="en-US" sz="2800" dirty="0" err="1">
                <a:solidFill>
                  <a:srgbClr val="DE5630"/>
                </a:solidFill>
              </a:rPr>
              <a:t>spese</a:t>
            </a:r>
            <a:r>
              <a:rPr lang="en-US" sz="2800" dirty="0">
                <a:solidFill>
                  <a:srgbClr val="DE5630"/>
                </a:solidFill>
              </a:rPr>
              <a:t> per un </a:t>
            </a:r>
            <a:r>
              <a:rPr lang="en-US" sz="2800" dirty="0" err="1">
                <a:solidFill>
                  <a:srgbClr val="DE5630"/>
                </a:solidFill>
              </a:rPr>
              <a:t>certo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periodo</a:t>
            </a:r>
            <a:r>
              <a:rPr lang="en-US" sz="2800" dirty="0">
                <a:solidFill>
                  <a:srgbClr val="DE5630"/>
                </a:solidFill>
              </a:rPr>
              <a:t> (mese, </a:t>
            </a:r>
            <a:r>
              <a:rPr lang="en-US" sz="2800" dirty="0" err="1">
                <a:solidFill>
                  <a:srgbClr val="DE5630"/>
                </a:solidFill>
              </a:rPr>
              <a:t>trimestre</a:t>
            </a:r>
            <a:r>
              <a:rPr lang="en-US" sz="2800" dirty="0">
                <a:solidFill>
                  <a:srgbClr val="DE5630"/>
                </a:solidFill>
              </a:rPr>
              <a:t>, anno). </a:t>
            </a:r>
            <a:r>
              <a:rPr lang="en-US" sz="2800" dirty="0" err="1">
                <a:solidFill>
                  <a:srgbClr val="DE5630"/>
                </a:solidFill>
              </a:rPr>
              <a:t>Identifica</a:t>
            </a:r>
            <a:r>
              <a:rPr lang="en-US" sz="2800" dirty="0">
                <a:solidFill>
                  <a:srgbClr val="DE5630"/>
                </a:solidFill>
              </a:rPr>
              <a:t> il </a:t>
            </a:r>
            <a:r>
              <a:rPr lang="en-US" sz="2800" dirty="0" err="1">
                <a:solidFill>
                  <a:srgbClr val="DE5630"/>
                </a:solidFill>
              </a:rPr>
              <a:t>capitale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disponibile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stima</a:t>
            </a:r>
            <a:r>
              <a:rPr lang="en-US" sz="2800" dirty="0">
                <a:solidFill>
                  <a:srgbClr val="DE5630"/>
                </a:solidFill>
              </a:rPr>
              <a:t> il </a:t>
            </a:r>
            <a:r>
              <a:rPr lang="en-US" sz="2800" dirty="0" err="1">
                <a:solidFill>
                  <a:srgbClr val="DE5630"/>
                </a:solidFill>
              </a:rPr>
              <a:t>consumo</a:t>
            </a:r>
            <a:r>
              <a:rPr lang="en-US" sz="2800" dirty="0">
                <a:solidFill>
                  <a:srgbClr val="DE5630"/>
                </a:solidFill>
              </a:rPr>
              <a:t> e </a:t>
            </a:r>
            <a:r>
              <a:rPr lang="en-US" sz="2800" dirty="0" err="1">
                <a:solidFill>
                  <a:srgbClr val="DE5630"/>
                </a:solidFill>
              </a:rPr>
              <a:t>aiuta</a:t>
            </a:r>
            <a:r>
              <a:rPr lang="en-US" sz="2800" dirty="0">
                <a:solidFill>
                  <a:srgbClr val="DE5630"/>
                </a:solidFill>
              </a:rPr>
              <a:t> a </a:t>
            </a:r>
            <a:r>
              <a:rPr lang="en-US" sz="2800" dirty="0" err="1">
                <a:solidFill>
                  <a:srgbClr val="DE5630"/>
                </a:solidFill>
              </a:rPr>
              <a:t>prevedere</a:t>
            </a:r>
            <a:r>
              <a:rPr lang="en-US" sz="2800" dirty="0">
                <a:solidFill>
                  <a:srgbClr val="DE5630"/>
                </a:solidFill>
              </a:rPr>
              <a:t> le </a:t>
            </a:r>
            <a:r>
              <a:rPr lang="en-US" sz="2800" dirty="0" err="1">
                <a:solidFill>
                  <a:srgbClr val="DE5630"/>
                </a:solidFill>
              </a:rPr>
              <a:t>entrate</a:t>
            </a:r>
            <a:r>
              <a:rPr lang="en-US" sz="2800" dirty="0">
                <a:solidFill>
                  <a:srgbClr val="DE5630"/>
                </a:solidFill>
              </a:rPr>
              <a:t>. </a:t>
            </a:r>
            <a:r>
              <a:rPr lang="en-US" sz="2800" dirty="0" err="1">
                <a:solidFill>
                  <a:srgbClr val="DE5630"/>
                </a:solidFill>
              </a:rPr>
              <a:t>È</a:t>
            </a:r>
            <a:r>
              <a:rPr lang="en-US" sz="2800" dirty="0">
                <a:solidFill>
                  <a:srgbClr val="DE5630"/>
                </a:solidFill>
              </a:rPr>
              <a:t> un </a:t>
            </a:r>
            <a:r>
              <a:rPr lang="en-US" sz="2800" dirty="0" err="1">
                <a:solidFill>
                  <a:srgbClr val="DE5630"/>
                </a:solidFill>
              </a:rPr>
              <a:t>aiuto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nella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pianificazione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delle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attività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aziendali</a:t>
            </a:r>
            <a:r>
              <a:rPr lang="en-US" sz="2800" dirty="0">
                <a:solidFill>
                  <a:srgbClr val="DE5630"/>
                </a:solidFill>
              </a:rPr>
              <a:t> e serve per </a:t>
            </a:r>
            <a:r>
              <a:rPr lang="en-US" sz="2800" dirty="0" err="1">
                <a:solidFill>
                  <a:srgbClr val="DE5630"/>
                </a:solidFill>
              </a:rPr>
              <a:t>fissare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gli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obiettivi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finanziari</a:t>
            </a:r>
            <a:r>
              <a:rPr lang="en-US" sz="2800" dirty="0">
                <a:solidFill>
                  <a:srgbClr val="DE5630"/>
                </a:solidFill>
              </a:rPr>
              <a:t>.</a:t>
            </a:r>
          </a:p>
          <a:p>
            <a:pPr marL="514350" indent="-514350" algn="l">
              <a:buAutoNum type="arabicParenR"/>
            </a:pPr>
            <a:r>
              <a:rPr lang="en-US" sz="2800" dirty="0">
                <a:solidFill>
                  <a:srgbClr val="DE5630"/>
                </a:solidFill>
              </a:rPr>
              <a:t>I </a:t>
            </a:r>
            <a:r>
              <a:rPr lang="en-US" sz="2800" dirty="0" err="1">
                <a:solidFill>
                  <a:srgbClr val="DE5630"/>
                </a:solidFill>
              </a:rPr>
              <a:t>componenti</a:t>
            </a:r>
            <a:r>
              <a:rPr lang="en-US" sz="2800" dirty="0">
                <a:solidFill>
                  <a:srgbClr val="DE5630"/>
                </a:solidFill>
              </a:rPr>
              <a:t> del piano </a:t>
            </a:r>
            <a:r>
              <a:rPr lang="en-US" sz="2800" dirty="0" err="1">
                <a:solidFill>
                  <a:srgbClr val="DE5630"/>
                </a:solidFill>
              </a:rPr>
              <a:t>finanziario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sono</a:t>
            </a:r>
            <a:r>
              <a:rPr lang="en-US" sz="2800" dirty="0">
                <a:solidFill>
                  <a:srgbClr val="DE5630"/>
                </a:solidFill>
              </a:rPr>
              <a:t>: </a:t>
            </a:r>
            <a:r>
              <a:rPr lang="en-US" sz="2800" dirty="0" err="1">
                <a:solidFill>
                  <a:srgbClr val="DE5630"/>
                </a:solidFill>
              </a:rPr>
              <a:t>Entrate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stimate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Costo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fisso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Costo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variabile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Costi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unici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Flusso</a:t>
            </a:r>
            <a:r>
              <a:rPr lang="en-US" sz="2800" dirty="0">
                <a:solidFill>
                  <a:srgbClr val="DE5630"/>
                </a:solidFill>
              </a:rPr>
              <a:t> di </a:t>
            </a:r>
            <a:r>
              <a:rPr lang="en-US" sz="2800" dirty="0" err="1">
                <a:solidFill>
                  <a:srgbClr val="DE5630"/>
                </a:solidFill>
              </a:rPr>
              <a:t>denaro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Risultato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finanziario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pianificato</a:t>
            </a:r>
            <a:r>
              <a:rPr lang="en-US" sz="2800" dirty="0">
                <a:solidFill>
                  <a:srgbClr val="DE5630"/>
                </a:solidFill>
              </a:rPr>
              <a:t>.</a:t>
            </a:r>
          </a:p>
          <a:p>
            <a:pPr marL="514350" indent="-514350" algn="l">
              <a:buAutoNum type="arabicParenR"/>
            </a:pPr>
            <a:r>
              <a:rPr lang="en-US" sz="2800" dirty="0">
                <a:solidFill>
                  <a:srgbClr val="DE5630"/>
                </a:solidFill>
              </a:rPr>
              <a:t>I </a:t>
            </a:r>
            <a:r>
              <a:rPr lang="en-US" sz="2800" dirty="0" err="1">
                <a:solidFill>
                  <a:srgbClr val="DE5630"/>
                </a:solidFill>
              </a:rPr>
              <a:t>modi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possibili</a:t>
            </a:r>
            <a:r>
              <a:rPr lang="en-US" sz="2800" dirty="0">
                <a:solidFill>
                  <a:srgbClr val="DE5630"/>
                </a:solidFill>
              </a:rPr>
              <a:t> per </a:t>
            </a:r>
            <a:r>
              <a:rPr lang="en-US" sz="2800" dirty="0" err="1">
                <a:solidFill>
                  <a:srgbClr val="DE5630"/>
                </a:solidFill>
              </a:rPr>
              <a:t>finanziare</a:t>
            </a:r>
            <a:r>
              <a:rPr lang="en-US" sz="2800" dirty="0">
                <a:solidFill>
                  <a:srgbClr val="DE5630"/>
                </a:solidFill>
              </a:rPr>
              <a:t> e </a:t>
            </a:r>
            <a:r>
              <a:rPr lang="en-US" sz="2800" dirty="0" err="1">
                <a:solidFill>
                  <a:srgbClr val="DE5630"/>
                </a:solidFill>
              </a:rPr>
              <a:t>raccogliere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fondi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sono</a:t>
            </a:r>
            <a:r>
              <a:rPr lang="en-US" sz="2800" dirty="0">
                <a:solidFill>
                  <a:srgbClr val="DE5630"/>
                </a:solidFill>
              </a:rPr>
              <a:t>: </a:t>
            </a:r>
            <a:r>
              <a:rPr lang="en-US" sz="2800" dirty="0" err="1">
                <a:solidFill>
                  <a:srgbClr val="DE5630"/>
                </a:solidFill>
              </a:rPr>
              <a:t>denaro</a:t>
            </a:r>
            <a:r>
              <a:rPr lang="en-US" sz="2800" dirty="0">
                <a:solidFill>
                  <a:srgbClr val="DE5630"/>
                </a:solidFill>
              </a:rPr>
              <a:t> proprio, </a:t>
            </a:r>
            <a:r>
              <a:rPr lang="en-US" sz="2800" dirty="0" err="1">
                <a:solidFill>
                  <a:srgbClr val="DE5630"/>
                </a:solidFill>
              </a:rPr>
              <a:t>famiglia</a:t>
            </a:r>
            <a:r>
              <a:rPr lang="en-US" sz="2800" dirty="0">
                <a:solidFill>
                  <a:srgbClr val="DE5630"/>
                </a:solidFill>
              </a:rPr>
              <a:t> e amici, crowdfunding, </a:t>
            </a:r>
            <a:r>
              <a:rPr lang="en-US" sz="2800" dirty="0" err="1">
                <a:solidFill>
                  <a:srgbClr val="DE5630"/>
                </a:solidFill>
              </a:rPr>
              <a:t>investitori</a:t>
            </a:r>
            <a:r>
              <a:rPr lang="en-US" sz="2800" dirty="0">
                <a:solidFill>
                  <a:srgbClr val="DE5630"/>
                </a:solidFill>
              </a:rPr>
              <a:t> </a:t>
            </a:r>
            <a:r>
              <a:rPr lang="en-US" sz="2800" dirty="0" err="1">
                <a:solidFill>
                  <a:srgbClr val="DE5630"/>
                </a:solidFill>
              </a:rPr>
              <a:t>angelo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banche</a:t>
            </a:r>
            <a:r>
              <a:rPr lang="en-US" sz="2800" dirty="0">
                <a:solidFill>
                  <a:srgbClr val="DE5630"/>
                </a:solidFill>
              </a:rPr>
              <a:t> / </a:t>
            </a:r>
            <a:r>
              <a:rPr lang="en-US" sz="2800" dirty="0" err="1">
                <a:solidFill>
                  <a:srgbClr val="DE5630"/>
                </a:solidFill>
              </a:rPr>
              <a:t>linee</a:t>
            </a:r>
            <a:r>
              <a:rPr lang="en-US" sz="2800" dirty="0">
                <a:solidFill>
                  <a:srgbClr val="DE5630"/>
                </a:solidFill>
              </a:rPr>
              <a:t> di </a:t>
            </a:r>
            <a:r>
              <a:rPr lang="en-US" sz="2800" dirty="0" err="1">
                <a:solidFill>
                  <a:srgbClr val="DE5630"/>
                </a:solidFill>
              </a:rPr>
              <a:t>credito</a:t>
            </a:r>
            <a:r>
              <a:rPr lang="en-US" sz="2800" dirty="0">
                <a:solidFill>
                  <a:srgbClr val="DE5630"/>
                </a:solidFill>
              </a:rPr>
              <a:t>, </a:t>
            </a:r>
            <a:r>
              <a:rPr lang="en-US" sz="2800" dirty="0" err="1">
                <a:solidFill>
                  <a:srgbClr val="DE5630"/>
                </a:solidFill>
              </a:rPr>
              <a:t>prestiti</a:t>
            </a:r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7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628503"/>
            <a:ext cx="10824754" cy="4572000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sz="3200" dirty="0">
                <a:solidFill>
                  <a:srgbClr val="DE5630"/>
                </a:solidFill>
              </a:rPr>
              <a:t>Test di </a:t>
            </a:r>
            <a:r>
              <a:rPr lang="hr-HR" sz="3200" dirty="0" err="1">
                <a:solidFill>
                  <a:srgbClr val="DE5630"/>
                </a:solidFill>
              </a:rPr>
              <a:t>autovalutazione</a:t>
            </a:r>
            <a:endParaRPr lang="hr-HR" sz="3200" dirty="0">
              <a:solidFill>
                <a:srgbClr val="DE5630"/>
              </a:solidFill>
            </a:endParaRPr>
          </a:p>
          <a:p>
            <a:pPr algn="l"/>
            <a:endParaRPr lang="hr-HR" sz="32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>
                <a:solidFill>
                  <a:srgbClr val="DE5630"/>
                </a:solidFill>
              </a:rPr>
              <a:t>Cosa </a:t>
            </a:r>
            <a:r>
              <a:rPr lang="en-US" dirty="0" err="1">
                <a:solidFill>
                  <a:srgbClr val="DE5630"/>
                </a:solidFill>
              </a:rPr>
              <a:t>si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intende</a:t>
            </a:r>
            <a:r>
              <a:rPr lang="en-US" dirty="0">
                <a:solidFill>
                  <a:srgbClr val="DE5630"/>
                </a:solidFill>
              </a:rPr>
              <a:t> per </a:t>
            </a:r>
            <a:r>
              <a:rPr lang="en-US" dirty="0" err="1">
                <a:solidFill>
                  <a:srgbClr val="DE5630"/>
                </a:solidFill>
              </a:rPr>
              <a:t>costi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fissi</a:t>
            </a:r>
            <a:r>
              <a:rPr lang="en-US" dirty="0">
                <a:solidFill>
                  <a:srgbClr val="DE5630"/>
                </a:solidFill>
              </a:rPr>
              <a:t>?</a:t>
            </a:r>
            <a:endParaRPr lang="hr-HR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it-IT" dirty="0"/>
              <a:t>Cos’è un piano finanziario?</a:t>
            </a:r>
            <a:endParaRPr lang="hr-HR" dirty="0"/>
          </a:p>
          <a:p>
            <a:pPr marL="514350" indent="-514350" algn="l">
              <a:buAutoNum type="arabicParenR"/>
            </a:pPr>
            <a:r>
              <a:rPr lang="it-IT" dirty="0">
                <a:solidFill>
                  <a:srgbClr val="FFC300"/>
                </a:solidFill>
              </a:rPr>
              <a:t>Da cosa è composto un piano finanziario?</a:t>
            </a:r>
            <a:endParaRPr lang="hr-HR" dirty="0">
              <a:solidFill>
                <a:srgbClr val="FFC300"/>
              </a:solidFill>
            </a:endParaRPr>
          </a:p>
          <a:p>
            <a:pPr marL="514350" indent="-514350" algn="l">
              <a:buAutoNum type="arabicParenR"/>
            </a:pPr>
            <a:r>
              <a:rPr lang="hr-HR" dirty="0" err="1">
                <a:solidFill>
                  <a:srgbClr val="DE5630"/>
                </a:solidFill>
              </a:rPr>
              <a:t>Chi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hr-HR" dirty="0" err="1">
                <a:solidFill>
                  <a:srgbClr val="DE5630"/>
                </a:solidFill>
              </a:rPr>
              <a:t>sono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hr-HR" dirty="0" err="1">
                <a:solidFill>
                  <a:srgbClr val="DE5630"/>
                </a:solidFill>
              </a:rPr>
              <a:t>gli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hr-HR" dirty="0" err="1">
                <a:solidFill>
                  <a:srgbClr val="DE5630"/>
                </a:solidFill>
              </a:rPr>
              <a:t>inevstitori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hr-HR" dirty="0" err="1">
                <a:solidFill>
                  <a:srgbClr val="DE5630"/>
                </a:solidFill>
              </a:rPr>
              <a:t>angelo</a:t>
            </a:r>
            <a:r>
              <a:rPr lang="hr-HR" dirty="0">
                <a:solidFill>
                  <a:srgbClr val="DE5630"/>
                </a:solidFill>
              </a:rPr>
              <a:t>?</a:t>
            </a:r>
          </a:p>
          <a:p>
            <a:pPr marL="514350" indent="-514350" algn="l">
              <a:buAutoNum type="arabicParenR"/>
            </a:pP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crea</a:t>
            </a:r>
            <a:r>
              <a:rPr lang="en-US" dirty="0"/>
              <a:t> una </a:t>
            </a:r>
            <a:r>
              <a:rPr lang="en-US" dirty="0" err="1"/>
              <a:t>presentazione</a:t>
            </a:r>
            <a:r>
              <a:rPr lang="en-US" dirty="0"/>
              <a:t> </a:t>
            </a:r>
            <a:r>
              <a:rPr lang="en-US" dirty="0" err="1"/>
              <a:t>dell'esposizione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propria idea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, </a:t>
            </a:r>
            <a:r>
              <a:rPr lang="en-US" dirty="0" err="1"/>
              <a:t>bisogna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la </a:t>
            </a:r>
            <a:r>
              <a:rPr lang="en-US" dirty="0" err="1"/>
              <a:t>seguente</a:t>
            </a:r>
            <a:r>
              <a:rPr lang="en-US" dirty="0"/>
              <a:t> </a:t>
            </a:r>
            <a:r>
              <a:rPr lang="en-US"/>
              <a:t>domanda</a:t>
            </a:r>
            <a:endParaRPr lang="hr-HR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grpSp>
        <p:nvGrpSpPr>
          <p:cNvPr id="8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9898393" y="2551613"/>
            <a:ext cx="1178910" cy="1071154"/>
            <a:chOff x="4523418" y="3490010"/>
            <a:chExt cx="1061896" cy="965383"/>
          </a:xfrm>
        </p:grpSpPr>
        <p:sp>
          <p:nvSpPr>
            <p:cNvPr id="10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D92E2D"/>
                </a:solidFill>
              </a:rPr>
              <a:t>CONTENUTI</a:t>
            </a:r>
            <a:endParaRPr lang="es-ES" sz="40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339158"/>
            <a:ext cx="3327316" cy="2938236"/>
          </a:xfrm>
          <a:ln>
            <a:solidFill>
              <a:srgbClr val="E47A24"/>
            </a:solidFill>
          </a:ln>
        </p:spPr>
        <p:txBody>
          <a:bodyPr/>
          <a:lstStyle/>
          <a:p>
            <a:pPr marL="457200" indent="-457200" algn="l">
              <a:buAutoNum type="arabicPeriod"/>
            </a:pPr>
            <a:r>
              <a:rPr lang="it-IT" dirty="0">
                <a:solidFill>
                  <a:srgbClr val="DE5630"/>
                </a:solidFill>
              </a:rPr>
              <a:t>PREVISIONE DEI COSTI DI BASE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1.1.	Budget </a:t>
            </a:r>
            <a:r>
              <a:rPr lang="en-US" sz="2000" dirty="0" err="1"/>
              <a:t>personale</a:t>
            </a:r>
            <a:r>
              <a:rPr lang="en-US" sz="2000" dirty="0"/>
              <a:t> per la </a:t>
            </a:r>
            <a:r>
              <a:rPr lang="en-US" sz="2000" dirty="0" err="1"/>
              <a:t>sopravvivenza</a:t>
            </a:r>
            <a:r>
              <a:rPr lang="en-US" sz="2000" dirty="0"/>
              <a:t> </a:t>
            </a:r>
          </a:p>
          <a:p>
            <a:pPr algn="l"/>
            <a:r>
              <a:rPr lang="en-US" sz="2000" dirty="0"/>
              <a:t>1.2.	</a:t>
            </a:r>
            <a:r>
              <a:rPr lang="en-US" sz="2000" dirty="0" err="1"/>
              <a:t>Costi</a:t>
            </a:r>
            <a:r>
              <a:rPr lang="en-US" sz="2000" dirty="0"/>
              <a:t> </a:t>
            </a:r>
            <a:r>
              <a:rPr lang="en-US" sz="2000" dirty="0" err="1"/>
              <a:t>iniziali</a:t>
            </a:r>
            <a:r>
              <a:rPr lang="en-US" sz="2000" dirty="0"/>
              <a:t> – </a:t>
            </a:r>
            <a:r>
              <a:rPr lang="en-US" sz="2000" dirty="0" err="1"/>
              <a:t>costi</a:t>
            </a:r>
            <a:r>
              <a:rPr lang="en-US" sz="2000" dirty="0"/>
              <a:t> di </a:t>
            </a:r>
            <a:r>
              <a:rPr lang="en-US" sz="2000" dirty="0" err="1"/>
              <a:t>avviamento</a:t>
            </a:r>
            <a:endParaRPr lang="en-US" sz="2000" dirty="0"/>
          </a:p>
          <a:p>
            <a:pPr algn="l"/>
            <a:endParaRPr lang="hr-HR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4723780" y="2339158"/>
            <a:ext cx="3322939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>
                <a:solidFill>
                  <a:srgbClr val="DE5630"/>
                </a:solidFill>
              </a:rPr>
              <a:t>2. PIANO FINANZIARIO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2.1.	</a:t>
            </a:r>
            <a:r>
              <a:rPr lang="en-US" sz="2000" dirty="0" err="1"/>
              <a:t>Introduzione</a:t>
            </a:r>
            <a:r>
              <a:rPr lang="en-US" sz="2000" dirty="0"/>
              <a:t> ai </a:t>
            </a:r>
            <a:r>
              <a:rPr lang="en-US" sz="2000" dirty="0" err="1"/>
              <a:t>concetti</a:t>
            </a:r>
            <a:r>
              <a:rPr lang="en-US" sz="2000" dirty="0"/>
              <a:t> </a:t>
            </a:r>
            <a:r>
              <a:rPr lang="en-US" sz="2000" dirty="0" err="1"/>
              <a:t>finanziari</a:t>
            </a:r>
            <a:r>
              <a:rPr lang="en-US" sz="2000" dirty="0"/>
              <a:t> di base</a:t>
            </a:r>
          </a:p>
          <a:p>
            <a:pPr algn="l"/>
            <a:r>
              <a:rPr lang="en-US" sz="2000" dirty="0"/>
              <a:t>2.2.	</a:t>
            </a:r>
            <a:r>
              <a:rPr lang="en-US" sz="2000" dirty="0" err="1"/>
              <a:t>Creare</a:t>
            </a:r>
            <a:r>
              <a:rPr lang="en-US" sz="2000" dirty="0"/>
              <a:t> il proprio piano </a:t>
            </a:r>
            <a:r>
              <a:rPr lang="en-US" sz="2000" dirty="0" err="1"/>
              <a:t>finanziario</a:t>
            </a:r>
            <a:endParaRPr lang="en-US" sz="2000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8177349" y="2339158"/>
            <a:ext cx="3387633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DE5630"/>
                </a:solidFill>
              </a:rPr>
              <a:t>3.</a:t>
            </a:r>
            <a:r>
              <a:rPr lang="hr-HR" dirty="0">
                <a:solidFill>
                  <a:srgbClr val="DE5630"/>
                </a:solidFill>
              </a:rPr>
              <a:t> METODI DI FINANZIAMENTO / RACCOLTA FONDI</a:t>
            </a:r>
          </a:p>
          <a:p>
            <a:pPr algn="l"/>
            <a:r>
              <a:rPr lang="en-US" sz="2000" dirty="0"/>
              <a:t>3.1.	</a:t>
            </a:r>
            <a:r>
              <a:rPr lang="en-US" sz="2000" dirty="0" err="1"/>
              <a:t>Possibili</a:t>
            </a:r>
            <a:r>
              <a:rPr lang="en-US" sz="2000" dirty="0"/>
              <a:t> </a:t>
            </a:r>
            <a:r>
              <a:rPr lang="en-US" sz="2000" dirty="0" err="1"/>
              <a:t>modalità</a:t>
            </a:r>
            <a:r>
              <a:rPr lang="en-US" sz="2000" dirty="0"/>
              <a:t> di </a:t>
            </a:r>
            <a:r>
              <a:rPr lang="en-US" sz="2000" dirty="0" err="1"/>
              <a:t>finanziamento</a:t>
            </a:r>
            <a:r>
              <a:rPr lang="en-US" sz="2000" dirty="0"/>
              <a:t> e </a:t>
            </a:r>
            <a:r>
              <a:rPr lang="en-US" sz="2000" dirty="0" err="1"/>
              <a:t>raccolta</a:t>
            </a:r>
            <a:r>
              <a:rPr lang="en-US" sz="2000" dirty="0"/>
              <a:t> di </a:t>
            </a:r>
            <a:r>
              <a:rPr lang="en-US" sz="2000" dirty="0" err="1"/>
              <a:t>fondi</a:t>
            </a:r>
            <a:endParaRPr lang="hr-HR" sz="2000" dirty="0"/>
          </a:p>
          <a:p>
            <a:pPr algn="l"/>
            <a:r>
              <a:rPr lang="en-US" sz="2000" dirty="0"/>
              <a:t>3.2. </a:t>
            </a:r>
            <a:r>
              <a:rPr lang="en-US" sz="2000" dirty="0" err="1"/>
              <a:t>Presentare</a:t>
            </a:r>
            <a:r>
              <a:rPr lang="en-US" sz="2000" dirty="0"/>
              <a:t> </a:t>
            </a:r>
            <a:r>
              <a:rPr lang="en-US" sz="2000" dirty="0" err="1"/>
              <a:t>l'idea</a:t>
            </a:r>
            <a:r>
              <a:rPr lang="en-US" sz="2000" dirty="0"/>
              <a:t> di business </a:t>
            </a:r>
            <a:r>
              <a:rPr lang="en-US" sz="2000" dirty="0" err="1"/>
              <a:t>agli</a:t>
            </a:r>
            <a:r>
              <a:rPr lang="en-US" sz="2000" dirty="0"/>
              <a:t> </a:t>
            </a:r>
            <a:r>
              <a:rPr lang="en-US" sz="2000" dirty="0" err="1"/>
              <a:t>investitori</a:t>
            </a:r>
            <a:r>
              <a:rPr lang="en-US" sz="2000" dirty="0"/>
              <a:t> / </a:t>
            </a:r>
            <a:r>
              <a:rPr lang="en-US" sz="2000" dirty="0" err="1"/>
              <a:t>banche</a:t>
            </a:r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2576756" y="1271207"/>
            <a:ext cx="628337" cy="955637"/>
          </a:xfrm>
          <a:prstGeom prst="rect">
            <a:avLst/>
          </a:prstGeom>
        </p:spPr>
      </p:pic>
      <p:pic>
        <p:nvPicPr>
          <p:cNvPr id="17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89694" y="1271206"/>
            <a:ext cx="628337" cy="955637"/>
          </a:xfrm>
          <a:prstGeom prst="rect">
            <a:avLst/>
          </a:prstGeom>
        </p:spPr>
      </p:pic>
      <p:pic>
        <p:nvPicPr>
          <p:cNvPr id="18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94893" y="1271206"/>
            <a:ext cx="628337" cy="95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it-IT" sz="3600" dirty="0">
                <a:solidFill>
                  <a:srgbClr val="D92E2D"/>
                </a:solidFill>
              </a:rPr>
              <a:t>1. PREVISIONE DEI COSTI DI BASE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672046"/>
            <a:ext cx="10059042" cy="429332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it-IT" dirty="0">
                <a:solidFill>
                  <a:srgbClr val="DE5630"/>
                </a:solidFill>
              </a:rPr>
              <a:t>1.1. Budget personale per la sopravvivenza </a:t>
            </a:r>
          </a:p>
          <a:p>
            <a:pPr algn="l"/>
            <a:r>
              <a:rPr lang="it-IT" sz="2000" dirty="0" err="1"/>
              <a:t>É</a:t>
            </a:r>
            <a:r>
              <a:rPr lang="it-IT" sz="2000" dirty="0"/>
              <a:t> importante che gli imprenditori del futuro:</a:t>
            </a:r>
          </a:p>
          <a:p>
            <a:pPr algn="l"/>
            <a:r>
              <a:rPr lang="it-IT" sz="2000" dirty="0"/>
              <a:t>• Siano onesti con se stessi e non sottostimino le spese</a:t>
            </a:r>
          </a:p>
          <a:p>
            <a:pPr algn="l"/>
            <a:r>
              <a:rPr lang="it-IT" sz="2000" dirty="0"/>
              <a:t>• Includano nel calcolo le spese di “lusso” (uscite, viaggi, ristoranti)</a:t>
            </a:r>
          </a:p>
          <a:p>
            <a:pPr algn="l"/>
            <a:endParaRPr lang="it-IT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/>
              <a:t>Calcolino l’importo necessario per coprire le spese personali, senza contare l'afflusso di denaro da fonti diverse dall’azienda nei successivi 12 mesi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/>
              <a:t>Compilino la tabella del budget personale!</a:t>
            </a: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6705600" y="4493622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TOTALE SPESE </a:t>
            </a:r>
          </a:p>
        </p:txBody>
      </p:sp>
      <p:sp>
        <p:nvSpPr>
          <p:cNvPr id="19" name="Elipsa 18"/>
          <p:cNvSpPr/>
          <p:nvPr/>
        </p:nvSpPr>
        <p:spPr>
          <a:xfrm>
            <a:off x="9200606" y="4493621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TOTALE GUADAGNO</a:t>
            </a:r>
          </a:p>
        </p:txBody>
      </p:sp>
      <p:pic>
        <p:nvPicPr>
          <p:cNvPr id="1028" name="Picture 4" descr="Box, boxing gloves, gloves, sport icon - Download on Iconfin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730" y="4725668"/>
            <a:ext cx="936036" cy="93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PREVISIONE DEI COSTI DI BASE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433510" cy="5022865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hr-HR" dirty="0">
                <a:solidFill>
                  <a:srgbClr val="DE5630"/>
                </a:solidFill>
              </a:rPr>
              <a:t>1.2. </a:t>
            </a:r>
            <a:r>
              <a:rPr lang="en-US" dirty="0" err="1">
                <a:solidFill>
                  <a:srgbClr val="DE5630"/>
                </a:solidFill>
              </a:rPr>
              <a:t>Costi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iniziali</a:t>
            </a:r>
            <a:r>
              <a:rPr lang="en-US" dirty="0">
                <a:solidFill>
                  <a:srgbClr val="DE5630"/>
                </a:solidFill>
              </a:rPr>
              <a:t> – </a:t>
            </a:r>
            <a:r>
              <a:rPr lang="en-US" dirty="0" err="1">
                <a:solidFill>
                  <a:srgbClr val="DE5630"/>
                </a:solidFill>
              </a:rPr>
              <a:t>costi</a:t>
            </a:r>
            <a:r>
              <a:rPr lang="en-US" dirty="0">
                <a:solidFill>
                  <a:srgbClr val="DE5630"/>
                </a:solidFill>
              </a:rPr>
              <a:t> di </a:t>
            </a:r>
            <a:r>
              <a:rPr lang="en-US" dirty="0" err="1">
                <a:solidFill>
                  <a:srgbClr val="DE5630"/>
                </a:solidFill>
              </a:rPr>
              <a:t>avviamento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err="1"/>
              <a:t>L’importo</a:t>
            </a:r>
            <a:r>
              <a:rPr lang="hr-HR" sz="2000" dirty="0"/>
              <a:t> da </a:t>
            </a:r>
            <a:r>
              <a:rPr lang="hr-HR" sz="2000" dirty="0" err="1"/>
              <a:t>raccogliere</a:t>
            </a:r>
            <a:r>
              <a:rPr lang="hr-HR" sz="2000" dirty="0"/>
              <a:t> prima di </a:t>
            </a:r>
            <a:r>
              <a:rPr lang="hr-HR" sz="2000" dirty="0" err="1"/>
              <a:t>avviare</a:t>
            </a:r>
            <a:r>
              <a:rPr lang="hr-HR" sz="2000" dirty="0"/>
              <a:t> </a:t>
            </a:r>
            <a:r>
              <a:rPr lang="hr-HR" sz="2000" dirty="0" err="1"/>
              <a:t>un’attività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 err="1"/>
              <a:t>Quanti</a:t>
            </a:r>
            <a:r>
              <a:rPr lang="hr-HR" sz="2000" dirty="0"/>
              <a:t> </a:t>
            </a:r>
            <a:r>
              <a:rPr lang="hr-HR" sz="2000" dirty="0" err="1"/>
              <a:t>soldi</a:t>
            </a:r>
            <a:r>
              <a:rPr lang="hr-HR" sz="2000" dirty="0"/>
              <a:t> </a:t>
            </a:r>
            <a:r>
              <a:rPr lang="hr-HR" sz="2000" dirty="0" err="1"/>
              <a:t>vanno</a:t>
            </a:r>
            <a:r>
              <a:rPr lang="hr-HR" sz="2000" dirty="0"/>
              <a:t> </a:t>
            </a:r>
            <a:r>
              <a:rPr lang="hr-HR" sz="2000" dirty="0" err="1"/>
              <a:t>investiti</a:t>
            </a:r>
            <a:r>
              <a:rPr lang="hr-HR" sz="2000" dirty="0"/>
              <a:t>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algn="l"/>
            <a:r>
              <a:rPr lang="hr-HR" sz="2000" dirty="0" err="1"/>
              <a:t>Calcolare</a:t>
            </a:r>
            <a:r>
              <a:rPr lang="hr-HR" sz="2000" dirty="0"/>
              <a:t> </a:t>
            </a:r>
          </a:p>
          <a:p>
            <a:pPr algn="l"/>
            <a:r>
              <a:rPr lang="hr-HR" sz="2000" dirty="0"/>
              <a:t>i </a:t>
            </a:r>
            <a:r>
              <a:rPr lang="hr-HR" sz="2000" dirty="0" err="1"/>
              <a:t>costi</a:t>
            </a:r>
            <a:r>
              <a:rPr lang="hr-HR" sz="2000" dirty="0"/>
              <a:t> </a:t>
            </a:r>
          </a:p>
          <a:p>
            <a:pPr algn="l"/>
            <a:r>
              <a:rPr lang="hr-HR" sz="2000" dirty="0" err="1"/>
              <a:t>dell’attività</a:t>
            </a:r>
            <a:r>
              <a:rPr lang="hr-HR" sz="2000" dirty="0"/>
              <a:t>!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13714"/>
            <a:ext cx="7991564" cy="509874"/>
          </a:xfrm>
          <a:prstGeom prst="rect">
            <a:avLst/>
          </a:prstGeom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19006"/>
              </p:ext>
            </p:extLst>
          </p:nvPr>
        </p:nvGraphicFramePr>
        <p:xfrm>
          <a:off x="2695699" y="2472460"/>
          <a:ext cx="8860575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2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COMPANY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INVENTARIO INIZIALE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AFFFITTO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COSTI DELLE UTENZE NELL’UFFICIO (GAS, ELETTRICITÀ, ACQUA)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COSTI DI INTERNET E LINEA TELEFONICA 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DEGLI SPAZI ED IMMOBILI (MANUTENZIONE, RINNOVO)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ASSICURAZIONE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AFFRANCATURA E CANCELLERIA (MEMORANDUM, BIGLIETTI DA VISITA)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COSTI AGGIUNTIVI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2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PIANO FINANZIARIO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sz="2000" dirty="0" err="1"/>
              <a:t>Un</a:t>
            </a:r>
            <a:r>
              <a:rPr lang="hr-HR" sz="2000" dirty="0"/>
              <a:t> piano di </a:t>
            </a:r>
            <a:r>
              <a:rPr lang="hr-HR" sz="2000" dirty="0" err="1"/>
              <a:t>spesa</a:t>
            </a:r>
            <a:r>
              <a:rPr lang="hr-HR" sz="2000" dirty="0"/>
              <a:t> </a:t>
            </a:r>
            <a:r>
              <a:rPr lang="hr-HR" sz="2000" dirty="0" err="1"/>
              <a:t>aziendale</a:t>
            </a:r>
            <a:r>
              <a:rPr lang="hr-HR" sz="2000" dirty="0"/>
              <a:t> </a:t>
            </a:r>
            <a:r>
              <a:rPr lang="hr-HR" sz="2000" dirty="0" err="1"/>
              <a:t>basato</a:t>
            </a:r>
            <a:r>
              <a:rPr lang="hr-HR" sz="2000" dirty="0"/>
              <a:t> su </a:t>
            </a:r>
            <a:r>
              <a:rPr lang="hr-HR" sz="2000" u="sng" dirty="0" err="1"/>
              <a:t>entrate</a:t>
            </a:r>
            <a:r>
              <a:rPr lang="hr-HR" sz="2000" u="sng" dirty="0"/>
              <a:t> e </a:t>
            </a:r>
            <a:r>
              <a:rPr lang="hr-HR" sz="2000" u="sng" dirty="0" err="1"/>
              <a:t>spese</a:t>
            </a:r>
            <a:r>
              <a:rPr lang="hr-HR" sz="2000" u="sng" dirty="0"/>
              <a:t> </a:t>
            </a:r>
            <a:r>
              <a:rPr lang="hr-HR" sz="2000" u="sng" dirty="0" err="1"/>
              <a:t>per</a:t>
            </a:r>
            <a:r>
              <a:rPr lang="hr-HR" sz="2000" u="sng" dirty="0"/>
              <a:t> </a:t>
            </a:r>
            <a:r>
              <a:rPr lang="hr-HR" sz="2000" u="sng" dirty="0" err="1"/>
              <a:t>un</a:t>
            </a:r>
            <a:r>
              <a:rPr lang="hr-HR" sz="2000" u="sng" dirty="0"/>
              <a:t> </a:t>
            </a:r>
            <a:r>
              <a:rPr lang="hr-HR" sz="2000" u="sng" dirty="0" err="1"/>
              <a:t>certo</a:t>
            </a:r>
            <a:r>
              <a:rPr lang="hr-HR" sz="2000" u="sng" dirty="0"/>
              <a:t> periodo </a:t>
            </a:r>
            <a:r>
              <a:rPr lang="hr-HR" sz="2000" dirty="0"/>
              <a:t>(</a:t>
            </a:r>
            <a:r>
              <a:rPr lang="hr-HR" sz="2000" dirty="0" err="1"/>
              <a:t>mese</a:t>
            </a:r>
            <a:r>
              <a:rPr lang="hr-HR" sz="2000" dirty="0"/>
              <a:t>, </a:t>
            </a:r>
            <a:r>
              <a:rPr lang="hr-HR" sz="2000" dirty="0" err="1"/>
              <a:t>trimestre</a:t>
            </a:r>
            <a:r>
              <a:rPr lang="hr-HR" sz="2000" dirty="0"/>
              <a:t>, </a:t>
            </a:r>
            <a:r>
              <a:rPr lang="hr-HR" sz="2000" dirty="0" err="1"/>
              <a:t>anno</a:t>
            </a:r>
            <a:r>
              <a:rPr lang="hr-HR" sz="2000" dirty="0"/>
              <a:t>). </a:t>
            </a:r>
          </a:p>
          <a:p>
            <a:pPr algn="l"/>
            <a:r>
              <a:rPr lang="hr-HR" sz="2000" dirty="0" err="1"/>
              <a:t>Identifica</a:t>
            </a:r>
            <a:r>
              <a:rPr lang="hr-HR" sz="2000" dirty="0"/>
              <a:t> </a:t>
            </a:r>
            <a:r>
              <a:rPr lang="hr-HR" sz="2000" dirty="0" err="1"/>
              <a:t>il</a:t>
            </a:r>
            <a:r>
              <a:rPr lang="hr-HR" sz="2000" dirty="0"/>
              <a:t> </a:t>
            </a:r>
            <a:r>
              <a:rPr lang="hr-HR" sz="2000" dirty="0" err="1"/>
              <a:t>capitale</a:t>
            </a:r>
            <a:r>
              <a:rPr lang="hr-HR" sz="2000" dirty="0"/>
              <a:t> </a:t>
            </a:r>
            <a:r>
              <a:rPr lang="hr-HR" sz="2000" dirty="0" err="1"/>
              <a:t>disponibile</a:t>
            </a:r>
            <a:r>
              <a:rPr lang="hr-HR" sz="2000" dirty="0"/>
              <a:t>, </a:t>
            </a:r>
            <a:r>
              <a:rPr lang="hr-HR" sz="2000" dirty="0" err="1"/>
              <a:t>stima</a:t>
            </a:r>
            <a:r>
              <a:rPr lang="hr-HR" sz="2000" dirty="0"/>
              <a:t> </a:t>
            </a:r>
            <a:r>
              <a:rPr lang="hr-HR" sz="2000" dirty="0" err="1"/>
              <a:t>il</a:t>
            </a:r>
            <a:r>
              <a:rPr lang="hr-HR" sz="2000" dirty="0"/>
              <a:t> </a:t>
            </a:r>
            <a:r>
              <a:rPr lang="hr-HR" sz="2000" dirty="0" err="1"/>
              <a:t>consumo</a:t>
            </a:r>
            <a:r>
              <a:rPr lang="hr-HR" sz="2000" dirty="0"/>
              <a:t> e </a:t>
            </a:r>
            <a:r>
              <a:rPr lang="hr-HR" sz="2000" dirty="0" err="1"/>
              <a:t>aiuta</a:t>
            </a:r>
            <a:r>
              <a:rPr lang="hr-HR" sz="2000" dirty="0"/>
              <a:t> a </a:t>
            </a:r>
            <a:r>
              <a:rPr lang="hr-HR" sz="2000" dirty="0" err="1"/>
              <a:t>prevedere</a:t>
            </a:r>
            <a:r>
              <a:rPr lang="hr-HR" sz="2000" dirty="0"/>
              <a:t> </a:t>
            </a:r>
            <a:r>
              <a:rPr lang="hr-HR" sz="2000" dirty="0" err="1"/>
              <a:t>le</a:t>
            </a:r>
            <a:r>
              <a:rPr lang="hr-HR" sz="2000" dirty="0"/>
              <a:t> </a:t>
            </a:r>
            <a:r>
              <a:rPr lang="hr-HR" sz="2000" dirty="0" err="1"/>
              <a:t>entrate</a:t>
            </a:r>
            <a:r>
              <a:rPr lang="hr-HR" sz="2000" dirty="0"/>
              <a:t>. È </a:t>
            </a:r>
            <a:r>
              <a:rPr lang="hr-HR" sz="2000" dirty="0" err="1"/>
              <a:t>un</a:t>
            </a:r>
            <a:r>
              <a:rPr lang="hr-HR" sz="2000" dirty="0"/>
              <a:t> </a:t>
            </a:r>
            <a:r>
              <a:rPr lang="hr-HR" sz="2000" dirty="0" err="1"/>
              <a:t>aiuto</a:t>
            </a:r>
            <a:r>
              <a:rPr lang="hr-HR" sz="2000" dirty="0"/>
              <a:t> </a:t>
            </a:r>
            <a:r>
              <a:rPr lang="hr-HR" sz="2000" dirty="0" err="1"/>
              <a:t>nella</a:t>
            </a:r>
            <a:r>
              <a:rPr lang="hr-HR" sz="2000" dirty="0"/>
              <a:t> </a:t>
            </a:r>
            <a:r>
              <a:rPr lang="hr-HR" sz="2000" dirty="0" err="1"/>
              <a:t>pianificazione</a:t>
            </a:r>
            <a:r>
              <a:rPr lang="hr-HR" sz="2000" dirty="0"/>
              <a:t> </a:t>
            </a:r>
            <a:r>
              <a:rPr lang="hr-HR" sz="2000" dirty="0" err="1"/>
              <a:t>delle</a:t>
            </a:r>
            <a:r>
              <a:rPr lang="hr-HR" sz="2000" dirty="0"/>
              <a:t> attività </a:t>
            </a:r>
            <a:r>
              <a:rPr lang="hr-HR" sz="2000" dirty="0" err="1"/>
              <a:t>aziendali</a:t>
            </a:r>
            <a:r>
              <a:rPr lang="hr-HR" sz="2000" dirty="0"/>
              <a:t> e </a:t>
            </a:r>
            <a:r>
              <a:rPr lang="hr-HR" sz="2000" dirty="0" err="1"/>
              <a:t>serve</a:t>
            </a:r>
            <a:r>
              <a:rPr lang="hr-HR" sz="2000" dirty="0"/>
              <a:t> </a:t>
            </a:r>
            <a:r>
              <a:rPr lang="hr-HR" sz="2000" dirty="0" err="1"/>
              <a:t>per</a:t>
            </a:r>
            <a:r>
              <a:rPr lang="hr-HR" sz="2000" dirty="0"/>
              <a:t> </a:t>
            </a:r>
            <a:r>
              <a:rPr lang="hr-HR" sz="2000" dirty="0" err="1"/>
              <a:t>fissare</a:t>
            </a:r>
            <a:r>
              <a:rPr lang="hr-HR" sz="2000" dirty="0"/>
              <a:t> </a:t>
            </a:r>
            <a:r>
              <a:rPr lang="hr-HR" sz="2000" dirty="0" err="1"/>
              <a:t>gli</a:t>
            </a:r>
            <a:r>
              <a:rPr lang="hr-HR" sz="2000" dirty="0"/>
              <a:t> </a:t>
            </a:r>
            <a:r>
              <a:rPr lang="hr-HR" sz="2000" dirty="0" err="1"/>
              <a:t>obiettivi</a:t>
            </a:r>
            <a:r>
              <a:rPr lang="hr-HR" sz="2000" dirty="0"/>
              <a:t> </a:t>
            </a:r>
            <a:r>
              <a:rPr lang="hr-HR" sz="2000" dirty="0" err="1"/>
              <a:t>finanziari</a:t>
            </a:r>
            <a:r>
              <a:rPr lang="hr-HR" sz="2000" dirty="0"/>
              <a:t>. </a:t>
            </a:r>
          </a:p>
          <a:p>
            <a:pPr algn="l"/>
            <a:r>
              <a:rPr lang="hr-HR" sz="2000" dirty="0"/>
              <a:t>I </a:t>
            </a:r>
            <a:r>
              <a:rPr lang="hr-HR" sz="2000" dirty="0" err="1"/>
              <a:t>componenti</a:t>
            </a:r>
            <a:r>
              <a:rPr lang="hr-HR" sz="2000" dirty="0"/>
              <a:t> del piano </a:t>
            </a:r>
            <a:r>
              <a:rPr lang="hr-HR" sz="2000" dirty="0" err="1"/>
              <a:t>finanziario</a:t>
            </a:r>
            <a:r>
              <a:rPr lang="hr-HR" sz="2000" dirty="0"/>
              <a:t> </a:t>
            </a:r>
            <a:r>
              <a:rPr lang="hr-HR" sz="2000" dirty="0" err="1"/>
              <a:t>sono</a:t>
            </a:r>
            <a:r>
              <a:rPr lang="hr-HR" sz="2000" dirty="0"/>
              <a:t>:</a:t>
            </a:r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4420799"/>
            <a:ext cx="1515291" cy="136724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COSTI FISSI</a:t>
            </a:r>
          </a:p>
        </p:txBody>
      </p:sp>
      <p:sp>
        <p:nvSpPr>
          <p:cNvPr id="19" name="Elipsa 18"/>
          <p:cNvSpPr/>
          <p:nvPr/>
        </p:nvSpPr>
        <p:spPr>
          <a:xfrm>
            <a:off x="5214503" y="2934664"/>
            <a:ext cx="1515291" cy="136724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COSTI VARIABILI</a:t>
            </a:r>
          </a:p>
        </p:txBody>
      </p:sp>
      <p:sp>
        <p:nvSpPr>
          <p:cNvPr id="16" name="Elipsa 15"/>
          <p:cNvSpPr/>
          <p:nvPr/>
        </p:nvSpPr>
        <p:spPr>
          <a:xfrm>
            <a:off x="1712442" y="2970820"/>
            <a:ext cx="1682247" cy="14499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ENTRATE PREVISTE</a:t>
            </a:r>
          </a:p>
        </p:txBody>
      </p:sp>
      <p:sp>
        <p:nvSpPr>
          <p:cNvPr id="17" name="Elipsa 16"/>
          <p:cNvSpPr/>
          <p:nvPr/>
        </p:nvSpPr>
        <p:spPr>
          <a:xfrm>
            <a:off x="6806764" y="4420799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COSTI UNICI </a:t>
            </a:r>
          </a:p>
        </p:txBody>
      </p:sp>
      <p:sp>
        <p:nvSpPr>
          <p:cNvPr id="18" name="Elipsa 17"/>
          <p:cNvSpPr/>
          <p:nvPr/>
        </p:nvSpPr>
        <p:spPr>
          <a:xfrm>
            <a:off x="8224828" y="2934665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FLUSSO DI DENARO</a:t>
            </a:r>
          </a:p>
        </p:txBody>
      </p:sp>
      <p:sp>
        <p:nvSpPr>
          <p:cNvPr id="20" name="Elipsa 19"/>
          <p:cNvSpPr/>
          <p:nvPr/>
        </p:nvSpPr>
        <p:spPr>
          <a:xfrm>
            <a:off x="9606504" y="4301910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RISULTATI FINANZIARI PIANIFICATI</a:t>
            </a:r>
          </a:p>
        </p:txBody>
      </p:sp>
    </p:spTree>
    <p:extLst>
      <p:ext uri="{BB962C8B-B14F-4D97-AF65-F5344CB8AC3E}">
        <p14:creationId xmlns:p14="http://schemas.microsoft.com/office/powerpoint/2010/main" val="38787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FINANCIAL PLAN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5022866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</a:t>
            </a:r>
            <a:r>
              <a:rPr lang="en-US" dirty="0"/>
              <a:t> </a:t>
            </a:r>
            <a:r>
              <a:rPr lang="en-US" dirty="0" err="1">
                <a:solidFill>
                  <a:srgbClr val="DE5630"/>
                </a:solidFill>
              </a:rPr>
              <a:t>Introduzione</a:t>
            </a:r>
            <a:r>
              <a:rPr lang="en-US" dirty="0">
                <a:solidFill>
                  <a:srgbClr val="DE5630"/>
                </a:solidFill>
              </a:rPr>
              <a:t> ai </a:t>
            </a:r>
            <a:r>
              <a:rPr lang="en-US" dirty="0" err="1">
                <a:solidFill>
                  <a:srgbClr val="DE5630"/>
                </a:solidFill>
              </a:rPr>
              <a:t>concetti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finanziari</a:t>
            </a:r>
            <a:r>
              <a:rPr lang="en-US" dirty="0">
                <a:solidFill>
                  <a:srgbClr val="DE5630"/>
                </a:solidFill>
              </a:rPr>
              <a:t> di base - </a:t>
            </a:r>
            <a:r>
              <a:rPr lang="en-US" dirty="0" err="1">
                <a:solidFill>
                  <a:srgbClr val="DE5630"/>
                </a:solidFill>
              </a:rPr>
              <a:t>Ricavi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spese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incassi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uscite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profitti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perdite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risultato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finanziario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Ordinare i concetti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33738"/>
            <a:ext cx="7991564" cy="489849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5744874" y="211267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il </a:t>
            </a:r>
            <a:r>
              <a:rPr lang="en-US" sz="1600" dirty="0" err="1"/>
              <a:t>denaro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en-US" sz="1600" dirty="0" err="1"/>
              <a:t>prevede</a:t>
            </a:r>
            <a:r>
              <a:rPr lang="en-US" sz="1600" dirty="0"/>
              <a:t> di </a:t>
            </a:r>
            <a:r>
              <a:rPr lang="en-US" sz="1600" dirty="0" err="1"/>
              <a:t>guadagnare</a:t>
            </a:r>
            <a:r>
              <a:rPr lang="en-US" sz="1600" dirty="0"/>
              <a:t> </a:t>
            </a:r>
            <a:r>
              <a:rPr lang="en-US" sz="1600" dirty="0" err="1"/>
              <a:t>dalla</a:t>
            </a:r>
            <a:r>
              <a:rPr lang="en-US" sz="1600" dirty="0"/>
              <a:t> </a:t>
            </a:r>
            <a:r>
              <a:rPr lang="en-US" sz="1600" dirty="0" err="1"/>
              <a:t>vendita</a:t>
            </a:r>
            <a:r>
              <a:rPr lang="en-US" sz="1600" dirty="0"/>
              <a:t> di </a:t>
            </a:r>
            <a:r>
              <a:rPr lang="en-US" sz="1600" dirty="0" err="1"/>
              <a:t>beni</a:t>
            </a:r>
            <a:r>
              <a:rPr lang="en-US" sz="1600" dirty="0"/>
              <a:t> e </a:t>
            </a:r>
            <a:r>
              <a:rPr lang="en-US" sz="1600" dirty="0" err="1"/>
              <a:t>servizi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1300849" y="2391744"/>
            <a:ext cx="1682247" cy="14499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ENTRATE PREVISTE</a:t>
            </a:r>
          </a:p>
        </p:txBody>
      </p:sp>
      <p:sp>
        <p:nvSpPr>
          <p:cNvPr id="22" name="Elipsa 21"/>
          <p:cNvSpPr/>
          <p:nvPr/>
        </p:nvSpPr>
        <p:spPr>
          <a:xfrm>
            <a:off x="9429635" y="4810361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COSTI UNICI</a:t>
            </a:r>
          </a:p>
        </p:txBody>
      </p:sp>
      <p:sp>
        <p:nvSpPr>
          <p:cNvPr id="23" name="Elipsa 22"/>
          <p:cNvSpPr/>
          <p:nvPr/>
        </p:nvSpPr>
        <p:spPr>
          <a:xfrm>
            <a:off x="1300849" y="424634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costi</a:t>
            </a:r>
            <a:r>
              <a:rPr lang="en-US" sz="1600" dirty="0"/>
              <a:t> </a:t>
            </a:r>
            <a:r>
              <a:rPr lang="en-US" sz="1600" dirty="0" err="1"/>
              <a:t>imprevisti</a:t>
            </a:r>
            <a:r>
              <a:rPr lang="en-US" sz="1600" dirty="0"/>
              <a:t> in cui la </a:t>
            </a:r>
            <a:r>
              <a:rPr lang="en-US" sz="1600" dirty="0" err="1"/>
              <a:t>sua</a:t>
            </a:r>
            <a:r>
              <a:rPr lang="en-US" sz="1600" dirty="0"/>
              <a:t> </a:t>
            </a:r>
            <a:r>
              <a:rPr lang="en-US" sz="1600" dirty="0" err="1"/>
              <a:t>azienda</a:t>
            </a:r>
            <a:r>
              <a:rPr lang="en-US" sz="1600" dirty="0"/>
              <a:t> </a:t>
            </a:r>
            <a:r>
              <a:rPr lang="en-US" sz="1600" dirty="0" err="1"/>
              <a:t>potrebbe</a:t>
            </a:r>
            <a:r>
              <a:rPr lang="en-US" sz="1600" dirty="0"/>
              <a:t> </a:t>
            </a:r>
            <a:r>
              <a:rPr lang="en-US" sz="1600" dirty="0" err="1"/>
              <a:t>incorrere</a:t>
            </a:r>
            <a:r>
              <a:rPr lang="en-US" sz="1600" dirty="0"/>
              <a:t> in </a:t>
            </a:r>
            <a:r>
              <a:rPr lang="en-US" sz="1600" dirty="0" err="1"/>
              <a:t>qualsiasi</a:t>
            </a:r>
            <a:r>
              <a:rPr lang="en-US" sz="1600" dirty="0"/>
              <a:t> anno</a:t>
            </a:r>
          </a:p>
        </p:txBody>
      </p:sp>
      <p:sp>
        <p:nvSpPr>
          <p:cNvPr id="24" name="Elipsa 23"/>
          <p:cNvSpPr/>
          <p:nvPr/>
        </p:nvSpPr>
        <p:spPr>
          <a:xfrm>
            <a:off x="7556251" y="3940488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FLUSSO DI DENARO</a:t>
            </a:r>
          </a:p>
        </p:txBody>
      </p:sp>
      <p:sp>
        <p:nvSpPr>
          <p:cNvPr id="25" name="Elipsa 24"/>
          <p:cNvSpPr/>
          <p:nvPr/>
        </p:nvSpPr>
        <p:spPr>
          <a:xfrm>
            <a:off x="3088590" y="3045391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err="1"/>
              <a:t>presentazione</a:t>
            </a:r>
            <a:r>
              <a:rPr lang="hr-HR" sz="1600" dirty="0"/>
              <a:t> </a:t>
            </a:r>
            <a:r>
              <a:rPr lang="hr-HR" sz="1600" dirty="0" err="1"/>
              <a:t>sistematizzata</a:t>
            </a:r>
            <a:r>
              <a:rPr lang="hr-HR" sz="1600" dirty="0"/>
              <a:t> </a:t>
            </a:r>
            <a:r>
              <a:rPr lang="hr-HR" sz="1600" dirty="0" err="1"/>
              <a:t>delle</a:t>
            </a:r>
            <a:r>
              <a:rPr lang="hr-HR" sz="1600" dirty="0"/>
              <a:t> </a:t>
            </a:r>
            <a:r>
              <a:rPr lang="hr-HR" sz="1600" dirty="0" err="1"/>
              <a:t>entrate</a:t>
            </a:r>
            <a:r>
              <a:rPr lang="hr-HR" sz="1600" dirty="0"/>
              <a:t> e </a:t>
            </a:r>
            <a:r>
              <a:rPr lang="hr-HR" sz="1600" dirty="0" err="1"/>
              <a:t>delle</a:t>
            </a:r>
            <a:r>
              <a:rPr lang="hr-HR" sz="1600" dirty="0"/>
              <a:t> </a:t>
            </a:r>
            <a:r>
              <a:rPr lang="hr-HR" sz="1600" dirty="0" err="1"/>
              <a:t>uscite</a:t>
            </a:r>
            <a:r>
              <a:rPr lang="hr-HR" sz="1600" dirty="0"/>
              <a:t> di </a:t>
            </a:r>
            <a:r>
              <a:rPr lang="hr-HR" sz="1600" dirty="0" err="1"/>
              <a:t>denaro</a:t>
            </a:r>
            <a:r>
              <a:rPr lang="hr-HR" sz="1600" dirty="0"/>
              <a:t> </a:t>
            </a:r>
            <a:r>
              <a:rPr lang="hr-HR" sz="1600" dirty="0" err="1"/>
              <a:t>in</a:t>
            </a:r>
            <a:r>
              <a:rPr lang="hr-HR" sz="1600" dirty="0"/>
              <a:t> </a:t>
            </a:r>
            <a:r>
              <a:rPr lang="hr-HR" sz="1600" dirty="0" err="1"/>
              <a:t>un</a:t>
            </a:r>
            <a:r>
              <a:rPr lang="hr-HR" sz="1600" dirty="0"/>
              <a:t> </a:t>
            </a:r>
            <a:r>
              <a:rPr lang="hr-HR" sz="1600" dirty="0" err="1"/>
              <a:t>certo</a:t>
            </a:r>
            <a:r>
              <a:rPr lang="hr-HR" sz="1600" dirty="0"/>
              <a:t> periodo di tempo</a:t>
            </a:r>
          </a:p>
        </p:txBody>
      </p:sp>
      <p:sp>
        <p:nvSpPr>
          <p:cNvPr id="26" name="Elipsa 25"/>
          <p:cNvSpPr/>
          <p:nvPr/>
        </p:nvSpPr>
        <p:spPr>
          <a:xfrm>
            <a:off x="9516756" y="3099016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RISULTATI FINANZIARI PIANIFICATI</a:t>
            </a:r>
          </a:p>
        </p:txBody>
      </p:sp>
      <p:sp>
        <p:nvSpPr>
          <p:cNvPr id="27" name="Elipsa 26"/>
          <p:cNvSpPr/>
          <p:nvPr/>
        </p:nvSpPr>
        <p:spPr>
          <a:xfrm>
            <a:off x="1802726" y="5234043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l'importo</a:t>
            </a:r>
            <a:r>
              <a:rPr lang="en-US" sz="1600" dirty="0"/>
              <a:t> sostenuto </a:t>
            </a:r>
            <a:r>
              <a:rPr lang="en-US" sz="1600" dirty="0" err="1"/>
              <a:t>deducendo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costi</a:t>
            </a:r>
            <a:r>
              <a:rPr lang="en-US" sz="1600" dirty="0"/>
              <a:t> </a:t>
            </a:r>
            <a:r>
              <a:rPr lang="en-US" sz="1600" dirty="0" err="1"/>
              <a:t>stimati</a:t>
            </a:r>
            <a:r>
              <a:rPr lang="en-US" sz="1600" dirty="0"/>
              <a:t> </a:t>
            </a:r>
            <a:r>
              <a:rPr lang="en-US" sz="1600" dirty="0" err="1"/>
              <a:t>dai</a:t>
            </a:r>
            <a:r>
              <a:rPr lang="en-US" sz="1600" dirty="0"/>
              <a:t> </a:t>
            </a:r>
            <a:r>
              <a:rPr lang="en-US" sz="1600" dirty="0" err="1"/>
              <a:t>ricavi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38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FINANCIAL PLAN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 </a:t>
            </a:r>
            <a:r>
              <a:rPr lang="en-US" dirty="0" err="1">
                <a:solidFill>
                  <a:srgbClr val="DE5630"/>
                </a:solidFill>
              </a:rPr>
              <a:t>Introduzione</a:t>
            </a:r>
            <a:r>
              <a:rPr lang="en-US" dirty="0">
                <a:solidFill>
                  <a:srgbClr val="DE5630"/>
                </a:solidFill>
              </a:rPr>
              <a:t> ai </a:t>
            </a:r>
            <a:r>
              <a:rPr lang="en-US" dirty="0" err="1">
                <a:solidFill>
                  <a:srgbClr val="DE5630"/>
                </a:solidFill>
              </a:rPr>
              <a:t>concetti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finanziari</a:t>
            </a:r>
            <a:r>
              <a:rPr lang="en-US" dirty="0">
                <a:solidFill>
                  <a:srgbClr val="DE5630"/>
                </a:solidFill>
              </a:rPr>
              <a:t> di base - </a:t>
            </a:r>
            <a:r>
              <a:rPr lang="en-US" dirty="0" err="1">
                <a:solidFill>
                  <a:srgbClr val="DE5630"/>
                </a:solidFill>
              </a:rPr>
              <a:t>Ricavi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spese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incassi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uscite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profitti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perdite</a:t>
            </a:r>
            <a:r>
              <a:rPr lang="en-US" dirty="0">
                <a:solidFill>
                  <a:srgbClr val="DE5630"/>
                </a:solidFill>
              </a:rPr>
              <a:t>/</a:t>
            </a:r>
            <a:r>
              <a:rPr lang="en-US" dirty="0" err="1">
                <a:solidFill>
                  <a:srgbClr val="DE5630"/>
                </a:solidFill>
              </a:rPr>
              <a:t>risultato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finanziario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Ordinare i concetti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2527521" y="3346949"/>
            <a:ext cx="1850371" cy="15484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COSTI FISSI</a:t>
            </a:r>
          </a:p>
        </p:txBody>
      </p:sp>
      <p:sp>
        <p:nvSpPr>
          <p:cNvPr id="19" name="Elipsa 18"/>
          <p:cNvSpPr/>
          <p:nvPr/>
        </p:nvSpPr>
        <p:spPr>
          <a:xfrm>
            <a:off x="8473842" y="3358421"/>
            <a:ext cx="1833917" cy="154842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COSTI VARIABILI</a:t>
            </a:r>
          </a:p>
        </p:txBody>
      </p:sp>
      <p:sp>
        <p:nvSpPr>
          <p:cNvPr id="12" name="Elipsa 11"/>
          <p:cNvSpPr/>
          <p:nvPr/>
        </p:nvSpPr>
        <p:spPr>
          <a:xfrm>
            <a:off x="6285630" y="3428999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err="1"/>
              <a:t>Affitto</a:t>
            </a:r>
            <a:r>
              <a:rPr lang="hr-HR" sz="1600" dirty="0"/>
              <a:t> </a:t>
            </a:r>
          </a:p>
        </p:txBody>
      </p:sp>
      <p:sp>
        <p:nvSpPr>
          <p:cNvPr id="16" name="Elipsa 15"/>
          <p:cNvSpPr/>
          <p:nvPr/>
        </p:nvSpPr>
        <p:spPr>
          <a:xfrm>
            <a:off x="7576517" y="4761228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Internet</a:t>
            </a:r>
          </a:p>
        </p:txBody>
      </p:sp>
      <p:sp>
        <p:nvSpPr>
          <p:cNvPr id="17" name="Elipsa 16"/>
          <p:cNvSpPr/>
          <p:nvPr/>
        </p:nvSpPr>
        <p:spPr>
          <a:xfrm>
            <a:off x="9803122" y="2422400"/>
            <a:ext cx="1401962" cy="1098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err="1"/>
              <a:t>Assicurazione</a:t>
            </a:r>
            <a:r>
              <a:rPr lang="hr-HR" sz="1100" dirty="0"/>
              <a:t> </a:t>
            </a:r>
          </a:p>
        </p:txBody>
      </p:sp>
      <p:sp>
        <p:nvSpPr>
          <p:cNvPr id="18" name="Elipsa 17"/>
          <p:cNvSpPr/>
          <p:nvPr/>
        </p:nvSpPr>
        <p:spPr>
          <a:xfrm>
            <a:off x="1381435" y="4794287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 err="1"/>
              <a:t>Costi</a:t>
            </a:r>
            <a:r>
              <a:rPr lang="hr-HR" sz="1200" dirty="0"/>
              <a:t> di </a:t>
            </a:r>
            <a:r>
              <a:rPr lang="hr-HR" sz="1200" dirty="0" err="1"/>
              <a:t>trasporto</a:t>
            </a:r>
            <a:endParaRPr lang="hr-HR" sz="1200" dirty="0"/>
          </a:p>
        </p:txBody>
      </p:sp>
      <p:sp>
        <p:nvSpPr>
          <p:cNvPr id="20" name="Elipsa 19"/>
          <p:cNvSpPr/>
          <p:nvPr/>
        </p:nvSpPr>
        <p:spPr>
          <a:xfrm>
            <a:off x="9743199" y="4672367"/>
            <a:ext cx="1492547" cy="1214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Marketing</a:t>
            </a:r>
          </a:p>
        </p:txBody>
      </p:sp>
      <p:sp>
        <p:nvSpPr>
          <p:cNvPr id="21" name="Elipsa 20"/>
          <p:cNvSpPr/>
          <p:nvPr/>
        </p:nvSpPr>
        <p:spPr>
          <a:xfrm>
            <a:off x="1423822" y="2458619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err="1"/>
              <a:t>Tasse</a:t>
            </a:r>
            <a:r>
              <a:rPr lang="hr-HR" sz="1400" dirty="0"/>
              <a:t> </a:t>
            </a:r>
            <a:r>
              <a:rPr lang="hr-HR" sz="1400" dirty="0" err="1"/>
              <a:t>bancarie</a:t>
            </a:r>
            <a:endParaRPr lang="hr-HR" sz="1400" dirty="0"/>
          </a:p>
        </p:txBody>
      </p:sp>
      <p:sp>
        <p:nvSpPr>
          <p:cNvPr id="22" name="Elipsa 21"/>
          <p:cNvSpPr/>
          <p:nvPr/>
        </p:nvSpPr>
        <p:spPr>
          <a:xfrm>
            <a:off x="7863764" y="2129458"/>
            <a:ext cx="1527036" cy="1233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err="1"/>
              <a:t>Costo</a:t>
            </a:r>
            <a:r>
              <a:rPr lang="hr-HR" sz="1600" dirty="0"/>
              <a:t> </a:t>
            </a:r>
            <a:r>
              <a:rPr lang="hr-HR" sz="1600" dirty="0" err="1"/>
              <a:t>delle</a:t>
            </a:r>
            <a:r>
              <a:rPr lang="hr-HR" sz="1600" dirty="0"/>
              <a:t> </a:t>
            </a:r>
            <a:r>
              <a:rPr lang="hr-HR" sz="1600" dirty="0" err="1"/>
              <a:t>materie</a:t>
            </a:r>
            <a:r>
              <a:rPr lang="hr-HR" sz="1600" dirty="0"/>
              <a:t> prime</a:t>
            </a:r>
          </a:p>
        </p:txBody>
      </p:sp>
      <p:sp>
        <p:nvSpPr>
          <p:cNvPr id="23" name="Elipsa 22"/>
          <p:cNvSpPr/>
          <p:nvPr/>
        </p:nvSpPr>
        <p:spPr>
          <a:xfrm>
            <a:off x="4248484" y="4663407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err="1"/>
              <a:t>Costi</a:t>
            </a:r>
            <a:r>
              <a:rPr lang="hr-HR" sz="1400" dirty="0"/>
              <a:t> energetici - </a:t>
            </a:r>
            <a:r>
              <a:rPr lang="hr-HR" sz="1400" dirty="0" err="1"/>
              <a:t>aumento</a:t>
            </a:r>
            <a:r>
              <a:rPr lang="hr-HR" sz="1400" dirty="0"/>
              <a:t> della </a:t>
            </a:r>
            <a:r>
              <a:rPr lang="hr-HR" sz="1400" dirty="0" err="1"/>
              <a:t>produzione</a:t>
            </a:r>
            <a:endParaRPr lang="hr-HR" sz="1400" dirty="0"/>
          </a:p>
        </p:txBody>
      </p:sp>
      <p:sp>
        <p:nvSpPr>
          <p:cNvPr id="24" name="Elipsa 23"/>
          <p:cNvSpPr/>
          <p:nvPr/>
        </p:nvSpPr>
        <p:spPr>
          <a:xfrm>
            <a:off x="4119075" y="2429762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err="1"/>
              <a:t>Costi</a:t>
            </a:r>
            <a:r>
              <a:rPr lang="hr-HR" sz="1400" dirty="0"/>
              <a:t> del </a:t>
            </a:r>
            <a:r>
              <a:rPr lang="hr-HR" sz="1400" dirty="0" err="1"/>
              <a:t>lavoro</a:t>
            </a:r>
            <a:r>
              <a:rPr lang="hr-HR" sz="1400" dirty="0"/>
              <a:t> - </a:t>
            </a:r>
            <a:r>
              <a:rPr lang="hr-HR" sz="1400" dirty="0" err="1"/>
              <a:t>aumento</a:t>
            </a:r>
            <a:r>
              <a:rPr lang="hr-HR" sz="1400" dirty="0"/>
              <a:t> della </a:t>
            </a:r>
            <a:r>
              <a:rPr lang="hr-HR" sz="1400" dirty="0" err="1"/>
              <a:t>produzione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42288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8496" y="1364777"/>
            <a:ext cx="4949781" cy="547213"/>
          </a:xfrm>
        </p:spPr>
        <p:txBody>
          <a:bodyPr anchor="ctr">
            <a:normAutofit fontScale="90000"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PIANO FINANZIARIO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055223"/>
            <a:ext cx="6157602" cy="4145279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hr-HR" dirty="0">
                <a:solidFill>
                  <a:srgbClr val="DE5630"/>
                </a:solidFill>
              </a:rPr>
              <a:t>2.2. </a:t>
            </a:r>
            <a:r>
              <a:rPr lang="hr-HR" dirty="0" err="1">
                <a:solidFill>
                  <a:srgbClr val="DE5630"/>
                </a:solidFill>
              </a:rPr>
              <a:t>Creare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hr-HR" dirty="0" err="1">
                <a:solidFill>
                  <a:srgbClr val="DE5630"/>
                </a:solidFill>
              </a:rPr>
              <a:t>il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hr-HR" dirty="0" err="1">
                <a:solidFill>
                  <a:srgbClr val="DE5630"/>
                </a:solidFill>
              </a:rPr>
              <a:t>proprio</a:t>
            </a:r>
            <a:r>
              <a:rPr lang="hr-HR" dirty="0">
                <a:solidFill>
                  <a:srgbClr val="DE5630"/>
                </a:solidFill>
              </a:rPr>
              <a:t> piano </a:t>
            </a:r>
            <a:r>
              <a:rPr lang="hr-HR" dirty="0" err="1">
                <a:solidFill>
                  <a:srgbClr val="DE5630"/>
                </a:solidFill>
              </a:rPr>
              <a:t>finanziario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Video: 5 </a:t>
            </a:r>
            <a:r>
              <a:rPr lang="en-US" sz="2000" dirty="0" err="1"/>
              <a:t>motivi</a:t>
            </a:r>
            <a:r>
              <a:rPr lang="en-US" sz="2000" dirty="0"/>
              <a:t> per cui </a:t>
            </a:r>
            <a:r>
              <a:rPr lang="en-US" sz="2000" dirty="0" err="1"/>
              <a:t>hai</a:t>
            </a:r>
            <a:r>
              <a:rPr lang="en-US" sz="2000" dirty="0"/>
              <a:t> </a:t>
            </a:r>
            <a:r>
              <a:rPr lang="en-US" sz="2000" dirty="0" err="1"/>
              <a:t>bisogno</a:t>
            </a:r>
            <a:r>
              <a:rPr lang="en-US" sz="2000" dirty="0"/>
              <a:t> di un piano </a:t>
            </a:r>
            <a:r>
              <a:rPr lang="en-US" sz="2000" dirty="0" err="1"/>
              <a:t>finanziario</a:t>
            </a:r>
            <a:r>
              <a:rPr lang="en-US" sz="2000" dirty="0"/>
              <a:t>: </a:t>
            </a:r>
            <a:r>
              <a:rPr lang="hr-HR" sz="2000" dirty="0">
                <a:hlinkClick r:id="rId2"/>
              </a:rPr>
              <a:t>https://www.youtube.com/watch?v=RlAzZmh9-jE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Compila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tabella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delle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entrate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delle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uscite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previste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5"/>
          <a:srcRect l="36856" t="16508" r="36573" b="7810"/>
          <a:stretch/>
        </p:blipFill>
        <p:spPr>
          <a:xfrm>
            <a:off x="7524206" y="505097"/>
            <a:ext cx="4328160" cy="57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D92E2D"/>
                </a:solidFill>
              </a:rPr>
              <a:t>2</a:t>
            </a:r>
            <a:r>
              <a:rPr lang="hr-HR" sz="3600" dirty="0">
                <a:solidFill>
                  <a:srgbClr val="D92E2D"/>
                </a:solidFill>
              </a:rPr>
              <a:t>. PIANO FINANZIARIO</a:t>
            </a: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000" dirty="0" err="1"/>
              <a:t>È</a:t>
            </a:r>
            <a:r>
              <a:rPr lang="en-US" sz="2000" dirty="0"/>
              <a:t> </a:t>
            </a:r>
            <a:r>
              <a:rPr lang="en-US" sz="2000" dirty="0" err="1"/>
              <a:t>importante</a:t>
            </a:r>
            <a:r>
              <a:rPr lang="en-US" sz="2000" dirty="0"/>
              <a:t> </a:t>
            </a:r>
            <a:r>
              <a:rPr lang="en-US" sz="2000" dirty="0" err="1"/>
              <a:t>includere</a:t>
            </a:r>
            <a:r>
              <a:rPr lang="en-US" sz="2000" dirty="0"/>
              <a:t> </a:t>
            </a:r>
            <a:r>
              <a:rPr lang="en-US" sz="2000" dirty="0" err="1"/>
              <a:t>nel</a:t>
            </a:r>
            <a:r>
              <a:rPr lang="en-US" sz="2000" dirty="0"/>
              <a:t> piano </a:t>
            </a:r>
            <a:r>
              <a:rPr lang="en-US" sz="2000" dirty="0" err="1"/>
              <a:t>finanziario</a:t>
            </a:r>
            <a:r>
              <a:rPr lang="en-US" sz="2000" dirty="0"/>
              <a:t> una </a:t>
            </a:r>
            <a:r>
              <a:rPr lang="en-US" sz="2000" dirty="0" err="1"/>
              <a:t>presentazione</a:t>
            </a:r>
            <a:r>
              <a:rPr lang="en-US" sz="2000" dirty="0"/>
              <a:t> </a:t>
            </a:r>
            <a:r>
              <a:rPr lang="en-US" sz="2000" dirty="0" err="1"/>
              <a:t>sistematica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entrate</a:t>
            </a:r>
            <a:r>
              <a:rPr lang="en-US" sz="2000" dirty="0"/>
              <a:t> e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uscite</a:t>
            </a:r>
            <a:r>
              <a:rPr lang="en-US" sz="2000" dirty="0"/>
              <a:t> di </a:t>
            </a:r>
            <a:r>
              <a:rPr lang="en-US" sz="2000" dirty="0" err="1"/>
              <a:t>cassa</a:t>
            </a:r>
            <a:r>
              <a:rPr lang="en-US" sz="2000" dirty="0"/>
              <a:t>, </a:t>
            </a:r>
            <a:r>
              <a:rPr lang="en-US" sz="2000" dirty="0" err="1"/>
              <a:t>cioè</a:t>
            </a:r>
            <a:r>
              <a:rPr lang="en-US" sz="2000" dirty="0"/>
              <a:t> il </a:t>
            </a:r>
            <a:r>
              <a:rPr lang="en-US" sz="2000" dirty="0" err="1"/>
              <a:t>flusso</a:t>
            </a:r>
            <a:r>
              <a:rPr lang="en-US" sz="2000" dirty="0"/>
              <a:t> di </a:t>
            </a:r>
            <a:r>
              <a:rPr lang="en-US" sz="2000" dirty="0" err="1"/>
              <a:t>denaro</a:t>
            </a:r>
            <a:r>
              <a:rPr lang="en-US" sz="2000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Qual </a:t>
            </a:r>
            <a:r>
              <a:rPr lang="en-US" sz="2000" dirty="0" err="1"/>
              <a:t>è</a:t>
            </a:r>
            <a:r>
              <a:rPr lang="en-US" sz="2000" dirty="0"/>
              <a:t> la </a:t>
            </a:r>
            <a:r>
              <a:rPr lang="en-US" sz="2000" dirty="0" err="1"/>
              <a:t>differenza</a:t>
            </a:r>
            <a:r>
              <a:rPr lang="en-US" sz="2000" dirty="0"/>
              <a:t> </a:t>
            </a:r>
            <a:r>
              <a:rPr lang="en-US" sz="2000" dirty="0" err="1"/>
              <a:t>tra</a:t>
            </a:r>
            <a:r>
              <a:rPr lang="en-US" sz="2000" dirty="0"/>
              <a:t> </a:t>
            </a:r>
            <a:r>
              <a:rPr lang="en-US" sz="2000" dirty="0" err="1"/>
              <a:t>ricavi</a:t>
            </a:r>
            <a:r>
              <a:rPr lang="en-US" sz="2000" dirty="0"/>
              <a:t> e </a:t>
            </a:r>
            <a:r>
              <a:rPr lang="en-US" sz="2000" dirty="0" err="1"/>
              <a:t>entrate</a:t>
            </a:r>
            <a:r>
              <a:rPr lang="en-US" sz="2000" dirty="0"/>
              <a:t>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Qual </a:t>
            </a:r>
            <a:r>
              <a:rPr lang="en-US" sz="2000" dirty="0" err="1"/>
              <a:t>è</a:t>
            </a:r>
            <a:r>
              <a:rPr lang="en-US" sz="2000" dirty="0"/>
              <a:t> la </a:t>
            </a:r>
            <a:r>
              <a:rPr lang="en-US" sz="2000" dirty="0" err="1"/>
              <a:t>differenza</a:t>
            </a:r>
            <a:r>
              <a:rPr lang="en-US" sz="2000" dirty="0"/>
              <a:t> </a:t>
            </a:r>
            <a:r>
              <a:rPr lang="en-US" sz="2000" dirty="0" err="1"/>
              <a:t>tra</a:t>
            </a:r>
            <a:r>
              <a:rPr lang="en-US" sz="2000" dirty="0"/>
              <a:t> </a:t>
            </a:r>
            <a:r>
              <a:rPr lang="en-US" sz="2000" dirty="0" err="1"/>
              <a:t>spese</a:t>
            </a:r>
            <a:r>
              <a:rPr lang="en-US" sz="2000" dirty="0"/>
              <a:t> e </a:t>
            </a:r>
            <a:r>
              <a:rPr lang="en-US" sz="2000" dirty="0" err="1"/>
              <a:t>uscite</a:t>
            </a:r>
            <a:r>
              <a:rPr lang="en-US" sz="2000" dirty="0"/>
              <a:t>?</a:t>
            </a:r>
            <a:endParaRPr lang="hr-HR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27475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RICAVI</a:t>
            </a:r>
          </a:p>
        </p:txBody>
      </p:sp>
      <p:sp>
        <p:nvSpPr>
          <p:cNvPr id="19" name="Elipsa 18"/>
          <p:cNvSpPr/>
          <p:nvPr/>
        </p:nvSpPr>
        <p:spPr>
          <a:xfrm>
            <a:off x="6502846" y="2745376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ENTRATE</a:t>
            </a:r>
          </a:p>
        </p:txBody>
      </p:sp>
      <p:sp>
        <p:nvSpPr>
          <p:cNvPr id="6" name="Nije jednako 5"/>
          <p:cNvSpPr/>
          <p:nvPr/>
        </p:nvSpPr>
        <p:spPr>
          <a:xfrm>
            <a:off x="5377259" y="3261236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345768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SPESE</a:t>
            </a:r>
          </a:p>
        </p:txBody>
      </p:sp>
      <p:sp>
        <p:nvSpPr>
          <p:cNvPr id="17" name="Elipsa 16"/>
          <p:cNvSpPr/>
          <p:nvPr/>
        </p:nvSpPr>
        <p:spPr>
          <a:xfrm>
            <a:off x="650284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USCITE</a:t>
            </a:r>
          </a:p>
        </p:txBody>
      </p:sp>
      <p:sp>
        <p:nvSpPr>
          <p:cNvPr id="18" name="Nije jednako 17"/>
          <p:cNvSpPr/>
          <p:nvPr/>
        </p:nvSpPr>
        <p:spPr>
          <a:xfrm>
            <a:off x="5385684" y="4794520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D6D781023E647836D653A8CDC7605" ma:contentTypeVersion="13" ma:contentTypeDescription="Umožňuje vytvoriť nový dokument." ma:contentTypeScope="" ma:versionID="b08c6486e843726aa500a91eaed3127c">
  <xsd:schema xmlns:xsd="http://www.w3.org/2001/XMLSchema" xmlns:xs="http://www.w3.org/2001/XMLSchema" xmlns:p="http://schemas.microsoft.com/office/2006/metadata/properties" xmlns:ns3="d4132698-efcf-4421-bf31-6b81d1623da4" xmlns:ns4="f9647583-738d-48e6-8986-a68e5780fd24" targetNamespace="http://schemas.microsoft.com/office/2006/metadata/properties" ma:root="true" ma:fieldsID="2cfc256d34264556fcfdc3863d3b4a58" ns3:_="" ns4:_="">
    <xsd:import namespace="d4132698-efcf-4421-bf31-6b81d1623da4"/>
    <xsd:import namespace="f9647583-738d-48e6-8986-a68e5780f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32698-efcf-4421-bf31-6b81d1623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7583-738d-48e6-8986-a68e5780f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B44BB9-1B8C-405C-8852-FB3D9B4CC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32698-efcf-4421-bf31-6b81d1623da4"/>
    <ds:schemaRef ds:uri="f9647583-738d-48e6-8986-a68e5780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40322-6E6B-4F60-8711-10DBDB7CB4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EF88D9-02B0-4870-A4A3-3B8B1B7B5A7D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9647583-738d-48e6-8986-a68e5780fd24"/>
    <ds:schemaRef ds:uri="d4132698-efcf-4421-bf31-6b81d1623d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1206</Words>
  <Application>Microsoft Macintosh PowerPoint</Application>
  <PresentationFormat>Widescreen</PresentationFormat>
  <Paragraphs>151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ECONOMIA E FINANZA</vt:lpstr>
      <vt:lpstr>CONTENUTI</vt:lpstr>
      <vt:lpstr>1. PREVISIONE DEI COSTI DI BASE</vt:lpstr>
      <vt:lpstr>PREVISIONE DEI COSTI DI BASE </vt:lpstr>
      <vt:lpstr>2. PIANO FINANZIARIO</vt:lpstr>
      <vt:lpstr>2. FINANCIAL PLAN</vt:lpstr>
      <vt:lpstr>2. FINANCIAL PLAN</vt:lpstr>
      <vt:lpstr>2. PIANO FINANZIARIO</vt:lpstr>
      <vt:lpstr>2. PIANO FINANZIARIO</vt:lpstr>
      <vt:lpstr> 3.METODI DI FINANZIAMENTO/RACCOLTA FONDI </vt:lpstr>
      <vt:lpstr>3.METODI DI FINANZIAMENTO/RACCOLTA FONDI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Microsoft Office User</cp:lastModifiedBy>
  <cp:revision>40</cp:revision>
  <dcterms:created xsi:type="dcterms:W3CDTF">2020-11-24T11:59:30Z</dcterms:created>
  <dcterms:modified xsi:type="dcterms:W3CDTF">2022-02-23T14:30:10Z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0x0101003A0D6D781023E647836D653A8CDC7605</vt:lpwstr>
  </property>
</Properties>
</file>