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62" r:id="rId6"/>
    <p:sldId id="283" r:id="rId7"/>
    <p:sldId id="257" r:id="rId8"/>
    <p:sldId id="286" r:id="rId9"/>
    <p:sldId id="284" r:id="rId10"/>
    <p:sldId id="285" r:id="rId11"/>
    <p:sldId id="269" r:id="rId12"/>
    <p:sldId id="277" r:id="rId13"/>
    <p:sldId id="274" r:id="rId14"/>
    <p:sldId id="280" r:id="rId15"/>
    <p:sldId id="281" r:id="rId16"/>
    <p:sldId id="279" r:id="rId17"/>
    <p:sldId id="270" r:id="rId18"/>
    <p:sldId id="287" r:id="rId19"/>
    <p:sldId id="278" r:id="rId20"/>
    <p:sldId id="265" r:id="rId21"/>
    <p:sldId id="267" r:id="rId22"/>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C"/>
    <a:srgbClr val="E6872D"/>
    <a:srgbClr val="D92E2D"/>
    <a:srgbClr val="FFC400"/>
    <a:srgbClr val="FFCD04"/>
    <a:srgbClr val="FFC300"/>
    <a:srgbClr val="FFC100"/>
    <a:srgbClr val="E5802D"/>
    <a:srgbClr val="E47A2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p:cViewPr varScale="1">
        <p:scale>
          <a:sx n="121" d="100"/>
          <a:sy n="121"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48A2C5-E078-4EAE-B67C-F75635EB2AC1}" type="datetimeFigureOut">
              <a:rPr lang="en-US" smtClean="0"/>
              <a:t>2/23/22</a:t>
            </a:fld>
            <a:endParaRPr lang="en-US"/>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836BBAE-8268-4B75-9EA7-395FE588218C}" type="slidenum">
              <a:rPr lang="en-US" smtClean="0"/>
              <a:t>‹N›</a:t>
            </a:fld>
            <a:endParaRPr lang="en-US"/>
          </a:p>
        </p:txBody>
      </p:sp>
    </p:spTree>
    <p:extLst>
      <p:ext uri="{BB962C8B-B14F-4D97-AF65-F5344CB8AC3E}">
        <p14:creationId xmlns:p14="http://schemas.microsoft.com/office/powerpoint/2010/main" val="307756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8836BBAE-8268-4B75-9EA7-395FE588218C}" type="slidenum">
              <a:rPr lang="en-US" smtClean="0"/>
              <a:t>7</a:t>
            </a:fld>
            <a:endParaRPr lang="en-US"/>
          </a:p>
        </p:txBody>
      </p:sp>
    </p:spTree>
    <p:extLst>
      <p:ext uri="{BB962C8B-B14F-4D97-AF65-F5344CB8AC3E}">
        <p14:creationId xmlns:p14="http://schemas.microsoft.com/office/powerpoint/2010/main" val="3494153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23/2/22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23/2/22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ir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mindtools.com/pages/article/newTMC_5W.htm" TargetMode="External"/><Relationship Id="rId4" Type="http://schemas.openxmlformats.org/officeDocument/2006/relationships/hyperlink" Target="https://youtu.be/B-M3YlA2KD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youtu.be/oHiwpz7r4w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blueoceanstrategy.com/what-is-blue-ocean-strategy/" TargetMode="External"/><Relationship Id="rId4" Type="http://schemas.openxmlformats.org/officeDocument/2006/relationships/hyperlink" Target="https://youtu.be/NUWKiC2Jg-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www.blueoceanstrategy.com/tools/four-actions-frame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2764221" y="2403997"/>
            <a:ext cx="6485720" cy="2355427"/>
          </a:xfrm>
        </p:spPr>
        <p:txBody>
          <a:bodyPr>
            <a:noAutofit/>
          </a:bodyPr>
          <a:lstStyle/>
          <a:p>
            <a:r>
              <a:rPr lang="es-ES" sz="4000" b="1" dirty="0">
                <a:solidFill>
                  <a:srgbClr val="D92E2D"/>
                </a:solidFill>
              </a:rPr>
              <a:t>CAPACITÀ DI INNOVAZIONE –</a:t>
            </a:r>
            <a:br>
              <a:rPr lang="es-ES" sz="4000" b="1" dirty="0">
                <a:solidFill>
                  <a:srgbClr val="D92E2D"/>
                </a:solidFill>
              </a:rPr>
            </a:br>
            <a:r>
              <a:rPr lang="es-ES" sz="4000" b="1" dirty="0">
                <a:solidFill>
                  <a:srgbClr val="D92E2D"/>
                </a:solidFill>
              </a:rPr>
              <a:t> come </a:t>
            </a:r>
            <a:r>
              <a:rPr lang="es-ES" sz="4000" b="1" dirty="0" err="1">
                <a:solidFill>
                  <a:srgbClr val="D92E2D"/>
                </a:solidFill>
              </a:rPr>
              <a:t>sfruttare</a:t>
            </a:r>
            <a:r>
              <a:rPr lang="es-ES" sz="4000" b="1" dirty="0">
                <a:solidFill>
                  <a:srgbClr val="D92E2D"/>
                </a:solidFill>
              </a:rPr>
              <a:t> </a:t>
            </a:r>
            <a:r>
              <a:rPr lang="es-ES" sz="4000" b="1" dirty="0" err="1">
                <a:solidFill>
                  <a:srgbClr val="D92E2D"/>
                </a:solidFill>
              </a:rPr>
              <a:t>l'innovazione</a:t>
            </a:r>
            <a:r>
              <a:rPr lang="es-ES" sz="4000" b="1" dirty="0">
                <a:solidFill>
                  <a:srgbClr val="D92E2D"/>
                </a:solidFill>
              </a:rPr>
              <a:t> </a:t>
            </a:r>
            <a:r>
              <a:rPr lang="es-ES" sz="4000" b="1" dirty="0" err="1">
                <a:solidFill>
                  <a:srgbClr val="D92E2D"/>
                </a:solidFill>
              </a:rPr>
              <a:t>nello</a:t>
            </a:r>
            <a:r>
              <a:rPr lang="es-ES" sz="4000" b="1" dirty="0">
                <a:solidFill>
                  <a:srgbClr val="D92E2D"/>
                </a:solidFill>
              </a:rPr>
              <a:t> sport per </a:t>
            </a:r>
            <a:r>
              <a:rPr lang="es-ES" sz="4000" b="1" dirty="0" err="1">
                <a:solidFill>
                  <a:srgbClr val="D92E2D"/>
                </a:solidFill>
              </a:rPr>
              <a:t>il</a:t>
            </a:r>
            <a:r>
              <a:rPr lang="es-ES" sz="4000" b="1" dirty="0">
                <a:solidFill>
                  <a:srgbClr val="D92E2D"/>
                </a:solidFill>
              </a:rPr>
              <a:t> </a:t>
            </a:r>
            <a:r>
              <a:rPr lang="es-ES" sz="4000" b="1" dirty="0" err="1">
                <a:solidFill>
                  <a:srgbClr val="D92E2D"/>
                </a:solidFill>
              </a:rPr>
              <a:t>business</a:t>
            </a:r>
            <a:r>
              <a:rPr lang="es-ES" sz="4000" b="1" dirty="0">
                <a:solidFill>
                  <a:srgbClr val="D92E2D"/>
                </a:solidFill>
              </a:rPr>
              <a:t>?</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r>
              <a:rPr lang="it-IT" b="1" dirty="0">
                <a:ea typeface="+mn-lt"/>
                <a:cs typeface="+mn-lt"/>
              </a:rPr>
              <a:t>Esercizio di </a:t>
            </a:r>
            <a:r>
              <a:rPr lang="it-IT" b="1" dirty="0" err="1">
                <a:ea typeface="+mn-lt"/>
                <a:cs typeface="+mn-lt"/>
              </a:rPr>
              <a:t>brainwriting</a:t>
            </a:r>
            <a:endParaRPr lang="en-GB" b="1" dirty="0">
              <a:ea typeface="+mn-lt"/>
              <a:cs typeface="+mn-lt"/>
            </a:endParaRPr>
          </a:p>
          <a:p>
            <a:pPr algn="l">
              <a:defRPr/>
            </a:pPr>
            <a:endParaRPr lang="en-GB" b="1" dirty="0">
              <a:ea typeface="+mn-lt"/>
              <a:cs typeface="+mn-lt"/>
            </a:endParaRPr>
          </a:p>
          <a:p>
            <a:pPr marL="457200" indent="-457200" algn="l">
              <a:buFont typeface="Arial" panose="020B0604020202020204" pitchFamily="34" charset="0"/>
              <a:buChar char="•"/>
              <a:defRPr/>
            </a:pPr>
            <a:r>
              <a:rPr lang="en-GB" dirty="0" err="1">
                <a:cs typeface="Calibri"/>
              </a:rPr>
              <a:t>Trovate</a:t>
            </a:r>
            <a:r>
              <a:rPr lang="en-GB" dirty="0">
                <a:cs typeface="Calibri"/>
              </a:rPr>
              <a:t> </a:t>
            </a:r>
            <a:r>
              <a:rPr lang="en-GB" dirty="0" err="1">
                <a:cs typeface="Calibri"/>
              </a:rPr>
              <a:t>informazioni</a:t>
            </a:r>
            <a:r>
              <a:rPr lang="en-GB" dirty="0">
                <a:cs typeface="Calibri"/>
              </a:rPr>
              <a:t> e </a:t>
            </a:r>
            <a:r>
              <a:rPr lang="en-GB" dirty="0" err="1">
                <a:cs typeface="Calibri"/>
              </a:rPr>
              <a:t>studiate</a:t>
            </a:r>
            <a:r>
              <a:rPr lang="en-GB" dirty="0">
                <a:cs typeface="Calibri"/>
              </a:rPr>
              <a:t> la </a:t>
            </a:r>
            <a:r>
              <a:rPr lang="en-GB" dirty="0" err="1">
                <a:cs typeface="Calibri"/>
              </a:rPr>
              <a:t>tecnica</a:t>
            </a:r>
            <a:r>
              <a:rPr lang="en-GB" dirty="0">
                <a:cs typeface="Calibri"/>
              </a:rPr>
              <a:t> 6-3-5. </a:t>
            </a:r>
            <a:r>
              <a:rPr lang="en-GB" dirty="0" err="1">
                <a:cs typeface="Calibri"/>
              </a:rPr>
              <a:t>Organizzate</a:t>
            </a:r>
            <a:r>
              <a:rPr lang="en-GB" dirty="0">
                <a:cs typeface="Calibri"/>
              </a:rPr>
              <a:t> una </a:t>
            </a:r>
            <a:r>
              <a:rPr lang="en-GB" dirty="0" err="1">
                <a:cs typeface="Calibri"/>
              </a:rPr>
              <a:t>sessione</a:t>
            </a:r>
            <a:r>
              <a:rPr lang="en-GB" dirty="0">
                <a:cs typeface="Calibri"/>
              </a:rPr>
              <a:t> di brainwriting in </a:t>
            </a:r>
            <a:r>
              <a:rPr lang="en-GB" dirty="0" err="1">
                <a:cs typeface="Calibri"/>
              </a:rPr>
              <a:t>classe</a:t>
            </a:r>
            <a:r>
              <a:rPr lang="en-GB" dirty="0">
                <a:cs typeface="Calibri"/>
              </a:rPr>
              <a:t>.</a:t>
            </a: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308343" y="404858"/>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Unità</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pic>
        <p:nvPicPr>
          <p:cNvPr id="3" name="Kuva 2">
            <a:extLst>
              <a:ext uri="{FF2B5EF4-FFF2-40B4-BE49-F238E27FC236}">
                <a16:creationId xmlns:a16="http://schemas.microsoft.com/office/drawing/2014/main" id="{DBC87636-0003-4E32-B36B-27DD770FE4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1717" y="3133813"/>
            <a:ext cx="3441923" cy="2290302"/>
          </a:xfrm>
          <a:prstGeom prst="rect">
            <a:avLst/>
          </a:prstGeom>
        </p:spPr>
      </p:pic>
      <p:sp>
        <p:nvSpPr>
          <p:cNvPr id="4" name="Suorakulmio 3">
            <a:extLst>
              <a:ext uri="{FF2B5EF4-FFF2-40B4-BE49-F238E27FC236}">
                <a16:creationId xmlns:a16="http://schemas.microsoft.com/office/drawing/2014/main" id="{DFD8B6F2-1113-4E18-8708-6BE99003906B}"/>
              </a:ext>
            </a:extLst>
          </p:cNvPr>
          <p:cNvSpPr/>
          <p:nvPr/>
        </p:nvSpPr>
        <p:spPr>
          <a:xfrm>
            <a:off x="4551717" y="5485889"/>
            <a:ext cx="2310248" cy="246221"/>
          </a:xfrm>
          <a:prstGeom prst="rect">
            <a:avLst/>
          </a:prstGeom>
        </p:spPr>
        <p:txBody>
          <a:bodyPr wrap="none">
            <a:spAutoFit/>
          </a:bodyPr>
          <a:lstStyle/>
          <a:p>
            <a:r>
              <a:rPr lang="nl-NL" sz="1000" dirty="0"/>
              <a:t>Photo by Frans Van Heerden from Pexels</a:t>
            </a:r>
            <a:endParaRPr lang="en-US" sz="1000" dirty="0"/>
          </a:p>
        </p:txBody>
      </p:sp>
    </p:spTree>
    <p:extLst>
      <p:ext uri="{BB962C8B-B14F-4D97-AF65-F5344CB8AC3E}">
        <p14:creationId xmlns:p14="http://schemas.microsoft.com/office/powerpoint/2010/main" val="19869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a:t>
            </a:r>
            <a:r>
              <a:rPr lang="es-ES" sz="3900" b="1" dirty="0" err="1">
                <a:solidFill>
                  <a:srgbClr val="D92E2D"/>
                </a:solidFill>
                <a:latin typeface="Calibri Light"/>
              </a:rPr>
              <a:t>tà</a:t>
            </a:r>
            <a:r>
              <a:rPr lang="es-ES" sz="3900" b="1"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583474" y="1704279"/>
            <a:ext cx="961978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t>Test di Brainwriting Online</a:t>
            </a:r>
            <a:endParaRPr lang="it-IT" sz="2400" b="1" dirty="0">
              <a:cs typeface="Calibri" panose="020F0502020204030204"/>
            </a:endParaRPr>
          </a:p>
          <a:p>
            <a:pPr marL="457200" indent="-457200">
              <a:buFont typeface="Arial" panose="020B0604020202020204" pitchFamily="34" charset="0"/>
              <a:buChar char="•"/>
            </a:pPr>
            <a:endParaRPr lang="it-IT" sz="2400" b="1" dirty="0">
              <a:cs typeface="Calibri" panose="020F0502020204030204"/>
            </a:endParaRPr>
          </a:p>
          <a:p>
            <a:pPr marL="457200" indent="-457200">
              <a:buFont typeface="Arial" panose="020B0604020202020204" pitchFamily="34" charset="0"/>
              <a:buChar char="•"/>
            </a:pPr>
            <a:r>
              <a:rPr lang="it-IT" sz="2400" dirty="0"/>
              <a:t>Le sessioni di </a:t>
            </a:r>
            <a:r>
              <a:rPr lang="it-IT" sz="2400" dirty="0" err="1"/>
              <a:t>Brainwriting</a:t>
            </a:r>
            <a:r>
              <a:rPr lang="it-IT" sz="2400" dirty="0"/>
              <a:t> possono anche essere organizzate online in un incontro remoto o virtuale; per esempio: Online whiteboard for Visual Collaboration </a:t>
            </a:r>
            <a:r>
              <a:rPr lang="it-IT" sz="2400" dirty="0">
                <a:hlinkClick r:id="rId4"/>
              </a:rPr>
              <a:t>www.miro.com</a:t>
            </a:r>
            <a:r>
              <a:rPr lang="it-IT" sz="2400" dirty="0"/>
              <a:t>. </a:t>
            </a:r>
          </a:p>
          <a:p>
            <a:pPr marL="457200" indent="-457200">
              <a:buFont typeface="Arial" panose="020B0604020202020204" pitchFamily="34" charset="0"/>
              <a:buChar char="•"/>
            </a:pPr>
            <a:endParaRPr lang="it-IT" sz="2400" dirty="0"/>
          </a:p>
          <a:p>
            <a:pPr marL="457200" indent="-457200">
              <a:buFont typeface="Arial" panose="020B0604020202020204" pitchFamily="34" charset="0"/>
              <a:buChar char="•"/>
            </a:pPr>
            <a:r>
              <a:rPr lang="it-IT" sz="2400" dirty="0"/>
              <a:t>OPZIONALE: Trova altri software online per il </a:t>
            </a:r>
            <a:r>
              <a:rPr lang="it-IT" sz="2400" dirty="0" err="1">
                <a:cs typeface="Calibri"/>
              </a:rPr>
              <a:t>brainwriting</a:t>
            </a:r>
            <a:r>
              <a:rPr lang="it-IT" sz="2400" dirty="0">
                <a:cs typeface="Calibri"/>
              </a:rPr>
              <a:t>.</a:t>
            </a:r>
          </a:p>
        </p:txBody>
      </p:sp>
    </p:spTree>
    <p:extLst>
      <p:ext uri="{BB962C8B-B14F-4D97-AF65-F5344CB8AC3E}">
        <p14:creationId xmlns:p14="http://schemas.microsoft.com/office/powerpoint/2010/main" val="6798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721957"/>
            <a:ext cx="9144000" cy="4564370"/>
          </a:xfrm>
        </p:spPr>
        <p:txBody>
          <a:bodyPr vert="horz" lIns="91440" tIns="45720" rIns="91440" bIns="45720" rtlCol="0" anchor="t">
            <a:normAutofit/>
          </a:bodyPr>
          <a:lstStyle/>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Unità</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sp>
        <p:nvSpPr>
          <p:cNvPr id="2" name="Tekstiruutu 1">
            <a:extLst>
              <a:ext uri="{FF2B5EF4-FFF2-40B4-BE49-F238E27FC236}">
                <a16:creationId xmlns:a16="http://schemas.microsoft.com/office/drawing/2014/main" id="{E2025E70-9084-49EE-9D98-68B1601DF72C}"/>
              </a:ext>
            </a:extLst>
          </p:cNvPr>
          <p:cNvSpPr txBox="1"/>
          <p:nvPr/>
        </p:nvSpPr>
        <p:spPr>
          <a:xfrm>
            <a:off x="1239645" y="1462669"/>
            <a:ext cx="1003795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400" b="1" dirty="0"/>
              <a:t>Metodo di </a:t>
            </a:r>
            <a:r>
              <a:rPr lang="it-IT" sz="2400" b="1" dirty="0" err="1"/>
              <a:t>Problem</a:t>
            </a:r>
            <a:r>
              <a:rPr lang="it-IT" sz="2400" b="1" dirty="0"/>
              <a:t> </a:t>
            </a:r>
            <a:r>
              <a:rPr lang="it-IT" sz="2400" b="1" dirty="0" err="1"/>
              <a:t>Solving</a:t>
            </a:r>
            <a:r>
              <a:rPr lang="it-IT" sz="2400" b="1" dirty="0"/>
              <a:t>: 5Y/I cinque perché</a:t>
            </a:r>
            <a:endParaRPr lang="fi-FI" sz="2400" dirty="0"/>
          </a:p>
          <a:p>
            <a:endParaRPr lang="it-IT" sz="2000" dirty="0">
              <a:cs typeface="Calibri"/>
            </a:endParaRPr>
          </a:p>
          <a:p>
            <a:pPr marL="342900" indent="-342900">
              <a:buFont typeface="Arial"/>
              <a:buChar char="•"/>
            </a:pPr>
            <a:r>
              <a:rPr lang="it-IT" sz="2000" dirty="0"/>
              <a:t> </a:t>
            </a:r>
            <a:r>
              <a:rPr lang="it-IT" dirty="0">
                <a:hlinkClick r:id="rId4"/>
              </a:rPr>
              <a:t>https://youtu.be/B-M3YlA2KDg</a:t>
            </a:r>
            <a:r>
              <a:rPr lang="it-IT" dirty="0"/>
              <a:t>  permette di arrivare rapidamente alla radice di un problema. </a:t>
            </a:r>
          </a:p>
          <a:p>
            <a:pPr marL="342900" indent="-342900">
              <a:buFont typeface="Arial"/>
              <a:buChar char="•"/>
            </a:pPr>
            <a:endParaRPr lang="it-IT" dirty="0"/>
          </a:p>
          <a:p>
            <a:pPr marL="342900" indent="-342900">
              <a:buFont typeface="Arial"/>
              <a:buChar char="•"/>
            </a:pPr>
            <a:r>
              <a:rPr lang="it-IT" dirty="0"/>
              <a:t>La tecnica dei 5 perché segue questa tradizione ed è più efficace quando le risposte provengono da persone che hanno esperienza pratica del processo o del problema in questione. </a:t>
            </a:r>
          </a:p>
          <a:p>
            <a:pPr marL="342900" indent="-342900">
              <a:buFont typeface="Arial"/>
              <a:buChar char="•"/>
            </a:pPr>
            <a:endParaRPr lang="it-IT" dirty="0"/>
          </a:p>
          <a:p>
            <a:pPr marL="342900" indent="-342900">
              <a:buFont typeface="Arial"/>
              <a:buChar char="•"/>
            </a:pPr>
            <a:r>
              <a:rPr lang="it-IT" dirty="0"/>
              <a:t>Il metodo è molto semplice: quando si verifica un problema, si va alla radice chiedendo cinque volte "Perché? </a:t>
            </a:r>
          </a:p>
          <a:p>
            <a:endParaRPr lang="it-IT" dirty="0"/>
          </a:p>
          <a:p>
            <a:pPr marL="285750" indent="-285750">
              <a:buFont typeface="Arial"/>
              <a:buChar char="•"/>
            </a:pPr>
            <a:r>
              <a:rPr lang="it-IT" b="1" dirty="0"/>
              <a:t>OPZIONALE</a:t>
            </a:r>
            <a:r>
              <a:rPr lang="it-IT" dirty="0"/>
              <a:t>: Testate il metodo in classe. </a:t>
            </a:r>
            <a:r>
              <a:rPr lang="it-IT" dirty="0">
                <a:hlinkClick r:id="rId5"/>
              </a:rPr>
              <a:t>https://www.mindtools.com/pages/article/newTMC_5W.htm</a:t>
            </a:r>
            <a:r>
              <a:rPr lang="it-IT" dirty="0"/>
              <a:t>)</a:t>
            </a:r>
            <a:endParaRPr lang="it-IT" dirty="0">
              <a:cs typeface="Calibri"/>
            </a:endParaRPr>
          </a:p>
        </p:txBody>
      </p:sp>
    </p:spTree>
    <p:extLst>
      <p:ext uri="{BB962C8B-B14F-4D97-AF65-F5344CB8AC3E}">
        <p14:creationId xmlns:p14="http://schemas.microsoft.com/office/powerpoint/2010/main" val="20451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433884"/>
            <a:ext cx="9144000" cy="4852443"/>
          </a:xfrm>
        </p:spPr>
        <p:txBody>
          <a:bodyPr vert="horz" lIns="91440" tIns="45720" rIns="91440" bIns="45720" rtlCol="0" anchor="t">
            <a:normAutofit/>
          </a:bodyPr>
          <a:lstStyle/>
          <a:p>
            <a:pPr algn="l">
              <a:defRPr/>
            </a:pPr>
            <a:endParaRPr lang="en-GB" sz="3200"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4000" b="1" spc="-85">
              <a:solidFill>
                <a:srgbClr val="FF0000"/>
              </a:solidFill>
              <a:cs typeface="Tahoma"/>
            </a:endParaRPr>
          </a:p>
        </p:txBody>
      </p:sp>
      <p:sp>
        <p:nvSpPr>
          <p:cNvPr id="2" name="Tekstiruutu 1">
            <a:extLst>
              <a:ext uri="{FF2B5EF4-FFF2-40B4-BE49-F238E27FC236}">
                <a16:creationId xmlns:a16="http://schemas.microsoft.com/office/drawing/2014/main" id="{C157A4C9-68D1-4BA6-88DD-D36F4DC329D7}"/>
              </a:ext>
            </a:extLst>
          </p:cNvPr>
          <p:cNvSpPr txBox="1"/>
          <p:nvPr/>
        </p:nvSpPr>
        <p:spPr>
          <a:xfrm>
            <a:off x="1351156" y="1509134"/>
            <a:ext cx="997290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Idea Generation </a:t>
            </a:r>
            <a:r>
              <a:rPr lang="it" sz="2000" b="1" dirty="0">
                <a:ea typeface="+mn-lt"/>
                <a:cs typeface="+mn-lt"/>
              </a:rPr>
              <a:t>Method:</a:t>
            </a:r>
            <a:r>
              <a:rPr lang="it" sz="2000" dirty="0">
                <a:ea typeface="+mn-lt"/>
                <a:cs typeface="+mn-lt"/>
              </a:rPr>
              <a:t> </a:t>
            </a:r>
            <a:r>
              <a:rPr lang="it" sz="2000" b="1" dirty="0">
                <a:ea typeface="+mn-lt"/>
                <a:cs typeface="+mn-lt"/>
              </a:rPr>
              <a:t>Six Thinking Hats(R)</a:t>
            </a:r>
            <a:endParaRPr lang="it" sz="2000" dirty="0">
              <a:ea typeface="+mn-lt"/>
              <a:cs typeface="+mn-lt"/>
            </a:endParaRPr>
          </a:p>
          <a:p>
            <a:endParaRPr lang="it" sz="2000" dirty="0">
              <a:ea typeface="+mn-lt"/>
              <a:cs typeface="+mn-lt"/>
            </a:endParaRPr>
          </a:p>
          <a:p>
            <a:pPr marL="285750" indent="-285750">
              <a:buFont typeface="Arial"/>
              <a:buChar char="•"/>
            </a:pPr>
            <a:r>
              <a:rPr lang="it" sz="2000" dirty="0">
                <a:ea typeface="+mn-lt"/>
                <a:cs typeface="+mn-lt"/>
              </a:rPr>
              <a:t>helps you to look at a decision in different ways with a role-playing model developed by Edward de Bono in 1986. </a:t>
            </a:r>
          </a:p>
          <a:p>
            <a:pPr marL="285750" indent="-285750">
              <a:buFont typeface="Arial"/>
              <a:buChar char="•"/>
            </a:pPr>
            <a:endParaRPr lang="fi-FI" sz="2000" dirty="0">
              <a:ea typeface="+mn-lt"/>
              <a:cs typeface="+mn-lt"/>
            </a:endParaRPr>
          </a:p>
          <a:p>
            <a:pPr marL="285750" indent="-285750">
              <a:buFont typeface="Arial"/>
              <a:buChar char="•"/>
            </a:pPr>
            <a:r>
              <a:rPr lang="it" sz="2000" dirty="0">
                <a:ea typeface="+mn-lt"/>
                <a:cs typeface="+mn-lt"/>
              </a:rPr>
              <a:t>Each has represents a different lens or pespective on a particular issue and is an insightful activity that prevents narrow thinking. </a:t>
            </a:r>
          </a:p>
          <a:p>
            <a:pPr marL="285750" indent="-285750">
              <a:buFont typeface="Arial"/>
              <a:buChar char="•"/>
            </a:pPr>
            <a:endParaRPr lang="fi-FI" sz="2000" dirty="0">
              <a:ea typeface="+mn-lt"/>
              <a:cs typeface="+mn-lt"/>
            </a:endParaRPr>
          </a:p>
          <a:p>
            <a:pPr marL="285750" indent="-285750">
              <a:buFont typeface="Arial"/>
              <a:buChar char="•"/>
            </a:pPr>
            <a:r>
              <a:rPr lang="it" sz="2000" dirty="0">
                <a:ea typeface="+mn-lt"/>
                <a:cs typeface="+mn-lt"/>
              </a:rPr>
              <a:t>It serves as a team-based problem solving and brainstorming technique that can be used to explore problems through various perspectives in order to uncover options that might otherwise be overlooked. </a:t>
            </a:r>
          </a:p>
          <a:p>
            <a:pPr marL="285750" indent="-285750">
              <a:buFont typeface="Arial"/>
              <a:buChar char="•"/>
            </a:pPr>
            <a:endParaRPr lang="it" sz="2000" dirty="0">
              <a:ea typeface="+mn-lt"/>
              <a:cs typeface="+mn-lt"/>
            </a:endParaRPr>
          </a:p>
          <a:p>
            <a:pPr marL="285750" indent="-285750">
              <a:buFont typeface="Arial"/>
              <a:buChar char="•"/>
            </a:pPr>
            <a:r>
              <a:rPr lang="it" sz="2000" dirty="0">
                <a:cs typeface="Calibri"/>
                <a:hlinkClick r:id="rId4"/>
              </a:rPr>
              <a:t>https://youtu.be/oHiwpz7r4wY</a:t>
            </a:r>
            <a:r>
              <a:rPr lang="it" sz="2000" dirty="0">
                <a:cs typeface="Calibri"/>
              </a:rPr>
              <a:t> </a:t>
            </a:r>
          </a:p>
          <a:p>
            <a:pPr marL="285750" indent="-285750">
              <a:buFont typeface="Arial"/>
              <a:buChar char="•"/>
            </a:pPr>
            <a:endParaRPr lang="it" sz="2000" dirty="0">
              <a:cs typeface="Calibri"/>
            </a:endParaRPr>
          </a:p>
          <a:p>
            <a:pPr marL="285750" indent="-285750">
              <a:buFont typeface="Arial"/>
              <a:buChar char="•"/>
            </a:pPr>
            <a:r>
              <a:rPr lang="it-IT" sz="2000" b="1" dirty="0"/>
              <a:t>OPTIONAL ASSIGNMENT </a:t>
            </a:r>
            <a:r>
              <a:rPr lang="it-IT" sz="2000" dirty="0"/>
              <a:t>: Generate new ideas by using this method in class.</a:t>
            </a:r>
            <a:endParaRPr lang="it" sz="2000" dirty="0">
              <a:ea typeface="+mn-lt"/>
              <a:cs typeface="+mn-lt"/>
            </a:endParaRPr>
          </a:p>
          <a:p>
            <a:pPr marL="285750" indent="-285750">
              <a:buFont typeface="Arial"/>
              <a:buChar char="•"/>
            </a:pPr>
            <a:endParaRPr lang="it" sz="2000" i="1" dirty="0">
              <a:ea typeface="+mn-lt"/>
              <a:cs typeface="+mn-lt"/>
            </a:endParaRPr>
          </a:p>
          <a:p>
            <a:pPr marL="285750" indent="-285750">
              <a:buFont typeface="Arial"/>
              <a:buChar char="•"/>
            </a:pPr>
            <a:endParaRPr lang="it" sz="2000" dirty="0">
              <a:cs typeface="Calibri"/>
            </a:endParaRPr>
          </a:p>
        </p:txBody>
      </p:sp>
      <p:sp>
        <p:nvSpPr>
          <p:cNvPr id="4" name="Tekstiruutu 3">
            <a:extLst>
              <a:ext uri="{FF2B5EF4-FFF2-40B4-BE49-F238E27FC236}">
                <a16:creationId xmlns:a16="http://schemas.microsoft.com/office/drawing/2014/main" id="{2C02C861-6407-454D-A48F-34C702B0A848}"/>
              </a:ext>
            </a:extLst>
          </p:cNvPr>
          <p:cNvSpPr txBox="1"/>
          <p:nvPr/>
        </p:nvSpPr>
        <p:spPr>
          <a:xfrm>
            <a:off x="6332033" y="496230"/>
            <a:ext cx="5670395"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3900" b="1" dirty="0" err="1">
                <a:solidFill>
                  <a:srgbClr val="D92E2D"/>
                </a:solidFill>
                <a:latin typeface="Calibri Light"/>
              </a:rPr>
              <a:t>Unità</a:t>
            </a:r>
            <a:r>
              <a:rPr lang="es-ES" sz="3900" b="1" dirty="0">
                <a:solidFill>
                  <a:srgbClr val="D92E2D"/>
                </a:solidFill>
                <a:latin typeface="Calibri Light"/>
              </a:rPr>
              <a:t> 2</a:t>
            </a:r>
            <a:r>
              <a:rPr lang="en-US" sz="3900" dirty="0">
                <a:latin typeface="Calibri Light"/>
              </a:rPr>
              <a:t>​</a:t>
            </a:r>
            <a:endParaRPr lang="en-US" sz="3900" dirty="0">
              <a:latin typeface="Calibri Light"/>
              <a:cs typeface="Calibri Light"/>
            </a:endParaRPr>
          </a:p>
        </p:txBody>
      </p:sp>
    </p:spTree>
    <p:extLst>
      <p:ext uri="{BB962C8B-B14F-4D97-AF65-F5344CB8AC3E}">
        <p14:creationId xmlns:p14="http://schemas.microsoft.com/office/powerpoint/2010/main" val="184339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468418"/>
            <a:ext cx="9329853" cy="4648005"/>
          </a:xfrm>
        </p:spPr>
        <p:txBody>
          <a:bodyPr vert="horz" lIns="91440" tIns="45720" rIns="91440" bIns="45720" rtlCol="0" anchor="t">
            <a:normAutofit/>
          </a:bodyPr>
          <a:lstStyle/>
          <a:p>
            <a:pPr algn="l">
              <a:defRPr/>
            </a:pPr>
            <a:r>
              <a:rPr lang="en-GB" b="1" dirty="0" err="1">
                <a:ea typeface="+mn-lt"/>
                <a:cs typeface="+mn-lt"/>
              </a:rPr>
              <a:t>Strategia</a:t>
            </a:r>
            <a:r>
              <a:rPr lang="en-GB" b="1" dirty="0">
                <a:ea typeface="+mn-lt"/>
                <a:cs typeface="+mn-lt"/>
              </a:rPr>
              <a:t> </a:t>
            </a:r>
            <a:r>
              <a:rPr lang="en-GB" b="1" dirty="0" err="1">
                <a:ea typeface="+mn-lt"/>
                <a:cs typeface="+mn-lt"/>
              </a:rPr>
              <a:t>Oceano</a:t>
            </a:r>
            <a:r>
              <a:rPr lang="en-GB" b="1" dirty="0">
                <a:ea typeface="+mn-lt"/>
                <a:cs typeface="+mn-lt"/>
              </a:rPr>
              <a:t> Blu</a:t>
            </a:r>
            <a:endParaRPr lang="en-GB" dirty="0">
              <a:ea typeface="+mn-lt"/>
              <a:cs typeface="+mn-lt"/>
            </a:endParaRPr>
          </a:p>
          <a:p>
            <a:pPr algn="l">
              <a:defRPr/>
            </a:pPr>
            <a:endParaRPr lang="en-GB" dirty="0">
              <a:cs typeface="Calibri"/>
            </a:endParaRPr>
          </a:p>
          <a:p>
            <a:pPr marL="342900" indent="-342900" algn="l">
              <a:buFont typeface="Arial" panose="020B0604020202020204" pitchFamily="34" charset="0"/>
              <a:buChar char="•"/>
              <a:defRPr/>
            </a:pPr>
            <a:r>
              <a:rPr lang="en-US" sz="2000" dirty="0" err="1">
                <a:ea typeface="+mn-lt"/>
                <a:cs typeface="+mn-lt"/>
              </a:rPr>
              <a:t>Vuoi</a:t>
            </a:r>
            <a:r>
              <a:rPr lang="en-US" sz="2000" dirty="0">
                <a:ea typeface="+mn-lt"/>
                <a:cs typeface="+mn-lt"/>
              </a:rPr>
              <a:t> </a:t>
            </a:r>
            <a:r>
              <a:rPr lang="en-US" sz="2000" dirty="0" err="1">
                <a:ea typeface="+mn-lt"/>
                <a:cs typeface="+mn-lt"/>
              </a:rPr>
              <a:t>creare</a:t>
            </a:r>
            <a:r>
              <a:rPr lang="en-US" sz="2000" dirty="0">
                <a:ea typeface="+mn-lt"/>
                <a:cs typeface="+mn-lt"/>
              </a:rPr>
              <a:t> idee </a:t>
            </a:r>
            <a:r>
              <a:rPr lang="en-US" sz="2000" dirty="0" err="1">
                <a:ea typeface="+mn-lt"/>
                <a:cs typeface="+mn-lt"/>
              </a:rPr>
              <a:t>che</a:t>
            </a:r>
            <a:r>
              <a:rPr lang="en-US" sz="2000" dirty="0">
                <a:ea typeface="+mn-lt"/>
                <a:cs typeface="+mn-lt"/>
              </a:rPr>
              <a:t> </a:t>
            </a:r>
            <a:r>
              <a:rPr lang="en-US" sz="2000" dirty="0" err="1">
                <a:ea typeface="+mn-lt"/>
                <a:cs typeface="+mn-lt"/>
              </a:rPr>
              <a:t>cambiano</a:t>
            </a:r>
            <a:r>
              <a:rPr lang="en-US" sz="2000" dirty="0">
                <a:ea typeface="+mn-lt"/>
                <a:cs typeface="+mn-lt"/>
              </a:rPr>
              <a:t> il </a:t>
            </a:r>
            <a:r>
              <a:rPr lang="en-US" sz="2000" dirty="0" err="1">
                <a:ea typeface="+mn-lt"/>
                <a:cs typeface="+mn-lt"/>
              </a:rPr>
              <a:t>gioco</a:t>
            </a:r>
            <a:r>
              <a:rPr lang="en-US" sz="2000" dirty="0">
                <a:ea typeface="+mn-lt"/>
                <a:cs typeface="+mn-lt"/>
              </a:rPr>
              <a:t>? Ecco sei </a:t>
            </a:r>
            <a:r>
              <a:rPr lang="en-US" sz="2000" dirty="0" err="1">
                <a:ea typeface="+mn-lt"/>
                <a:cs typeface="+mn-lt"/>
              </a:rPr>
              <a:t>modi</a:t>
            </a:r>
            <a:r>
              <a:rPr lang="en-US" sz="2000" dirty="0">
                <a:ea typeface="+mn-lt"/>
                <a:cs typeface="+mn-lt"/>
              </a:rPr>
              <a:t> per </a:t>
            </a:r>
            <a:r>
              <a:rPr lang="en-US" sz="2000" dirty="0" err="1">
                <a:ea typeface="+mn-lt"/>
                <a:cs typeface="+mn-lt"/>
              </a:rPr>
              <a:t>creare</a:t>
            </a:r>
            <a:r>
              <a:rPr lang="en-US" sz="2000" dirty="0">
                <a:ea typeface="+mn-lt"/>
                <a:cs typeface="+mn-lt"/>
              </a:rPr>
              <a:t> le </a:t>
            </a:r>
            <a:r>
              <a:rPr lang="en-US" sz="2000" dirty="0" err="1">
                <a:ea typeface="+mn-lt"/>
                <a:cs typeface="+mn-lt"/>
              </a:rPr>
              <a:t>tue</a:t>
            </a:r>
            <a:r>
              <a:rPr lang="en-US" sz="2000" dirty="0">
                <a:ea typeface="+mn-lt"/>
                <a:cs typeface="+mn-lt"/>
              </a:rPr>
              <a:t> idee per </a:t>
            </a:r>
            <a:r>
              <a:rPr lang="en-US" sz="2000" dirty="0" err="1">
                <a:ea typeface="+mn-lt"/>
                <a:cs typeface="+mn-lt"/>
              </a:rPr>
              <a:t>l'oceano</a:t>
            </a:r>
            <a:r>
              <a:rPr lang="en-US" sz="2000" dirty="0">
                <a:ea typeface="+mn-lt"/>
                <a:cs typeface="+mn-lt"/>
              </a:rPr>
              <a:t> </a:t>
            </a:r>
            <a:r>
              <a:rPr lang="en-US" sz="2000" dirty="0" err="1">
                <a:ea typeface="+mn-lt"/>
                <a:cs typeface="+mn-lt"/>
              </a:rPr>
              <a:t>blu</a:t>
            </a:r>
            <a:r>
              <a:rPr lang="en-US" sz="2000" dirty="0">
                <a:ea typeface="+mn-lt"/>
                <a:cs typeface="+mn-lt"/>
              </a:rPr>
              <a:t> e la </a:t>
            </a:r>
            <a:r>
              <a:rPr lang="en-US" sz="2000" dirty="0" err="1">
                <a:ea typeface="+mn-lt"/>
                <a:cs typeface="+mn-lt"/>
              </a:rPr>
              <a:t>tua</a:t>
            </a:r>
            <a:r>
              <a:rPr lang="en-US" sz="2000" dirty="0">
                <a:ea typeface="+mn-lt"/>
                <a:cs typeface="+mn-lt"/>
              </a:rPr>
              <a:t> </a:t>
            </a:r>
            <a:r>
              <a:rPr lang="en-US" sz="2000" dirty="0" err="1">
                <a:ea typeface="+mn-lt"/>
                <a:cs typeface="+mn-lt"/>
              </a:rPr>
              <a:t>strategia</a:t>
            </a:r>
            <a:r>
              <a:rPr lang="en-US" sz="2000" dirty="0">
                <a:ea typeface="+mn-lt"/>
                <a:cs typeface="+mn-lt"/>
              </a:rPr>
              <a:t> </a:t>
            </a:r>
            <a:r>
              <a:rPr lang="en-US" sz="2000" dirty="0">
                <a:ea typeface="+mn-lt"/>
                <a:cs typeface="+mn-lt"/>
                <a:hlinkClick r:id="rId4"/>
              </a:rPr>
              <a:t>https://youtu.be/NUWKiC2Jg-A</a:t>
            </a:r>
            <a:r>
              <a:rPr lang="en-US" sz="2000" dirty="0">
                <a:ea typeface="+mn-lt"/>
                <a:cs typeface="+mn-lt"/>
              </a:rPr>
              <a:t> </a:t>
            </a:r>
          </a:p>
          <a:p>
            <a:pPr marL="342900" indent="-342900" algn="l">
              <a:buFont typeface="Arial" panose="020B0604020202020204" pitchFamily="34" charset="0"/>
              <a:buChar char="•"/>
              <a:defRPr/>
            </a:pPr>
            <a:r>
              <a:rPr lang="en-US" sz="2000" dirty="0">
                <a:ea typeface="+mn-lt"/>
                <a:cs typeface="+mn-lt"/>
              </a:rPr>
              <a:t>La </a:t>
            </a:r>
            <a:r>
              <a:rPr lang="en-US" sz="2000" dirty="0" err="1">
                <a:ea typeface="+mn-lt"/>
                <a:cs typeface="+mn-lt"/>
              </a:rPr>
              <a:t>strategia</a:t>
            </a:r>
            <a:r>
              <a:rPr lang="en-US" sz="2000" dirty="0">
                <a:ea typeface="+mn-lt"/>
                <a:cs typeface="+mn-lt"/>
              </a:rPr>
              <a:t> </a:t>
            </a:r>
            <a:r>
              <a:rPr lang="en-US" sz="2000" dirty="0" err="1">
                <a:ea typeface="+mn-lt"/>
                <a:cs typeface="+mn-lt"/>
              </a:rPr>
              <a:t>dell'oceano</a:t>
            </a:r>
            <a:r>
              <a:rPr lang="en-US" sz="2000" dirty="0">
                <a:ea typeface="+mn-lt"/>
                <a:cs typeface="+mn-lt"/>
              </a:rPr>
              <a:t> </a:t>
            </a:r>
            <a:r>
              <a:rPr lang="en-US" sz="2000" dirty="0" err="1">
                <a:ea typeface="+mn-lt"/>
                <a:cs typeface="+mn-lt"/>
              </a:rPr>
              <a:t>blu</a:t>
            </a:r>
            <a:r>
              <a:rPr lang="en-US" sz="2000" dirty="0">
                <a:ea typeface="+mn-lt"/>
                <a:cs typeface="+mn-lt"/>
              </a:rPr>
              <a:t> </a:t>
            </a:r>
            <a:r>
              <a:rPr lang="en-US" sz="2000" dirty="0" err="1">
                <a:ea typeface="+mn-lt"/>
                <a:cs typeface="+mn-lt"/>
              </a:rPr>
              <a:t>è</a:t>
            </a:r>
            <a:r>
              <a:rPr lang="en-US" sz="2000" dirty="0">
                <a:ea typeface="+mn-lt"/>
                <a:cs typeface="+mn-lt"/>
              </a:rPr>
              <a:t> la </a:t>
            </a:r>
            <a:r>
              <a:rPr lang="en-US" sz="2000" dirty="0" err="1">
                <a:ea typeface="+mn-lt"/>
                <a:cs typeface="+mn-lt"/>
              </a:rPr>
              <a:t>ricerca</a:t>
            </a:r>
            <a:r>
              <a:rPr lang="en-US" sz="2000" dirty="0">
                <a:ea typeface="+mn-lt"/>
                <a:cs typeface="+mn-lt"/>
              </a:rPr>
              <a:t> </a:t>
            </a:r>
            <a:r>
              <a:rPr lang="en-US" sz="2000" dirty="0" err="1">
                <a:ea typeface="+mn-lt"/>
                <a:cs typeface="+mn-lt"/>
              </a:rPr>
              <a:t>simultanea</a:t>
            </a:r>
            <a:r>
              <a:rPr lang="en-US" sz="2000" dirty="0">
                <a:ea typeface="+mn-lt"/>
                <a:cs typeface="+mn-lt"/>
              </a:rPr>
              <a:t> di </a:t>
            </a:r>
            <a:r>
              <a:rPr lang="en-US" sz="2000" dirty="0" err="1">
                <a:ea typeface="+mn-lt"/>
                <a:cs typeface="+mn-lt"/>
              </a:rPr>
              <a:t>differenziazione</a:t>
            </a:r>
            <a:r>
              <a:rPr lang="en-US" sz="2000" dirty="0">
                <a:ea typeface="+mn-lt"/>
                <a:cs typeface="+mn-lt"/>
              </a:rPr>
              <a:t> e basso </a:t>
            </a:r>
            <a:r>
              <a:rPr lang="en-US" sz="2000" dirty="0" err="1">
                <a:ea typeface="+mn-lt"/>
                <a:cs typeface="+mn-lt"/>
              </a:rPr>
              <a:t>costo</a:t>
            </a:r>
            <a:r>
              <a:rPr lang="en-US" sz="2000" dirty="0">
                <a:ea typeface="+mn-lt"/>
                <a:cs typeface="+mn-lt"/>
              </a:rPr>
              <a:t> per </a:t>
            </a:r>
            <a:r>
              <a:rPr lang="en-US" sz="2000" dirty="0" err="1">
                <a:ea typeface="+mn-lt"/>
                <a:cs typeface="+mn-lt"/>
              </a:rPr>
              <a:t>creare</a:t>
            </a:r>
            <a:r>
              <a:rPr lang="en-US" sz="2000" dirty="0">
                <a:ea typeface="+mn-lt"/>
                <a:cs typeface="+mn-lt"/>
              </a:rPr>
              <a:t> un nuovo </a:t>
            </a:r>
            <a:r>
              <a:rPr lang="en-US" sz="2000" dirty="0" err="1">
                <a:ea typeface="+mn-lt"/>
                <a:cs typeface="+mn-lt"/>
              </a:rPr>
              <a:t>spazio</a:t>
            </a:r>
            <a:r>
              <a:rPr lang="en-US" sz="2000" dirty="0">
                <a:ea typeface="+mn-lt"/>
                <a:cs typeface="+mn-lt"/>
              </a:rPr>
              <a:t> di mercato e </a:t>
            </a:r>
            <a:r>
              <a:rPr lang="en-US" sz="2000" dirty="0" err="1">
                <a:ea typeface="+mn-lt"/>
                <a:cs typeface="+mn-lt"/>
              </a:rPr>
              <a:t>creare</a:t>
            </a:r>
            <a:r>
              <a:rPr lang="en-US" sz="2000" dirty="0">
                <a:ea typeface="+mn-lt"/>
                <a:cs typeface="+mn-lt"/>
              </a:rPr>
              <a:t> </a:t>
            </a:r>
            <a:r>
              <a:rPr lang="en-US" sz="2000" dirty="0" err="1">
                <a:ea typeface="+mn-lt"/>
                <a:cs typeface="+mn-lt"/>
              </a:rPr>
              <a:t>nuova</a:t>
            </a:r>
            <a:r>
              <a:rPr lang="en-US" sz="2000" dirty="0">
                <a:ea typeface="+mn-lt"/>
                <a:cs typeface="+mn-lt"/>
              </a:rPr>
              <a:t> </a:t>
            </a:r>
            <a:r>
              <a:rPr lang="en-US" sz="2000" dirty="0" err="1">
                <a:ea typeface="+mn-lt"/>
                <a:cs typeface="+mn-lt"/>
              </a:rPr>
              <a:t>domanda</a:t>
            </a:r>
            <a:r>
              <a:rPr lang="en-US" sz="2000" dirty="0">
                <a:ea typeface="+mn-lt"/>
                <a:cs typeface="+mn-lt"/>
              </a:rPr>
              <a:t>. </a:t>
            </a:r>
          </a:p>
          <a:p>
            <a:pPr marL="342900" indent="-342900" algn="l">
              <a:buFont typeface="Arial" panose="020B0604020202020204" pitchFamily="34" charset="0"/>
              <a:buChar char="•"/>
              <a:defRPr/>
            </a:pPr>
            <a:r>
              <a:rPr lang="en-US" sz="2000" dirty="0">
                <a:ea typeface="+mn-lt"/>
                <a:cs typeface="+mn-lt"/>
              </a:rPr>
              <a:t>Si </a:t>
            </a:r>
            <a:r>
              <a:rPr lang="en-US" sz="2000" dirty="0" err="1">
                <a:ea typeface="+mn-lt"/>
                <a:cs typeface="+mn-lt"/>
              </a:rPr>
              <a:t>tratta</a:t>
            </a:r>
            <a:r>
              <a:rPr lang="en-US" sz="2000" dirty="0">
                <a:ea typeface="+mn-lt"/>
                <a:cs typeface="+mn-lt"/>
              </a:rPr>
              <a:t> di </a:t>
            </a:r>
            <a:r>
              <a:rPr lang="en-US" sz="2000" dirty="0" err="1">
                <a:ea typeface="+mn-lt"/>
                <a:cs typeface="+mn-lt"/>
              </a:rPr>
              <a:t>generare</a:t>
            </a:r>
            <a:r>
              <a:rPr lang="en-US" sz="2000" dirty="0">
                <a:ea typeface="+mn-lt"/>
                <a:cs typeface="+mn-lt"/>
              </a:rPr>
              <a:t> e </a:t>
            </a:r>
            <a:r>
              <a:rPr lang="en-US" sz="2000" dirty="0" err="1">
                <a:ea typeface="+mn-lt"/>
                <a:cs typeface="+mn-lt"/>
              </a:rPr>
              <a:t>catturare</a:t>
            </a:r>
            <a:r>
              <a:rPr lang="en-US" sz="2000" dirty="0">
                <a:ea typeface="+mn-lt"/>
                <a:cs typeface="+mn-lt"/>
              </a:rPr>
              <a:t> uno </a:t>
            </a:r>
            <a:r>
              <a:rPr lang="en-US" sz="2000" dirty="0" err="1">
                <a:ea typeface="+mn-lt"/>
                <a:cs typeface="+mn-lt"/>
              </a:rPr>
              <a:t>spazio</a:t>
            </a:r>
            <a:r>
              <a:rPr lang="en-US" sz="2000" dirty="0">
                <a:ea typeface="+mn-lt"/>
                <a:cs typeface="+mn-lt"/>
              </a:rPr>
              <a:t> di mercato </a:t>
            </a:r>
            <a:r>
              <a:rPr lang="en-US" sz="2000" dirty="0" err="1">
                <a:ea typeface="+mn-lt"/>
                <a:cs typeface="+mn-lt"/>
              </a:rPr>
              <a:t>incontaminato</a:t>
            </a:r>
            <a:r>
              <a:rPr lang="en-US" sz="2000" dirty="0">
                <a:ea typeface="+mn-lt"/>
                <a:cs typeface="+mn-lt"/>
              </a:rPr>
              <a:t>, </a:t>
            </a:r>
            <a:r>
              <a:rPr lang="en-US" sz="2000" dirty="0" err="1">
                <a:ea typeface="+mn-lt"/>
                <a:cs typeface="+mn-lt"/>
              </a:rPr>
              <a:t>rendendo</a:t>
            </a:r>
            <a:r>
              <a:rPr lang="en-US" sz="2000" dirty="0">
                <a:ea typeface="+mn-lt"/>
                <a:cs typeface="+mn-lt"/>
              </a:rPr>
              <a:t> </a:t>
            </a:r>
            <a:r>
              <a:rPr lang="en-US" sz="2000" dirty="0" err="1">
                <a:ea typeface="+mn-lt"/>
                <a:cs typeface="+mn-lt"/>
              </a:rPr>
              <a:t>così</a:t>
            </a:r>
            <a:r>
              <a:rPr lang="en-US" sz="2000" dirty="0">
                <a:ea typeface="+mn-lt"/>
                <a:cs typeface="+mn-lt"/>
              </a:rPr>
              <a:t> la </a:t>
            </a:r>
            <a:r>
              <a:rPr lang="en-US" sz="2000" dirty="0" err="1">
                <a:ea typeface="+mn-lt"/>
                <a:cs typeface="+mn-lt"/>
              </a:rPr>
              <a:t>concorrenza</a:t>
            </a:r>
            <a:r>
              <a:rPr lang="en-US" sz="2000" dirty="0">
                <a:ea typeface="+mn-lt"/>
                <a:cs typeface="+mn-lt"/>
              </a:rPr>
              <a:t> </a:t>
            </a:r>
            <a:r>
              <a:rPr lang="en-US" sz="2000" dirty="0" err="1">
                <a:ea typeface="+mn-lt"/>
                <a:cs typeface="+mn-lt"/>
              </a:rPr>
              <a:t>irrilevante</a:t>
            </a:r>
            <a:r>
              <a:rPr lang="en-US" sz="2000" dirty="0">
                <a:ea typeface="+mn-lt"/>
                <a:cs typeface="+mn-lt"/>
              </a:rPr>
              <a:t>. (</a:t>
            </a:r>
            <a:r>
              <a:rPr lang="en-US" sz="2000" dirty="0">
                <a:ea typeface="+mn-lt"/>
                <a:cs typeface="+mn-lt"/>
                <a:hlinkClick r:id="rId5"/>
              </a:rPr>
              <a:t>https://www.blueoceanstrategy.com/what-is-blue-ocean-strategy/</a:t>
            </a:r>
            <a:r>
              <a:rPr lang="en-US" sz="2000" dirty="0">
                <a:ea typeface="+mn-lt"/>
                <a:cs typeface="+mn-lt"/>
              </a:rPr>
              <a:t>) </a:t>
            </a: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ea typeface="Calibri" panose="020F0502020204030204" pitchFamily="34" charset="0"/>
                <a:cs typeface="Tahoma"/>
              </a:rPr>
              <a:t>Unità</a:t>
            </a:r>
            <a:r>
              <a:rPr lang="es-ES" sz="4000" b="1" spc="-85" dirty="0">
                <a:solidFill>
                  <a:srgbClr val="D92E2D"/>
                </a:solidFill>
                <a:ea typeface="Calibri" panose="020F0502020204030204" pitchFamily="34" charset="0"/>
                <a:cs typeface="Tahoma"/>
              </a:rPr>
              <a:t> 3 </a:t>
            </a:r>
            <a:endParaRPr lang="es-ES" sz="4000" b="1" spc="-85" dirty="0">
              <a:solidFill>
                <a:srgbClr val="FF0000"/>
              </a:solidFill>
              <a:cs typeface="Tahoma"/>
            </a:endParaRPr>
          </a:p>
        </p:txBody>
      </p:sp>
    </p:spTree>
    <p:extLst>
      <p:ext uri="{BB962C8B-B14F-4D97-AF65-F5344CB8AC3E}">
        <p14:creationId xmlns:p14="http://schemas.microsoft.com/office/powerpoint/2010/main" val="182478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603066" y="1379594"/>
            <a:ext cx="9329853" cy="4736829"/>
          </a:xfrm>
        </p:spPr>
        <p:txBody>
          <a:bodyPr vert="horz" lIns="91440" tIns="45720" rIns="91440" bIns="45720" rtlCol="0" anchor="t">
            <a:normAutofit/>
          </a:bodyPr>
          <a:lstStyle/>
          <a:p>
            <a:pPr algn="l">
              <a:defRPr/>
            </a:pPr>
            <a:r>
              <a:rPr lang="en-GB" b="1" dirty="0" err="1">
                <a:ea typeface="+mn-lt"/>
                <a:cs typeface="+mn-lt"/>
              </a:rPr>
              <a:t>Differenze</a:t>
            </a:r>
            <a:r>
              <a:rPr lang="en-GB" b="1" dirty="0">
                <a:ea typeface="+mn-lt"/>
                <a:cs typeface="+mn-lt"/>
              </a:rPr>
              <a:t> </a:t>
            </a:r>
            <a:r>
              <a:rPr lang="en-GB" b="1" dirty="0" err="1">
                <a:ea typeface="+mn-lt"/>
                <a:cs typeface="+mn-lt"/>
              </a:rPr>
              <a:t>tra</a:t>
            </a:r>
            <a:r>
              <a:rPr lang="en-GB" b="1" dirty="0">
                <a:ea typeface="+mn-lt"/>
                <a:cs typeface="+mn-lt"/>
              </a:rPr>
              <a:t> </a:t>
            </a:r>
            <a:r>
              <a:rPr lang="en-GB" b="1" dirty="0" err="1">
                <a:ea typeface="+mn-lt"/>
                <a:cs typeface="+mn-lt"/>
              </a:rPr>
              <a:t>Oceano</a:t>
            </a:r>
            <a:r>
              <a:rPr lang="en-GB" b="1" dirty="0">
                <a:ea typeface="+mn-lt"/>
                <a:cs typeface="+mn-lt"/>
              </a:rPr>
              <a:t> Rosso e </a:t>
            </a:r>
            <a:r>
              <a:rPr lang="en-GB" b="1" dirty="0" err="1">
                <a:ea typeface="+mn-lt"/>
                <a:cs typeface="+mn-lt"/>
              </a:rPr>
              <a:t>Oceano</a:t>
            </a:r>
            <a:r>
              <a:rPr lang="en-GB" b="1" dirty="0">
                <a:ea typeface="+mn-lt"/>
                <a:cs typeface="+mn-lt"/>
              </a:rPr>
              <a:t> Blu</a:t>
            </a:r>
            <a:endParaRPr lang="en-GB" dirty="0">
              <a:ea typeface="+mn-lt"/>
              <a:cs typeface="+mn-lt"/>
            </a:endParaRPr>
          </a:p>
          <a:p>
            <a:pPr algn="l">
              <a:defRPr/>
            </a:pPr>
            <a:endParaRPr lang="en-GB"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ea typeface="Calibri" panose="020F0502020204030204" pitchFamily="34" charset="0"/>
                <a:cs typeface="Tahoma"/>
              </a:rPr>
              <a:t>Unità</a:t>
            </a:r>
            <a:r>
              <a:rPr lang="es-ES" sz="4000" b="1" spc="-85" dirty="0">
                <a:solidFill>
                  <a:srgbClr val="D92E2D"/>
                </a:solidFill>
                <a:ea typeface="Calibri" panose="020F0502020204030204" pitchFamily="34" charset="0"/>
                <a:cs typeface="Tahoma"/>
              </a:rPr>
              <a:t> 3 </a:t>
            </a:r>
            <a:endParaRPr lang="es-ES" sz="4000" b="1" spc="-85" dirty="0">
              <a:solidFill>
                <a:srgbClr val="FF0000"/>
              </a:solidFill>
              <a:cs typeface="Tahoma"/>
            </a:endParaRPr>
          </a:p>
        </p:txBody>
      </p:sp>
      <p:pic>
        <p:nvPicPr>
          <p:cNvPr id="3" name="Kuva 2">
            <a:extLst>
              <a:ext uri="{FF2B5EF4-FFF2-40B4-BE49-F238E27FC236}">
                <a16:creationId xmlns:a16="http://schemas.microsoft.com/office/drawing/2014/main" id="{CBFF479B-A81F-44B7-A146-9127199ED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14" y="1865033"/>
            <a:ext cx="7703410" cy="4340214"/>
          </a:xfrm>
          <a:prstGeom prst="rect">
            <a:avLst/>
          </a:prstGeom>
        </p:spPr>
      </p:pic>
    </p:spTree>
    <p:extLst>
      <p:ext uri="{BB962C8B-B14F-4D97-AF65-F5344CB8AC3E}">
        <p14:creationId xmlns:p14="http://schemas.microsoft.com/office/powerpoint/2010/main" val="36807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174597" y="1721195"/>
            <a:ext cx="9144000" cy="4564370"/>
          </a:xfrm>
        </p:spPr>
        <p:txBody>
          <a:bodyPr vert="horz" lIns="91440" tIns="45720" rIns="91440" bIns="45720" rtlCol="0" anchor="t">
            <a:normAutofit/>
          </a:bodyPr>
          <a:lstStyle/>
          <a:p>
            <a:pPr algn="l">
              <a:defRPr/>
            </a:pPr>
            <a:r>
              <a:rPr lang="fi-FI" b="1" dirty="0">
                <a:cs typeface="Calibri"/>
              </a:rPr>
              <a:t>Compito </a:t>
            </a:r>
            <a:r>
              <a:rPr lang="fi-FI" b="1" dirty="0" err="1">
                <a:cs typeface="Calibri"/>
              </a:rPr>
              <a:t>pratico</a:t>
            </a:r>
            <a:r>
              <a:rPr lang="fi-FI" b="1" dirty="0">
                <a:cs typeface="Calibri"/>
              </a:rPr>
              <a:t>: </a:t>
            </a:r>
            <a:r>
              <a:rPr lang="fi-FI" b="1" dirty="0" err="1">
                <a:cs typeface="Calibri"/>
              </a:rPr>
              <a:t>Quadro</a:t>
            </a:r>
            <a:r>
              <a:rPr lang="fi-FI" b="1" dirty="0">
                <a:cs typeface="Calibri"/>
              </a:rPr>
              <a:t> </a:t>
            </a:r>
            <a:r>
              <a:rPr lang="fi-FI" b="1" dirty="0" err="1">
                <a:cs typeface="Calibri"/>
              </a:rPr>
              <a:t>delle</a:t>
            </a:r>
            <a:r>
              <a:rPr lang="fi-FI" b="1" dirty="0">
                <a:cs typeface="Calibri"/>
              </a:rPr>
              <a:t> </a:t>
            </a:r>
            <a:r>
              <a:rPr lang="fi-FI" b="1" dirty="0" err="1">
                <a:cs typeface="Calibri"/>
              </a:rPr>
              <a:t>quattro</a:t>
            </a:r>
            <a:r>
              <a:rPr lang="fi-FI" b="1" dirty="0">
                <a:cs typeface="Calibri"/>
              </a:rPr>
              <a:t> </a:t>
            </a:r>
            <a:r>
              <a:rPr lang="fi-FI" b="1" dirty="0" err="1">
                <a:cs typeface="Calibri"/>
              </a:rPr>
              <a:t>azioni</a:t>
            </a:r>
            <a:endParaRPr lang="fi-FI" b="1" dirty="0">
              <a:cs typeface="Calibri"/>
            </a:endParaRPr>
          </a:p>
          <a:p>
            <a:pPr algn="l">
              <a:defRPr/>
            </a:pPr>
            <a:endParaRPr lang="fi-FI" b="1" dirty="0">
              <a:cs typeface="Calibri"/>
            </a:endParaRPr>
          </a:p>
          <a:p>
            <a:pPr marL="342900" indent="-342900" algn="l">
              <a:buFont typeface="Arial" panose="020B0604020202020204" pitchFamily="34" charset="0"/>
              <a:buChar char="•"/>
              <a:defRPr/>
            </a:pPr>
            <a:r>
              <a:rPr lang="it-IT" sz="2000" dirty="0"/>
              <a:t>Innanzitutto studiate il seguente materiale: </a:t>
            </a:r>
            <a:endParaRPr lang="en-US" sz="2000" dirty="0">
              <a:hlinkClick r:id="rId4" tooltip="https://www.blueoceanstrategy.com/tools/four-actions-framework/">
                <a:extLst>
                  <a:ext uri="{A12FA001-AC4F-418D-AE19-62706E023703}">
                    <ahyp:hlinkClr xmlns:ahyp="http://schemas.microsoft.com/office/drawing/2018/hyperlinkcolor" val="tx"/>
                  </a:ext>
                </a:extLst>
              </a:hlinkClick>
            </a:endParaRPr>
          </a:p>
          <a:p>
            <a:pPr algn="l">
              <a:defRPr/>
            </a:pPr>
            <a:r>
              <a:rPr lang="en-US" sz="2000" dirty="0">
                <a:hlinkClick r:id="rId4" tooltip="https://www.blueoceanstrategy.com/tools/four-actions-framework/">
                  <a:extLst>
                    <a:ext uri="{A12FA001-AC4F-418D-AE19-62706E023703}">
                      <ahyp:hlinkClr xmlns:ahyp="http://schemas.microsoft.com/office/drawing/2018/hyperlinkcolor" val="tx"/>
                    </a:ext>
                  </a:extLst>
                </a:hlinkClick>
              </a:rPr>
              <a:t>https://www.blueoceanstrategy.com/tools/four-actions-framework/</a:t>
            </a:r>
            <a:endParaRPr lang="en-US" sz="2000" b="1" dirty="0">
              <a:cs typeface="Calibri"/>
            </a:endParaRPr>
          </a:p>
          <a:p>
            <a:pPr marL="342900" indent="-342900" algn="l">
              <a:buFont typeface="Arial" panose="020B0604020202020204" pitchFamily="34" charset="0"/>
              <a:buChar char="•"/>
              <a:defRPr/>
            </a:pPr>
            <a:r>
              <a:rPr lang="it-IT" sz="2000" dirty="0">
                <a:cs typeface="Calibri"/>
              </a:rPr>
              <a:t>Successivamente preparate il vostro quadro delle quattro azioni e presentatelo</a:t>
            </a:r>
            <a:r>
              <a:rPr lang="en-US" sz="2000" dirty="0">
                <a:cs typeface="Calibri"/>
              </a:rPr>
              <a:t>.</a:t>
            </a:r>
          </a:p>
          <a:p>
            <a:pPr algn="l">
              <a:defRPr/>
            </a:pPr>
            <a:endParaRPr lang="en-US" sz="2000" dirty="0">
              <a:cs typeface="Calibri"/>
            </a:endParaRPr>
          </a:p>
          <a:p>
            <a:pPr marL="342900" indent="-342900" algn="l">
              <a:buFont typeface="Arial" panose="020B0604020202020204" pitchFamily="34" charset="0"/>
              <a:buChar char="•"/>
              <a:defRPr/>
            </a:pPr>
            <a:endParaRPr lang="fi-FI" sz="2000" dirty="0">
              <a:cs typeface="Calibri"/>
            </a:endParaRPr>
          </a:p>
          <a:p>
            <a:pPr marL="342900" indent="-342900" algn="l">
              <a:buFont typeface="Arial" panose="020B0604020202020204" pitchFamily="34" charset="0"/>
              <a:buChar char="•"/>
              <a:defRPr/>
            </a:pPr>
            <a:endParaRPr lang="en-US" sz="2000" dirty="0">
              <a:cs typeface="Calibri"/>
            </a:endParaRPr>
          </a:p>
          <a:p>
            <a:pPr algn="l">
              <a:defRPr/>
            </a:pPr>
            <a:endParaRPr lang="it" sz="3200" b="1" dirty="0">
              <a:cs typeface="Calibri"/>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3900" b="1" i="0" u="none" strike="noStrike" dirty="0" err="1">
                <a:solidFill>
                  <a:srgbClr val="D92E2D"/>
                </a:solidFill>
                <a:latin typeface="Calibri Light"/>
              </a:rPr>
              <a:t>Unità</a:t>
            </a:r>
            <a:r>
              <a:rPr lang="fi-FI" sz="3900" b="1" i="0" u="none" strike="noStrike" dirty="0">
                <a:solidFill>
                  <a:srgbClr val="D92E2D"/>
                </a:solidFill>
                <a:latin typeface="Calibri Light"/>
              </a:rPr>
              <a:t> 3</a:t>
            </a:r>
            <a:endParaRPr lang="es-ES" sz="3900" b="1" spc="-85" dirty="0">
              <a:solidFill>
                <a:srgbClr val="FF0000"/>
              </a:solidFill>
              <a:cs typeface="Tahoma"/>
            </a:endParaRPr>
          </a:p>
        </p:txBody>
      </p:sp>
      <p:pic>
        <p:nvPicPr>
          <p:cNvPr id="9" name="Imagen 16">
            <a:extLst>
              <a:ext uri="{FF2B5EF4-FFF2-40B4-BE49-F238E27FC236}">
                <a16:creationId xmlns:a16="http://schemas.microsoft.com/office/drawing/2014/main" id="{72133306-28C8-4689-BEFF-7E7903230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789" y="4003380"/>
            <a:ext cx="3698488" cy="1928497"/>
          </a:xfrm>
          <a:prstGeom prst="rect">
            <a:avLst/>
          </a:prstGeom>
        </p:spPr>
      </p:pic>
    </p:spTree>
    <p:extLst>
      <p:ext uri="{BB962C8B-B14F-4D97-AF65-F5344CB8AC3E}">
        <p14:creationId xmlns:p14="http://schemas.microsoft.com/office/powerpoint/2010/main" val="166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806EFDD2-B016-428A-BA84-A2E5E9B57D88}"/>
              </a:ext>
            </a:extLst>
          </p:cNvPr>
          <p:cNvSpPr/>
          <p:nvPr/>
        </p:nvSpPr>
        <p:spPr>
          <a:xfrm>
            <a:off x="4209215" y="1159241"/>
            <a:ext cx="3091969" cy="3292444"/>
          </a:xfrm>
          <a:prstGeom prst="ellipse">
            <a:avLst/>
          </a:prstGeom>
          <a:solidFill>
            <a:schemeClr val="bg1"/>
          </a:solidFill>
          <a:ln>
            <a:solidFill>
              <a:srgbClr val="D92E2D"/>
            </a:solidFill>
          </a:ln>
          <a:effectLst>
            <a:glow rad="63500">
              <a:schemeClr val="accent2">
                <a:satMod val="175000"/>
                <a:alpha val="40000"/>
              </a:schemeClr>
            </a:glow>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746"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8" y="111354"/>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8886825" y="488131"/>
            <a:ext cx="3091969" cy="671109"/>
          </a:xfrm>
        </p:spPr>
        <p:txBody>
          <a:bodyPr>
            <a:normAutofit/>
          </a:bodyPr>
          <a:lstStyle/>
          <a:p>
            <a:pPr algn="l"/>
            <a:r>
              <a:rPr lang="es-ES" sz="4000" b="1" dirty="0" err="1">
                <a:solidFill>
                  <a:srgbClr val="D92E2D"/>
                </a:solidFill>
              </a:rPr>
              <a:t>Riassumendo</a:t>
            </a:r>
            <a:endParaRPr lang="es-ES" sz="4000" b="1" dirty="0">
              <a:solidFill>
                <a:srgbClr val="D92E2D"/>
              </a:solidFill>
            </a:endParaRPr>
          </a:p>
        </p:txBody>
      </p:sp>
      <p:sp>
        <p:nvSpPr>
          <p:cNvPr id="22" name="Círculo parcial 4">
            <a:extLst>
              <a:ext uri="{FF2B5EF4-FFF2-40B4-BE49-F238E27FC236}">
                <a16:creationId xmlns:a16="http://schemas.microsoft.com/office/drawing/2014/main" id="{4A619EC6-B788-43B7-B1D9-E7EB54C9EEB9}"/>
              </a:ext>
            </a:extLst>
          </p:cNvPr>
          <p:cNvSpPr txBox="1"/>
          <p:nvPr/>
        </p:nvSpPr>
        <p:spPr>
          <a:xfrm>
            <a:off x="8925104" y="2066796"/>
            <a:ext cx="2312278" cy="2306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kern="1200" dirty="0" err="1">
                <a:solidFill>
                  <a:srgbClr val="FF0000"/>
                </a:solidFill>
                <a:ea typeface="+mn-lt"/>
                <a:cs typeface="+mn-lt"/>
              </a:rPr>
              <a:t>Introduzione</a:t>
            </a:r>
            <a:r>
              <a:rPr lang="en-US" altLang="ko-KR" sz="1400" b="1" kern="1200" dirty="0">
                <a:solidFill>
                  <a:srgbClr val="FF0000"/>
                </a:solidFill>
                <a:ea typeface="+mn-lt"/>
                <a:cs typeface="+mn-lt"/>
              </a:rPr>
              <a:t> al </a:t>
            </a:r>
            <a:r>
              <a:rPr lang="en-US" altLang="ko-KR" sz="1400" b="1" kern="1200" dirty="0" err="1">
                <a:solidFill>
                  <a:srgbClr val="FF0000"/>
                </a:solidFill>
                <a:ea typeface="+mn-lt"/>
                <a:cs typeface="+mn-lt"/>
              </a:rPr>
              <a:t>Pensiero</a:t>
            </a:r>
            <a:r>
              <a:rPr lang="en-US" altLang="ko-KR" sz="1400" b="1" kern="1200" dirty="0">
                <a:solidFill>
                  <a:srgbClr val="FF0000"/>
                </a:solidFill>
                <a:ea typeface="+mn-lt"/>
                <a:cs typeface="+mn-lt"/>
              </a:rPr>
              <a:t> </a:t>
            </a:r>
            <a:r>
              <a:rPr lang="en-US" altLang="ko-KR" sz="1400" b="1" kern="1200" dirty="0" err="1">
                <a:solidFill>
                  <a:srgbClr val="FF0000"/>
                </a:solidFill>
                <a:ea typeface="+mn-lt"/>
                <a:cs typeface="+mn-lt"/>
              </a:rPr>
              <a:t>Progettuale</a:t>
            </a:r>
            <a:r>
              <a:rPr lang="en-US" altLang="ko-KR" sz="1400" b="1" kern="1200" dirty="0">
                <a:solidFill>
                  <a:srgbClr val="FF0000"/>
                </a:solidFill>
                <a:ea typeface="+mn-lt"/>
                <a:cs typeface="+mn-lt"/>
              </a:rPr>
              <a:t> </a:t>
            </a:r>
            <a:endParaRPr lang="en-US" altLang="ko-KR" sz="1400" b="1" dirty="0">
              <a:solidFill>
                <a:srgbClr val="FF0000"/>
              </a:solidFill>
              <a:ea typeface="+mn-lt"/>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err="1">
                <a:solidFill>
                  <a:schemeClr val="tx1"/>
                </a:solidFill>
                <a:cs typeface="Arial" pitchFamily="34" charset="0"/>
              </a:rPr>
              <a:t>Capire</a:t>
            </a:r>
            <a:r>
              <a:rPr lang="en-US" altLang="ko-KR" sz="1200" dirty="0">
                <a:solidFill>
                  <a:schemeClr val="tx1"/>
                </a:solidFill>
                <a:cs typeface="Arial" pitchFamily="34" charset="0"/>
              </a:rPr>
              <a:t> e </a:t>
            </a:r>
            <a:r>
              <a:rPr lang="en-US" altLang="ko-KR" sz="1200" dirty="0" err="1">
                <a:solidFill>
                  <a:schemeClr val="tx1"/>
                </a:solidFill>
                <a:cs typeface="Arial" pitchFamily="34" charset="0"/>
              </a:rPr>
              <a:t>definire</a:t>
            </a:r>
            <a:r>
              <a:rPr lang="en-US" altLang="ko-KR" sz="1200" dirty="0">
                <a:solidFill>
                  <a:schemeClr val="tx1"/>
                </a:solidFill>
                <a:cs typeface="Arial" pitchFamily="34" charset="0"/>
              </a:rPr>
              <a:t> il </a:t>
            </a:r>
            <a:r>
              <a:rPr lang="en-US" altLang="ko-KR" sz="1200" dirty="0" err="1">
                <a:solidFill>
                  <a:schemeClr val="tx1"/>
                </a:solidFill>
                <a:cs typeface="Arial" pitchFamily="34" charset="0"/>
              </a:rPr>
              <a:t>problema</a:t>
            </a:r>
            <a:r>
              <a:rPr lang="en-US" altLang="ko-KR" sz="1200" dirty="0">
                <a:solidFill>
                  <a:schemeClr val="tx1"/>
                </a:solidFill>
                <a:cs typeface="Arial" pitchFamily="34" charset="0"/>
              </a:rPr>
              <a:t> del </a:t>
            </a:r>
            <a:r>
              <a:rPr lang="en-US" altLang="ko-KR" sz="1200" dirty="0" err="1">
                <a:solidFill>
                  <a:schemeClr val="tx1"/>
                </a:solidFill>
                <a:cs typeface="Arial" pitchFamily="34" charset="0"/>
              </a:rPr>
              <a:t>cliente</a:t>
            </a:r>
            <a:endParaRPr lang="en-US" altLang="ko-KR" sz="1200" dirty="0">
              <a:solidFill>
                <a:schemeClr val="tx1"/>
              </a:solidFill>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Benchmarking e </a:t>
            </a:r>
            <a:r>
              <a:rPr lang="en-US" altLang="ko-KR" sz="1200" dirty="0" err="1">
                <a:solidFill>
                  <a:schemeClr val="tx1"/>
                </a:solidFill>
                <a:cs typeface="Arial" pitchFamily="34" charset="0"/>
              </a:rPr>
              <a:t>raccolta</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dati</a:t>
            </a:r>
            <a:endParaRPr lang="en-US" altLang="ko-KR" sz="1200" dirty="0">
              <a:solidFill>
                <a:schemeClr val="tx1"/>
              </a:solidFill>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err="1">
                <a:solidFill>
                  <a:schemeClr val="tx1"/>
                </a:solidFill>
                <a:cs typeface="Arial" pitchFamily="34" charset="0"/>
              </a:rPr>
              <a:t>Progettare</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soluzioni</a:t>
            </a:r>
            <a:r>
              <a:rPr lang="en-US" altLang="ko-KR" sz="1200" dirty="0">
                <a:solidFill>
                  <a:schemeClr val="tx1"/>
                </a:solidFill>
                <a:cs typeface="Arial" pitchFamily="34" charset="0"/>
              </a:rPr>
              <a:t> multiple</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Fare una </a:t>
            </a:r>
            <a:r>
              <a:rPr lang="en-US" altLang="ko-KR" sz="1200" dirty="0" err="1">
                <a:solidFill>
                  <a:schemeClr val="tx1"/>
                </a:solidFill>
                <a:cs typeface="Arial" pitchFamily="34" charset="0"/>
              </a:rPr>
              <a:t>sperimentazione</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economica</a:t>
            </a:r>
            <a:r>
              <a:rPr lang="en-US" altLang="ko-KR" sz="1200" dirty="0">
                <a:solidFill>
                  <a:schemeClr val="tx1"/>
                </a:solidFill>
                <a:cs typeface="Arial" pitchFamily="34" charset="0"/>
              </a:rPr>
              <a:t> e veloce</a:t>
            </a:r>
            <a:endParaRPr lang="en-US" altLang="ko-KR" sz="1200" kern="1200" dirty="0">
              <a:solidFill>
                <a:schemeClr val="tx1"/>
              </a:solidFill>
              <a:cs typeface="Arial" pitchFamily="34" charset="0"/>
            </a:endParaRPr>
          </a:p>
        </p:txBody>
      </p:sp>
      <p:pic>
        <p:nvPicPr>
          <p:cNvPr id="23" name="Imagen 22">
            <a:extLst>
              <a:ext uri="{FF2B5EF4-FFF2-40B4-BE49-F238E27FC236}">
                <a16:creationId xmlns:a16="http://schemas.microsoft.com/office/drawing/2014/main" id="{BA156D70-A195-436E-9A17-8D54E37EDF72}"/>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390564" y="2564218"/>
            <a:ext cx="317240" cy="482490"/>
          </a:xfrm>
          <a:prstGeom prst="rect">
            <a:avLst/>
          </a:prstGeom>
        </p:spPr>
      </p:pic>
      <p:sp>
        <p:nvSpPr>
          <p:cNvPr id="26" name="Círculo parcial 4">
            <a:extLst>
              <a:ext uri="{FF2B5EF4-FFF2-40B4-BE49-F238E27FC236}">
                <a16:creationId xmlns:a16="http://schemas.microsoft.com/office/drawing/2014/main" id="{C270780F-1E50-4F97-9304-1AA371985DE5}"/>
              </a:ext>
            </a:extLst>
          </p:cNvPr>
          <p:cNvSpPr txBox="1"/>
          <p:nvPr/>
        </p:nvSpPr>
        <p:spPr>
          <a:xfrm>
            <a:off x="4234709" y="4894105"/>
            <a:ext cx="3669069" cy="12290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altLang="ko-KR" sz="1400" b="1" kern="1200" dirty="0" err="1">
                <a:solidFill>
                  <a:srgbClr val="FF0000"/>
                </a:solidFill>
                <a:cs typeface="Arial" pitchFamily="34" charset="0"/>
              </a:rPr>
              <a:t>Introduzione</a:t>
            </a:r>
            <a:r>
              <a:rPr lang="en-US" altLang="ko-KR" sz="1400" b="1" kern="1200" dirty="0">
                <a:solidFill>
                  <a:srgbClr val="FF0000"/>
                </a:solidFill>
                <a:cs typeface="Arial" pitchFamily="34" charset="0"/>
              </a:rPr>
              <a:t> ai </a:t>
            </a:r>
            <a:r>
              <a:rPr lang="en-US" altLang="ko-KR" sz="1400" b="1" kern="1200" dirty="0" err="1">
                <a:solidFill>
                  <a:srgbClr val="FF0000"/>
                </a:solidFill>
                <a:cs typeface="Arial" pitchFamily="34" charset="0"/>
              </a:rPr>
              <a:t>metodi</a:t>
            </a:r>
            <a:r>
              <a:rPr lang="en-US" altLang="ko-KR" sz="1400" b="1" kern="1200" dirty="0">
                <a:solidFill>
                  <a:srgbClr val="FF0000"/>
                </a:solidFill>
                <a:cs typeface="Arial" pitchFamily="34" charset="0"/>
              </a:rPr>
              <a:t> di </a:t>
            </a:r>
            <a:r>
              <a:rPr lang="en-US" altLang="ko-KR" sz="1400" b="1" kern="1200" dirty="0" err="1">
                <a:solidFill>
                  <a:srgbClr val="FF0000"/>
                </a:solidFill>
                <a:cs typeface="Arial" pitchFamily="34" charset="0"/>
              </a:rPr>
              <a:t>generazione</a:t>
            </a:r>
            <a:r>
              <a:rPr lang="en-US" altLang="ko-KR" sz="1400" b="1" kern="1200" dirty="0">
                <a:solidFill>
                  <a:srgbClr val="FF0000"/>
                </a:solidFill>
                <a:cs typeface="Arial" pitchFamily="34" charset="0"/>
              </a:rPr>
              <a:t> di idee</a:t>
            </a:r>
            <a:endParaRPr lang="en-US" altLang="ko-KR" sz="1400" b="1" dirty="0">
              <a:solidFill>
                <a:srgbClr val="FF0000"/>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Brainstorming</a:t>
            </a:r>
            <a:endParaRPr lang="en-US" altLang="ko-KR" sz="1200" dirty="0">
              <a:solidFill>
                <a:schemeClr val="tx1"/>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Brainwriting</a:t>
            </a: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kern="1200" dirty="0">
                <a:solidFill>
                  <a:schemeClr val="tx1"/>
                </a:solidFill>
                <a:cs typeface="Arial" pitchFamily="34" charset="0"/>
              </a:rPr>
              <a:t>Il </a:t>
            </a:r>
            <a:r>
              <a:rPr lang="en-US" altLang="ko-KR" sz="1200" kern="1200" dirty="0" err="1">
                <a:solidFill>
                  <a:schemeClr val="tx1"/>
                </a:solidFill>
                <a:cs typeface="Arial" pitchFamily="34" charset="0"/>
              </a:rPr>
              <a:t>metodo</a:t>
            </a:r>
            <a:r>
              <a:rPr lang="en-US" altLang="ko-KR" sz="1200" kern="1200" dirty="0">
                <a:solidFill>
                  <a:schemeClr val="tx1"/>
                </a:solidFill>
                <a:cs typeface="Arial" pitchFamily="34" charset="0"/>
              </a:rPr>
              <a:t> di Problem Solving </a:t>
            </a:r>
            <a:r>
              <a:rPr lang="en-US" altLang="ko-KR" sz="1200" kern="1200" dirty="0" err="1">
                <a:solidFill>
                  <a:schemeClr val="tx1"/>
                </a:solidFill>
                <a:cs typeface="Arial" pitchFamily="34" charset="0"/>
              </a:rPr>
              <a:t>dei</a:t>
            </a:r>
            <a:r>
              <a:rPr lang="en-US" altLang="ko-KR" sz="1200" kern="1200" dirty="0">
                <a:solidFill>
                  <a:schemeClr val="tx1"/>
                </a:solidFill>
                <a:cs typeface="Arial" pitchFamily="34" charset="0"/>
              </a:rPr>
              <a:t> cinque </a:t>
            </a:r>
            <a:r>
              <a:rPr lang="en-US" altLang="ko-KR" sz="1200" kern="1200" dirty="0" err="1">
                <a:solidFill>
                  <a:schemeClr val="tx1"/>
                </a:solidFill>
                <a:cs typeface="Arial" pitchFamily="34" charset="0"/>
              </a:rPr>
              <a:t>perché</a:t>
            </a:r>
            <a:endParaRPr lang="en-US" altLang="ko-KR" sz="1200" kern="1200" dirty="0">
              <a:solidFill>
                <a:schemeClr val="tx1"/>
              </a:solidFill>
              <a:cs typeface="Arial" pitchFamily="34" charset="0"/>
            </a:endParaRPr>
          </a:p>
          <a:p>
            <a:pPr marL="171450" lvl="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Il </a:t>
            </a:r>
            <a:r>
              <a:rPr lang="en-US" altLang="ko-KR" sz="1200" dirty="0" err="1">
                <a:solidFill>
                  <a:schemeClr val="tx1"/>
                </a:solidFill>
                <a:cs typeface="Arial" pitchFamily="34" charset="0"/>
              </a:rPr>
              <a:t>metodo</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dei</a:t>
            </a:r>
            <a:r>
              <a:rPr lang="en-US" altLang="ko-KR" sz="1200" dirty="0">
                <a:solidFill>
                  <a:schemeClr val="tx1"/>
                </a:solidFill>
                <a:cs typeface="Arial" pitchFamily="34" charset="0"/>
              </a:rPr>
              <a:t> 6 Thinking hats</a:t>
            </a:r>
            <a:endParaRPr lang="en-US" altLang="ko-KR" sz="1200" kern="1200" dirty="0">
              <a:solidFill>
                <a:schemeClr val="tx1"/>
              </a:solidFill>
              <a:cs typeface="Arial" pitchFamily="34" charset="0"/>
            </a:endParaRPr>
          </a:p>
        </p:txBody>
      </p:sp>
      <p:pic>
        <p:nvPicPr>
          <p:cNvPr id="27" name="Imagen 26">
            <a:extLst>
              <a:ext uri="{FF2B5EF4-FFF2-40B4-BE49-F238E27FC236}">
                <a16:creationId xmlns:a16="http://schemas.microsoft.com/office/drawing/2014/main" id="{841E436B-121B-48E1-A2DE-F4AEA918ED3D}"/>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3852600" y="5242141"/>
            <a:ext cx="317240" cy="482490"/>
          </a:xfrm>
          <a:prstGeom prst="rect">
            <a:avLst/>
          </a:prstGeom>
        </p:spPr>
      </p:pic>
      <p:pic>
        <p:nvPicPr>
          <p:cNvPr id="30" name="Imagen 29">
            <a:extLst>
              <a:ext uri="{FF2B5EF4-FFF2-40B4-BE49-F238E27FC236}">
                <a16:creationId xmlns:a16="http://schemas.microsoft.com/office/drawing/2014/main" id="{F4927C93-6B6D-4139-9E79-D01250405EB4}"/>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051208" y="1563432"/>
            <a:ext cx="1422332" cy="2163223"/>
          </a:xfrm>
          <a:prstGeom prst="rect">
            <a:avLst/>
          </a:prstGeom>
        </p:spPr>
      </p:pic>
      <p:pic>
        <p:nvPicPr>
          <p:cNvPr id="32" name="Imagen 31">
            <a:extLst>
              <a:ext uri="{FF2B5EF4-FFF2-40B4-BE49-F238E27FC236}">
                <a16:creationId xmlns:a16="http://schemas.microsoft.com/office/drawing/2014/main" id="{2CC6F2AC-3075-415B-BB96-4AB8DF08DE9B}"/>
              </a:ext>
            </a:extLst>
          </p:cNvPr>
          <p:cNvPicPr>
            <a:picLocks noChangeAspect="1"/>
          </p:cNvPicPr>
          <p:nvPr/>
        </p:nvPicPr>
        <p:blipFill rotWithShape="1">
          <a:blip r:embed="rId3">
            <a:extLst>
              <a:ext uri="{28A0092B-C50C-407E-A947-70E740481C1C}">
                <a14:useLocalDpi xmlns:a14="http://schemas.microsoft.com/office/drawing/2010/main" val="0"/>
              </a:ext>
            </a:extLst>
          </a:blip>
          <a:srcRect t="34903" r="20863"/>
          <a:stretch/>
        </p:blipFill>
        <p:spPr>
          <a:xfrm>
            <a:off x="5089012" y="3700706"/>
            <a:ext cx="1236813" cy="299234"/>
          </a:xfrm>
          <a:prstGeom prst="rect">
            <a:avLst/>
          </a:prstGeom>
        </p:spPr>
      </p:pic>
      <p:sp>
        <p:nvSpPr>
          <p:cNvPr id="33" name="Círculo parcial 4">
            <a:extLst>
              <a:ext uri="{FF2B5EF4-FFF2-40B4-BE49-F238E27FC236}">
                <a16:creationId xmlns:a16="http://schemas.microsoft.com/office/drawing/2014/main" id="{10F9AC94-70F5-44D1-8B0D-45D14E205E1B}"/>
              </a:ext>
            </a:extLst>
          </p:cNvPr>
          <p:cNvSpPr txBox="1"/>
          <p:nvPr/>
        </p:nvSpPr>
        <p:spPr>
          <a:xfrm>
            <a:off x="3328842" y="5068067"/>
            <a:ext cx="1545798" cy="131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endParaRPr lang="es-ES" sz="1600" kern="1200" dirty="0">
              <a:solidFill>
                <a:schemeClr val="tx1"/>
              </a:solidFill>
            </a:endParaRPr>
          </a:p>
        </p:txBody>
      </p:sp>
      <p:sp>
        <p:nvSpPr>
          <p:cNvPr id="36" name="Círculo parcial 4">
            <a:extLst>
              <a:ext uri="{FF2B5EF4-FFF2-40B4-BE49-F238E27FC236}">
                <a16:creationId xmlns:a16="http://schemas.microsoft.com/office/drawing/2014/main" id="{5087D1B3-B987-41B9-AD1B-6F950D8ADA8F}"/>
              </a:ext>
            </a:extLst>
          </p:cNvPr>
          <p:cNvSpPr txBox="1"/>
          <p:nvPr/>
        </p:nvSpPr>
        <p:spPr>
          <a:xfrm>
            <a:off x="1267844" y="1714191"/>
            <a:ext cx="1851991" cy="2963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n-US" altLang="ko-KR" sz="1400" b="1" dirty="0" err="1">
                <a:solidFill>
                  <a:srgbClr val="FF0000"/>
                </a:solidFill>
                <a:cs typeface="Arial" pitchFamily="34" charset="0"/>
              </a:rPr>
              <a:t>Introduzione</a:t>
            </a:r>
            <a:r>
              <a:rPr lang="en-US" altLang="ko-KR" sz="1400" b="1" dirty="0">
                <a:solidFill>
                  <a:srgbClr val="FF0000"/>
                </a:solidFill>
                <a:cs typeface="Arial" pitchFamily="34" charset="0"/>
              </a:rPr>
              <a:t> </a:t>
            </a:r>
            <a:r>
              <a:rPr lang="en-US" altLang="ko-KR" sz="1400" b="1" dirty="0" err="1">
                <a:solidFill>
                  <a:srgbClr val="FF0000"/>
                </a:solidFill>
                <a:cs typeface="Arial" pitchFamily="34" charset="0"/>
              </a:rPr>
              <a:t>alla</a:t>
            </a:r>
            <a:r>
              <a:rPr lang="en-US" altLang="ko-KR" sz="1400" b="1" dirty="0">
                <a:solidFill>
                  <a:srgbClr val="FF0000"/>
                </a:solidFill>
                <a:cs typeface="Arial" pitchFamily="34" charset="0"/>
              </a:rPr>
              <a:t> </a:t>
            </a:r>
            <a:r>
              <a:rPr lang="en-US" altLang="ko-KR" sz="1400" b="1" dirty="0" err="1">
                <a:solidFill>
                  <a:srgbClr val="FF0000"/>
                </a:solidFill>
                <a:cs typeface="Arial" pitchFamily="34" charset="0"/>
              </a:rPr>
              <a:t>Strategia</a:t>
            </a:r>
            <a:r>
              <a:rPr lang="en-US" altLang="ko-KR" sz="1400" b="1" dirty="0">
                <a:solidFill>
                  <a:srgbClr val="FF0000"/>
                </a:solidFill>
                <a:cs typeface="Arial" pitchFamily="34" charset="0"/>
              </a:rPr>
              <a:t> </a:t>
            </a:r>
            <a:r>
              <a:rPr lang="en-US" altLang="ko-KR" sz="1400" b="1" dirty="0" err="1">
                <a:solidFill>
                  <a:srgbClr val="FF0000"/>
                </a:solidFill>
                <a:cs typeface="Arial" pitchFamily="34" charset="0"/>
              </a:rPr>
              <a:t>Oceano</a:t>
            </a:r>
            <a:r>
              <a:rPr lang="en-US" altLang="ko-KR" sz="1400" b="1" dirty="0">
                <a:solidFill>
                  <a:srgbClr val="FF0000"/>
                </a:solidFill>
                <a:cs typeface="Arial" pitchFamily="34" charset="0"/>
              </a:rPr>
              <a:t> Blu</a:t>
            </a: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Un modo per </a:t>
            </a:r>
            <a:r>
              <a:rPr lang="en-US" altLang="ko-KR" sz="1200" dirty="0" err="1">
                <a:solidFill>
                  <a:schemeClr val="tx1"/>
                </a:solidFill>
                <a:cs typeface="Arial" pitchFamily="34" charset="0"/>
              </a:rPr>
              <a:t>ottenere</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differenziazione</a:t>
            </a:r>
            <a:r>
              <a:rPr lang="en-US" altLang="ko-KR" sz="1200" dirty="0">
                <a:solidFill>
                  <a:schemeClr val="tx1"/>
                </a:solidFill>
                <a:cs typeface="Arial" pitchFamily="34" charset="0"/>
              </a:rPr>
              <a:t> e basso </a:t>
            </a:r>
            <a:r>
              <a:rPr lang="en-US" altLang="ko-KR" sz="1200" dirty="0" err="1">
                <a:solidFill>
                  <a:schemeClr val="tx1"/>
                </a:solidFill>
                <a:cs typeface="Arial" pitchFamily="34" charset="0"/>
              </a:rPr>
              <a:t>costo</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aprendo</a:t>
            </a:r>
            <a:r>
              <a:rPr lang="en-US" altLang="ko-KR" sz="1200" dirty="0">
                <a:solidFill>
                  <a:schemeClr val="tx1"/>
                </a:solidFill>
                <a:cs typeface="Arial" pitchFamily="34" charset="0"/>
              </a:rPr>
              <a:t> un nuovo </a:t>
            </a:r>
            <a:r>
              <a:rPr lang="en-US" altLang="ko-KR" sz="1200" dirty="0" err="1">
                <a:solidFill>
                  <a:schemeClr val="tx1"/>
                </a:solidFill>
                <a:cs typeface="Arial" pitchFamily="34" charset="0"/>
              </a:rPr>
              <a:t>spazio</a:t>
            </a:r>
            <a:r>
              <a:rPr lang="en-US" altLang="ko-KR" sz="1200" dirty="0">
                <a:solidFill>
                  <a:schemeClr val="tx1"/>
                </a:solidFill>
                <a:cs typeface="Arial" pitchFamily="34" charset="0"/>
              </a:rPr>
              <a:t> di mercato e </a:t>
            </a:r>
            <a:r>
              <a:rPr lang="en-US" altLang="ko-KR" sz="1200" dirty="0" err="1">
                <a:solidFill>
                  <a:schemeClr val="tx1"/>
                </a:solidFill>
                <a:cs typeface="Arial" pitchFamily="34" charset="0"/>
              </a:rPr>
              <a:t>creando</a:t>
            </a:r>
            <a:r>
              <a:rPr lang="en-US" altLang="ko-KR" sz="1200" dirty="0">
                <a:solidFill>
                  <a:schemeClr val="tx1"/>
                </a:solidFill>
                <a:cs typeface="Arial" pitchFamily="34" charset="0"/>
              </a:rPr>
              <a:t> una </a:t>
            </a:r>
            <a:r>
              <a:rPr lang="en-US" altLang="ko-KR" sz="1200" dirty="0" err="1">
                <a:solidFill>
                  <a:schemeClr val="tx1"/>
                </a:solidFill>
                <a:cs typeface="Arial" pitchFamily="34" charset="0"/>
              </a:rPr>
              <a:t>nuova</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domanda</a:t>
            </a:r>
            <a:endParaRPr lang="en-US" altLang="ko-KR" sz="1200" dirty="0">
              <a:solidFill>
                <a:schemeClr val="tx1"/>
              </a:solidFill>
              <a:cs typeface="Arial" pitchFamily="34" charset="0"/>
            </a:endParaRPr>
          </a:p>
          <a:p>
            <a:pPr marL="171450" indent="-171450" algn="ctr" defTabSz="666750">
              <a:lnSpc>
                <a:spcPct val="90000"/>
              </a:lnSpc>
              <a:spcBef>
                <a:spcPct val="0"/>
              </a:spcBef>
              <a:spcAft>
                <a:spcPct val="35000"/>
              </a:spcAft>
              <a:buFont typeface="Arial" panose="020B0604020202020204" pitchFamily="34" charset="0"/>
              <a:buChar char="•"/>
            </a:pPr>
            <a:r>
              <a:rPr lang="en-US" altLang="ko-KR" sz="1200" dirty="0">
                <a:solidFill>
                  <a:schemeClr val="tx1"/>
                </a:solidFill>
                <a:cs typeface="Arial" pitchFamily="34" charset="0"/>
              </a:rPr>
              <a:t>Un modo per </a:t>
            </a:r>
            <a:r>
              <a:rPr lang="en-US" altLang="ko-KR" sz="1200" dirty="0" err="1">
                <a:solidFill>
                  <a:schemeClr val="tx1"/>
                </a:solidFill>
                <a:cs typeface="Arial" pitchFamily="34" charset="0"/>
              </a:rPr>
              <a:t>creare</a:t>
            </a:r>
            <a:r>
              <a:rPr lang="en-US" altLang="ko-KR" sz="1200" dirty="0">
                <a:solidFill>
                  <a:schemeClr val="tx1"/>
                </a:solidFill>
                <a:cs typeface="Arial" pitchFamily="34" charset="0"/>
              </a:rPr>
              <a:t> e </a:t>
            </a:r>
            <a:r>
              <a:rPr lang="en-US" altLang="ko-KR" sz="1200" dirty="0" err="1">
                <a:solidFill>
                  <a:schemeClr val="tx1"/>
                </a:solidFill>
                <a:cs typeface="Arial" pitchFamily="34" charset="0"/>
              </a:rPr>
              <a:t>catturare</a:t>
            </a:r>
            <a:r>
              <a:rPr lang="en-US" altLang="ko-KR" sz="1200" dirty="0">
                <a:solidFill>
                  <a:schemeClr val="tx1"/>
                </a:solidFill>
                <a:cs typeface="Arial" pitchFamily="34" charset="0"/>
              </a:rPr>
              <a:t> un mercato senza </a:t>
            </a:r>
            <a:r>
              <a:rPr lang="en-US" altLang="ko-KR" sz="1200" dirty="0" err="1">
                <a:solidFill>
                  <a:schemeClr val="tx1"/>
                </a:solidFill>
                <a:cs typeface="Arial" pitchFamily="34" charset="0"/>
              </a:rPr>
              <a:t>costi</a:t>
            </a:r>
            <a:r>
              <a:rPr lang="en-US" altLang="ko-KR" sz="1200" dirty="0">
                <a:solidFill>
                  <a:schemeClr val="tx1"/>
                </a:solidFill>
                <a:cs typeface="Arial" pitchFamily="34" charset="0"/>
              </a:rPr>
              <a:t> per </a:t>
            </a:r>
            <a:r>
              <a:rPr lang="en-US" altLang="ko-KR" sz="1200" dirty="0" err="1">
                <a:solidFill>
                  <a:schemeClr val="tx1"/>
                </a:solidFill>
                <a:cs typeface="Arial" pitchFamily="34" charset="0"/>
              </a:rPr>
              <a:t>rendere</a:t>
            </a:r>
            <a:r>
              <a:rPr lang="en-US" altLang="ko-KR" sz="1200" dirty="0">
                <a:solidFill>
                  <a:schemeClr val="tx1"/>
                </a:solidFill>
                <a:cs typeface="Arial" pitchFamily="34" charset="0"/>
              </a:rPr>
              <a:t> la </a:t>
            </a:r>
            <a:r>
              <a:rPr lang="en-US" altLang="ko-KR" sz="1200" dirty="0" err="1">
                <a:solidFill>
                  <a:schemeClr val="tx1"/>
                </a:solidFill>
                <a:cs typeface="Arial" pitchFamily="34" charset="0"/>
              </a:rPr>
              <a:t>concorrenza</a:t>
            </a:r>
            <a:r>
              <a:rPr lang="en-US" altLang="ko-KR" sz="1200" dirty="0">
                <a:solidFill>
                  <a:schemeClr val="tx1"/>
                </a:solidFill>
                <a:cs typeface="Arial" pitchFamily="34" charset="0"/>
              </a:rPr>
              <a:t> </a:t>
            </a:r>
            <a:r>
              <a:rPr lang="en-US" altLang="ko-KR" sz="1200" dirty="0" err="1">
                <a:solidFill>
                  <a:schemeClr val="tx1"/>
                </a:solidFill>
                <a:cs typeface="Arial" pitchFamily="34" charset="0"/>
              </a:rPr>
              <a:t>irrilevante</a:t>
            </a:r>
            <a:r>
              <a:rPr lang="en-US" altLang="ko-KR" sz="1200" dirty="0">
                <a:solidFill>
                  <a:schemeClr val="tx1"/>
                </a:solidFill>
                <a:cs typeface="Arial" pitchFamily="34" charset="0"/>
              </a:rPr>
              <a:t>. </a:t>
            </a:r>
          </a:p>
        </p:txBody>
      </p:sp>
      <p:pic>
        <p:nvPicPr>
          <p:cNvPr id="37" name="Imagen 36">
            <a:extLst>
              <a:ext uri="{FF2B5EF4-FFF2-40B4-BE49-F238E27FC236}">
                <a16:creationId xmlns:a16="http://schemas.microsoft.com/office/drawing/2014/main" id="{2408AB97-1728-42C7-B2C0-68563D63DF07}"/>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937807" y="2805463"/>
            <a:ext cx="317240" cy="482490"/>
          </a:xfrm>
          <a:prstGeom prst="rect">
            <a:avLst/>
          </a:prstGeom>
        </p:spPr>
      </p:pic>
      <p:cxnSp>
        <p:nvCxnSpPr>
          <p:cNvPr id="42" name="Conector recto de flecha 41">
            <a:extLst>
              <a:ext uri="{FF2B5EF4-FFF2-40B4-BE49-F238E27FC236}">
                <a16:creationId xmlns:a16="http://schemas.microsoft.com/office/drawing/2014/main" id="{6CFFDE0F-79B9-4B5C-83BF-0B8BA17475A9}"/>
              </a:ext>
            </a:extLst>
          </p:cNvPr>
          <p:cNvCxnSpPr>
            <a:cxnSpLocks/>
          </p:cNvCxnSpPr>
          <p:nvPr/>
        </p:nvCxnSpPr>
        <p:spPr>
          <a:xfrm flipH="1">
            <a:off x="3228783" y="2736952"/>
            <a:ext cx="980432" cy="0"/>
          </a:xfrm>
          <a:prstGeom prst="straightConnector1">
            <a:avLst/>
          </a:prstGeom>
          <a:ln w="19050">
            <a:solidFill>
              <a:srgbClr val="D92E2D"/>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B5981CFC-69D6-4D4C-BACB-7FD12B493921}"/>
              </a:ext>
            </a:extLst>
          </p:cNvPr>
          <p:cNvCxnSpPr>
            <a:cxnSpLocks/>
          </p:cNvCxnSpPr>
          <p:nvPr/>
        </p:nvCxnSpPr>
        <p:spPr>
          <a:xfrm>
            <a:off x="5818246" y="4487783"/>
            <a:ext cx="0" cy="378828"/>
          </a:xfrm>
          <a:prstGeom prst="straightConnector1">
            <a:avLst/>
          </a:prstGeom>
          <a:ln w="19050">
            <a:solidFill>
              <a:srgbClr val="E6872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0974103A-2414-4B1B-8808-F01C8A021B8A}"/>
              </a:ext>
            </a:extLst>
          </p:cNvPr>
          <p:cNvCxnSpPr>
            <a:cxnSpLocks/>
          </p:cNvCxnSpPr>
          <p:nvPr/>
        </p:nvCxnSpPr>
        <p:spPr>
          <a:xfrm>
            <a:off x="7301184" y="2741793"/>
            <a:ext cx="997159" cy="0"/>
          </a:xfrm>
          <a:prstGeom prst="straightConnector1">
            <a:avLst/>
          </a:prstGeom>
          <a:ln w="19050">
            <a:solidFill>
              <a:srgbClr val="FFD13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91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8BA08B80-7111-4A3D-A333-5A675D2129B1}"/>
              </a:ext>
            </a:extLst>
          </p:cNvPr>
          <p:cNvSpPr>
            <a:spLocks noGrp="1"/>
          </p:cNvSpPr>
          <p:nvPr>
            <p:ph type="ctrTitle"/>
          </p:nvPr>
        </p:nvSpPr>
        <p:spPr>
          <a:xfrm>
            <a:off x="5171882" y="488131"/>
            <a:ext cx="6806914" cy="671109"/>
          </a:xfrm>
        </p:spPr>
        <p:txBody>
          <a:bodyPr>
            <a:noAutofit/>
          </a:bodyPr>
          <a:lstStyle/>
          <a:p>
            <a:r>
              <a:rPr lang="en-GB" sz="4000" b="1" dirty="0">
                <a:solidFill>
                  <a:srgbClr val="C00000"/>
                </a:solidFill>
              </a:rPr>
              <a:t>Test di </a:t>
            </a:r>
            <a:r>
              <a:rPr lang="en-GB" sz="4000" b="1" dirty="0" err="1">
                <a:solidFill>
                  <a:srgbClr val="C00000"/>
                </a:solidFill>
              </a:rPr>
              <a:t>autovalutazione</a:t>
            </a:r>
            <a:endParaRPr lang="en-GB" sz="4000" b="1" dirty="0">
              <a:solidFill>
                <a:srgbClr val="C00000"/>
              </a:solidFill>
            </a:endParaRPr>
          </a:p>
        </p:txBody>
      </p:sp>
      <p:sp>
        <p:nvSpPr>
          <p:cNvPr id="11" name="Text Placeholder 4">
            <a:extLst>
              <a:ext uri="{FF2B5EF4-FFF2-40B4-BE49-F238E27FC236}">
                <a16:creationId xmlns:a16="http://schemas.microsoft.com/office/drawing/2014/main" id="{1CEE6CFB-652F-401E-AD86-77644B3FAE51}"/>
              </a:ext>
            </a:extLst>
          </p:cNvPr>
          <p:cNvSpPr txBox="1">
            <a:spLocks/>
          </p:cNvSpPr>
          <p:nvPr/>
        </p:nvSpPr>
        <p:spPr>
          <a:xfrm>
            <a:off x="2494218" y="223258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1</a:t>
            </a:r>
            <a:endParaRPr lang="en-US" altLang="ko-KR" sz="1600" b="1" dirty="0">
              <a:latin typeface="+mj-lt"/>
              <a:cs typeface="Arial" pitchFamily="34" charset="0"/>
            </a:endParaRPr>
          </a:p>
          <a:p>
            <a:r>
              <a:rPr lang="it-IT" b="1" dirty="0"/>
              <a:t>Cos’è l'innovazione e perché è importante per gli imprenditori e le aziende?</a:t>
            </a:r>
            <a:endParaRPr lang="ko-KR" altLang="en-US" sz="1600" b="1" dirty="0">
              <a:latin typeface="+mj-lt"/>
              <a:cs typeface="Arial" pitchFamily="34" charset="0"/>
            </a:endParaRPr>
          </a:p>
        </p:txBody>
      </p:sp>
      <p:grpSp>
        <p:nvGrpSpPr>
          <p:cNvPr id="3" name="Grupo 2">
            <a:extLst>
              <a:ext uri="{FF2B5EF4-FFF2-40B4-BE49-F238E27FC236}">
                <a16:creationId xmlns:a16="http://schemas.microsoft.com/office/drawing/2014/main" id="{3ABA6387-F2E0-4F54-A8C6-C1448A54B76F}"/>
              </a:ext>
            </a:extLst>
          </p:cNvPr>
          <p:cNvGrpSpPr/>
          <p:nvPr/>
        </p:nvGrpSpPr>
        <p:grpSpPr>
          <a:xfrm>
            <a:off x="8330291" y="2275106"/>
            <a:ext cx="1061896" cy="965383"/>
            <a:chOff x="1647104" y="1683715"/>
            <a:chExt cx="724176" cy="586547"/>
          </a:xfrm>
        </p:grpSpPr>
        <p:sp>
          <p:nvSpPr>
            <p:cNvPr id="2" name="Rectángulo 1">
              <a:extLst>
                <a:ext uri="{FF2B5EF4-FFF2-40B4-BE49-F238E27FC236}">
                  <a16:creationId xmlns:a16="http://schemas.microsoft.com/office/drawing/2014/main" id="{A1E00100-DE37-4138-ADCC-C4752FCEB8FD}"/>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angle 16">
              <a:extLst>
                <a:ext uri="{FF2B5EF4-FFF2-40B4-BE49-F238E27FC236}">
                  <a16:creationId xmlns:a16="http://schemas.microsoft.com/office/drawing/2014/main" id="{278C3459-CABC-4D17-B45C-C4DDA3D55D77}"/>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4" name="Grupo 3">
            <a:extLst>
              <a:ext uri="{FF2B5EF4-FFF2-40B4-BE49-F238E27FC236}">
                <a16:creationId xmlns:a16="http://schemas.microsoft.com/office/drawing/2014/main" id="{C4DC21D7-03C9-4E6D-81DF-052482C04255}"/>
              </a:ext>
            </a:extLst>
          </p:cNvPr>
          <p:cNvGrpSpPr/>
          <p:nvPr/>
        </p:nvGrpSpPr>
        <p:grpSpPr>
          <a:xfrm>
            <a:off x="1276760" y="2278581"/>
            <a:ext cx="1061896" cy="965383"/>
            <a:chOff x="5146962" y="2232411"/>
            <a:chExt cx="1061896" cy="965383"/>
          </a:xfrm>
        </p:grpSpPr>
        <p:sp>
          <p:nvSpPr>
            <p:cNvPr id="18" name="Rectángulo 17">
              <a:extLst>
                <a:ext uri="{FF2B5EF4-FFF2-40B4-BE49-F238E27FC236}">
                  <a16:creationId xmlns:a16="http://schemas.microsoft.com/office/drawing/2014/main" id="{40D34F12-CA7C-425C-889A-FA960573DC9D}"/>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angle 36">
              <a:extLst>
                <a:ext uri="{FF2B5EF4-FFF2-40B4-BE49-F238E27FC236}">
                  <a16:creationId xmlns:a16="http://schemas.microsoft.com/office/drawing/2014/main" id="{ABA4606A-6E66-41DA-B489-E8F965CD99EE}"/>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21" name="Text Placeholder 4">
            <a:extLst>
              <a:ext uri="{FF2B5EF4-FFF2-40B4-BE49-F238E27FC236}">
                <a16:creationId xmlns:a16="http://schemas.microsoft.com/office/drawing/2014/main" id="{3F9D470A-BF01-4D7C-864E-03F03E038D13}"/>
              </a:ext>
            </a:extLst>
          </p:cNvPr>
          <p:cNvSpPr txBox="1">
            <a:spLocks/>
          </p:cNvSpPr>
          <p:nvPr/>
        </p:nvSpPr>
        <p:spPr>
          <a:xfrm>
            <a:off x="5961534" y="2202306"/>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2</a:t>
            </a:r>
            <a:endParaRPr lang="ko-KR" altLang="en-US" sz="1600" b="1" dirty="0">
              <a:latin typeface="Arial" panose="020B0604020202020204" pitchFamily="34" charset="0"/>
              <a:cs typeface="Arial" panose="020B0604020202020204" pitchFamily="34" charset="0"/>
            </a:endParaRPr>
          </a:p>
        </p:txBody>
      </p:sp>
      <p:sp>
        <p:nvSpPr>
          <p:cNvPr id="22" name="Text Placeholder 5">
            <a:extLst>
              <a:ext uri="{FF2B5EF4-FFF2-40B4-BE49-F238E27FC236}">
                <a16:creationId xmlns:a16="http://schemas.microsoft.com/office/drawing/2014/main" id="{7C8D88BE-7943-4B45-971A-B6E4EFEA82C8}"/>
              </a:ext>
            </a:extLst>
          </p:cNvPr>
          <p:cNvSpPr txBox="1">
            <a:spLocks/>
          </p:cNvSpPr>
          <p:nvPr/>
        </p:nvSpPr>
        <p:spPr>
          <a:xfrm>
            <a:off x="5961534" y="2509612"/>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Quali</a:t>
            </a:r>
            <a:r>
              <a:rPr lang="en-US" b="1" dirty="0"/>
              <a:t> </a:t>
            </a:r>
            <a:r>
              <a:rPr lang="en-US" b="1" dirty="0" err="1"/>
              <a:t>sono</a:t>
            </a:r>
            <a:r>
              <a:rPr lang="en-US" b="1" dirty="0"/>
              <a:t> le </a:t>
            </a:r>
            <a:r>
              <a:rPr lang="en-US" b="1" dirty="0" err="1"/>
              <a:t>fasi</a:t>
            </a:r>
            <a:r>
              <a:rPr lang="en-US" b="1" dirty="0"/>
              <a:t> del </a:t>
            </a:r>
            <a:r>
              <a:rPr lang="en-US" b="1" dirty="0" err="1"/>
              <a:t>processo</a:t>
            </a:r>
            <a:r>
              <a:rPr lang="en-US" b="1" dirty="0"/>
              <a:t> di </a:t>
            </a:r>
            <a:r>
              <a:rPr lang="en-US" b="1" dirty="0" err="1"/>
              <a:t>pensiero</a:t>
            </a:r>
            <a:r>
              <a:rPr lang="en-US" b="1" dirty="0"/>
              <a:t> </a:t>
            </a:r>
            <a:r>
              <a:rPr lang="en-US" b="1" dirty="0" err="1"/>
              <a:t>progettuale</a:t>
            </a:r>
            <a:r>
              <a:rPr lang="en-US" b="1" dirty="0"/>
              <a:t>?</a:t>
            </a:r>
            <a:endParaRPr lang="en-US" altLang="ko-KR" sz="1600" dirty="0">
              <a:latin typeface="Arial" panose="020B0604020202020204" pitchFamily="34" charset="0"/>
              <a:cs typeface="Arial" panose="020B0604020202020204" pitchFamily="34" charset="0"/>
            </a:endParaRPr>
          </a:p>
        </p:txBody>
      </p:sp>
      <p:sp>
        <p:nvSpPr>
          <p:cNvPr id="24" name="Text Placeholder 4">
            <a:extLst>
              <a:ext uri="{FF2B5EF4-FFF2-40B4-BE49-F238E27FC236}">
                <a16:creationId xmlns:a16="http://schemas.microsoft.com/office/drawing/2014/main" id="{C437ABDA-AED3-4F33-AE14-55ECEF96F665}"/>
              </a:ext>
            </a:extLst>
          </p:cNvPr>
          <p:cNvSpPr txBox="1">
            <a:spLocks/>
          </p:cNvSpPr>
          <p:nvPr/>
        </p:nvSpPr>
        <p:spPr>
          <a:xfrm>
            <a:off x="9494341" y="2244491"/>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3</a:t>
            </a:r>
            <a:endParaRPr lang="ko-KR" altLang="en-US" sz="1600" b="1" dirty="0">
              <a:latin typeface="Arial" panose="020B0604020202020204" pitchFamily="34" charset="0"/>
              <a:cs typeface="Arial" panose="020B0604020202020204" pitchFamily="34" charset="0"/>
            </a:endParaRPr>
          </a:p>
        </p:txBody>
      </p:sp>
      <p:sp>
        <p:nvSpPr>
          <p:cNvPr id="25" name="Text Placeholder 5">
            <a:extLst>
              <a:ext uri="{FF2B5EF4-FFF2-40B4-BE49-F238E27FC236}">
                <a16:creationId xmlns:a16="http://schemas.microsoft.com/office/drawing/2014/main" id="{220CD748-A25E-4A63-BD61-B6BA5E2A3466}"/>
              </a:ext>
            </a:extLst>
          </p:cNvPr>
          <p:cNvSpPr txBox="1">
            <a:spLocks/>
          </p:cNvSpPr>
          <p:nvPr/>
        </p:nvSpPr>
        <p:spPr>
          <a:xfrm>
            <a:off x="9494341" y="255197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Elencare</a:t>
            </a:r>
            <a:r>
              <a:rPr lang="en-US" b="1" dirty="0"/>
              <a:t> </a:t>
            </a:r>
            <a:r>
              <a:rPr lang="en-US" b="1" dirty="0" err="1"/>
              <a:t>i</a:t>
            </a:r>
            <a:r>
              <a:rPr lang="en-US" b="1" dirty="0"/>
              <a:t> </a:t>
            </a:r>
            <a:r>
              <a:rPr lang="en-US" b="1" dirty="0" err="1"/>
              <a:t>principi</a:t>
            </a:r>
            <a:r>
              <a:rPr lang="en-US" b="1" dirty="0"/>
              <a:t> </a:t>
            </a:r>
            <a:r>
              <a:rPr lang="en-US" b="1" dirty="0" err="1"/>
              <a:t>basilari</a:t>
            </a:r>
            <a:r>
              <a:rPr lang="en-US" b="1" dirty="0"/>
              <a:t> del brainstorming. </a:t>
            </a:r>
            <a:endParaRPr lang="en-US" altLang="ko-KR" sz="1600"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6DADA11D-773C-41AA-98A8-4A921B31191E}"/>
              </a:ext>
            </a:extLst>
          </p:cNvPr>
          <p:cNvGrpSpPr/>
          <p:nvPr/>
        </p:nvGrpSpPr>
        <p:grpSpPr>
          <a:xfrm>
            <a:off x="4862975" y="2278580"/>
            <a:ext cx="1061896" cy="965383"/>
            <a:chOff x="4523418" y="3490010"/>
            <a:chExt cx="1061896" cy="965383"/>
          </a:xfrm>
        </p:grpSpPr>
        <p:sp>
          <p:nvSpPr>
            <p:cNvPr id="27" name="Rectángulo 26">
              <a:extLst>
                <a:ext uri="{FF2B5EF4-FFF2-40B4-BE49-F238E27FC236}">
                  <a16:creationId xmlns:a16="http://schemas.microsoft.com/office/drawing/2014/main" id="{9D836CD2-502D-4B8F-AE6C-6C607D277D9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Donut 39">
              <a:extLst>
                <a:ext uri="{FF2B5EF4-FFF2-40B4-BE49-F238E27FC236}">
                  <a16:creationId xmlns:a16="http://schemas.microsoft.com/office/drawing/2014/main" id="{1334B0C0-290D-4995-B6C4-A157746FF673}"/>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
        <p:nvSpPr>
          <p:cNvPr id="29" name="Text Placeholder 4">
            <a:extLst>
              <a:ext uri="{FF2B5EF4-FFF2-40B4-BE49-F238E27FC236}">
                <a16:creationId xmlns:a16="http://schemas.microsoft.com/office/drawing/2014/main" id="{06AF3D80-07B6-4861-AFD2-D114D66325BC}"/>
              </a:ext>
            </a:extLst>
          </p:cNvPr>
          <p:cNvSpPr txBox="1">
            <a:spLocks/>
          </p:cNvSpPr>
          <p:nvPr/>
        </p:nvSpPr>
        <p:spPr>
          <a:xfrm>
            <a:off x="2371280" y="3970029"/>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4</a:t>
            </a:r>
            <a:endParaRPr lang="ko-KR" altLang="en-US" sz="1600" b="1" dirty="0">
              <a:latin typeface="Arial" panose="020B0604020202020204" pitchFamily="34" charset="0"/>
              <a:cs typeface="Arial" panose="020B0604020202020204" pitchFamily="34" charset="0"/>
            </a:endParaRPr>
          </a:p>
        </p:txBody>
      </p:sp>
      <p:sp>
        <p:nvSpPr>
          <p:cNvPr id="30" name="Text Placeholder 5">
            <a:extLst>
              <a:ext uri="{FF2B5EF4-FFF2-40B4-BE49-F238E27FC236}">
                <a16:creationId xmlns:a16="http://schemas.microsoft.com/office/drawing/2014/main" id="{ECDCB232-E9E6-43BF-B205-DF4BE1023D04}"/>
              </a:ext>
            </a:extLst>
          </p:cNvPr>
          <p:cNvSpPr txBox="1">
            <a:spLocks/>
          </p:cNvSpPr>
          <p:nvPr/>
        </p:nvSpPr>
        <p:spPr>
          <a:xfrm>
            <a:off x="2371280" y="4277508"/>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Descrivete</a:t>
            </a:r>
            <a:r>
              <a:rPr lang="en-US" b="1" dirty="0"/>
              <a:t> un </a:t>
            </a:r>
            <a:r>
              <a:rPr lang="en-US" b="1" dirty="0" err="1"/>
              <a:t>metodo</a:t>
            </a:r>
            <a:r>
              <a:rPr lang="en-US" b="1" dirty="0"/>
              <a:t> di </a:t>
            </a:r>
            <a:r>
              <a:rPr lang="en-US" b="1" dirty="0" err="1"/>
              <a:t>generazione</a:t>
            </a:r>
            <a:r>
              <a:rPr lang="en-US" b="1" dirty="0"/>
              <a:t> di idee. </a:t>
            </a:r>
            <a:r>
              <a:rPr lang="en-US" b="1" dirty="0" err="1"/>
              <a:t>Quando</a:t>
            </a:r>
            <a:r>
              <a:rPr lang="en-US" b="1" dirty="0"/>
              <a:t> </a:t>
            </a:r>
            <a:r>
              <a:rPr lang="en-US" b="1" dirty="0" err="1"/>
              <a:t>potrebbe</a:t>
            </a:r>
            <a:r>
              <a:rPr lang="en-US" b="1" dirty="0"/>
              <a:t> </a:t>
            </a:r>
            <a:r>
              <a:rPr lang="en-US" b="1" dirty="0" err="1"/>
              <a:t>essere</a:t>
            </a:r>
            <a:r>
              <a:rPr lang="en-US" b="1" dirty="0"/>
              <a:t> </a:t>
            </a:r>
            <a:r>
              <a:rPr lang="en-US" b="1" dirty="0" err="1"/>
              <a:t>utilizzato</a:t>
            </a:r>
            <a:r>
              <a:rPr lang="en-US" b="1" dirty="0"/>
              <a:t>? </a:t>
            </a:r>
            <a:endParaRPr lang="en-US" altLang="ko-KR" sz="1600" dirty="0">
              <a:latin typeface="Arial" panose="020B0604020202020204" pitchFamily="34" charset="0"/>
              <a:cs typeface="Arial" panose="020B0604020202020204" pitchFamily="34" charset="0"/>
            </a:endParaRPr>
          </a:p>
        </p:txBody>
      </p:sp>
      <p:grpSp>
        <p:nvGrpSpPr>
          <p:cNvPr id="31" name="Grupo 30">
            <a:extLst>
              <a:ext uri="{FF2B5EF4-FFF2-40B4-BE49-F238E27FC236}">
                <a16:creationId xmlns:a16="http://schemas.microsoft.com/office/drawing/2014/main" id="{0E88218E-E57C-4098-AF1A-77220D2E19C3}"/>
              </a:ext>
            </a:extLst>
          </p:cNvPr>
          <p:cNvGrpSpPr/>
          <p:nvPr/>
        </p:nvGrpSpPr>
        <p:grpSpPr>
          <a:xfrm>
            <a:off x="8330291" y="4012723"/>
            <a:ext cx="1061896" cy="965383"/>
            <a:chOff x="1647104" y="1683715"/>
            <a:chExt cx="724176" cy="586547"/>
          </a:xfrm>
        </p:grpSpPr>
        <p:sp>
          <p:nvSpPr>
            <p:cNvPr id="32" name="Rectángulo 31">
              <a:extLst>
                <a:ext uri="{FF2B5EF4-FFF2-40B4-BE49-F238E27FC236}">
                  <a16:creationId xmlns:a16="http://schemas.microsoft.com/office/drawing/2014/main" id="{72561DF8-F6C1-495C-B9F1-494C045E5820}"/>
                </a:ext>
              </a:extLst>
            </p:cNvPr>
            <p:cNvSpPr/>
            <p:nvPr/>
          </p:nvSpPr>
          <p:spPr>
            <a:xfrm>
              <a:off x="1647104" y="1683715"/>
              <a:ext cx="724176" cy="586547"/>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16">
              <a:extLst>
                <a:ext uri="{FF2B5EF4-FFF2-40B4-BE49-F238E27FC236}">
                  <a16:creationId xmlns:a16="http://schemas.microsoft.com/office/drawing/2014/main" id="{DB3F2BFE-F9C6-425A-BF84-99A376D662AB}"/>
                </a:ext>
              </a:extLst>
            </p:cNvPr>
            <p:cNvSpPr/>
            <p:nvPr/>
          </p:nvSpPr>
          <p:spPr>
            <a:xfrm>
              <a:off x="1793124" y="180790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34" name="Grupo 33">
            <a:extLst>
              <a:ext uri="{FF2B5EF4-FFF2-40B4-BE49-F238E27FC236}">
                <a16:creationId xmlns:a16="http://schemas.microsoft.com/office/drawing/2014/main" id="{B9477452-4E36-4AE6-9961-382FF033C8FE}"/>
              </a:ext>
            </a:extLst>
          </p:cNvPr>
          <p:cNvGrpSpPr/>
          <p:nvPr/>
        </p:nvGrpSpPr>
        <p:grpSpPr>
          <a:xfrm>
            <a:off x="1276760" y="4016198"/>
            <a:ext cx="1061896" cy="965383"/>
            <a:chOff x="5146962" y="2232411"/>
            <a:chExt cx="1061896" cy="965383"/>
          </a:xfrm>
        </p:grpSpPr>
        <p:sp>
          <p:nvSpPr>
            <p:cNvPr id="35" name="Rectángulo 34">
              <a:extLst>
                <a:ext uri="{FF2B5EF4-FFF2-40B4-BE49-F238E27FC236}">
                  <a16:creationId xmlns:a16="http://schemas.microsoft.com/office/drawing/2014/main" id="{3CAE64E8-A90A-4C86-A35F-CE5EB41ECD02}"/>
                </a:ext>
              </a:extLst>
            </p:cNvPr>
            <p:cNvSpPr/>
            <p:nvPr/>
          </p:nvSpPr>
          <p:spPr>
            <a:xfrm>
              <a:off x="5146962" y="2232411"/>
              <a:ext cx="1061896" cy="965383"/>
            </a:xfrm>
            <a:prstGeom prst="rect">
              <a:avLst/>
            </a:prstGeom>
            <a:solidFill>
              <a:srgbClr val="D92E2D"/>
            </a:solidFill>
            <a:ln>
              <a:solidFill>
                <a:srgbClr val="D92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6">
              <a:extLst>
                <a:ext uri="{FF2B5EF4-FFF2-40B4-BE49-F238E27FC236}">
                  <a16:creationId xmlns:a16="http://schemas.microsoft.com/office/drawing/2014/main" id="{1D72B47C-0E9C-438E-A88A-38A1071127DC}"/>
                </a:ext>
              </a:extLst>
            </p:cNvPr>
            <p:cNvSpPr/>
            <p:nvPr/>
          </p:nvSpPr>
          <p:spPr>
            <a:xfrm>
              <a:off x="5407868" y="2436812"/>
              <a:ext cx="554394" cy="46743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
        <p:nvSpPr>
          <p:cNvPr id="37" name="Text Placeholder 4">
            <a:extLst>
              <a:ext uri="{FF2B5EF4-FFF2-40B4-BE49-F238E27FC236}">
                <a16:creationId xmlns:a16="http://schemas.microsoft.com/office/drawing/2014/main" id="{66FD3A1E-A57E-4C83-A668-0354E0D79189}"/>
              </a:ext>
            </a:extLst>
          </p:cNvPr>
          <p:cNvSpPr txBox="1">
            <a:spLocks/>
          </p:cNvSpPr>
          <p:nvPr/>
        </p:nvSpPr>
        <p:spPr>
          <a:xfrm>
            <a:off x="5961534" y="3939750"/>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5</a:t>
            </a:r>
            <a:endParaRPr lang="ko-KR" altLang="en-US" sz="1600" b="1" dirty="0">
              <a:latin typeface="Arial" panose="020B0604020202020204" pitchFamily="34" charset="0"/>
              <a:cs typeface="Arial" panose="020B0604020202020204" pitchFamily="34" charset="0"/>
            </a:endParaRPr>
          </a:p>
        </p:txBody>
      </p:sp>
      <p:sp>
        <p:nvSpPr>
          <p:cNvPr id="38" name="Text Placeholder 5">
            <a:extLst>
              <a:ext uri="{FF2B5EF4-FFF2-40B4-BE49-F238E27FC236}">
                <a16:creationId xmlns:a16="http://schemas.microsoft.com/office/drawing/2014/main" id="{8B57C654-1CB6-4596-9FFD-8CEFA6EF9320}"/>
              </a:ext>
            </a:extLst>
          </p:cNvPr>
          <p:cNvSpPr txBox="1">
            <a:spLocks/>
          </p:cNvSpPr>
          <p:nvPr/>
        </p:nvSpPr>
        <p:spPr>
          <a:xfrm>
            <a:off x="5961534" y="4247229"/>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Spiegate</a:t>
            </a:r>
            <a:r>
              <a:rPr lang="en-US" b="1" dirty="0"/>
              <a:t> I </a:t>
            </a:r>
            <a:r>
              <a:rPr lang="en-US" b="1" dirty="0" err="1"/>
              <a:t>concetti</a:t>
            </a:r>
            <a:r>
              <a:rPr lang="en-US" b="1" dirty="0"/>
              <a:t> </a:t>
            </a:r>
            <a:r>
              <a:rPr lang="en-US" b="1" dirty="0" err="1"/>
              <a:t>fondamentali</a:t>
            </a:r>
            <a:r>
              <a:rPr lang="en-US" b="1" dirty="0"/>
              <a:t> </a:t>
            </a:r>
            <a:r>
              <a:rPr lang="en-US" b="1" dirty="0" err="1"/>
              <a:t>della</a:t>
            </a:r>
            <a:r>
              <a:rPr lang="en-US" b="1" dirty="0"/>
              <a:t> </a:t>
            </a:r>
            <a:r>
              <a:rPr lang="en-US" b="1" dirty="0" err="1"/>
              <a:t>strategia</a:t>
            </a:r>
            <a:r>
              <a:rPr lang="en-US" b="1" dirty="0"/>
              <a:t> </a:t>
            </a:r>
            <a:r>
              <a:rPr lang="en-US" b="1" dirty="0" err="1"/>
              <a:t>Oceano</a:t>
            </a:r>
            <a:r>
              <a:rPr lang="en-US" b="1" dirty="0"/>
              <a:t> Blu. </a:t>
            </a:r>
            <a:endParaRPr lang="en-US" altLang="ko-KR" sz="1600" dirty="0">
              <a:latin typeface="Arial" panose="020B0604020202020204" pitchFamily="34" charset="0"/>
              <a:cs typeface="Arial" panose="020B0604020202020204" pitchFamily="34" charset="0"/>
            </a:endParaRPr>
          </a:p>
        </p:txBody>
      </p:sp>
      <p:sp>
        <p:nvSpPr>
          <p:cNvPr id="39" name="Text Placeholder 4">
            <a:extLst>
              <a:ext uri="{FF2B5EF4-FFF2-40B4-BE49-F238E27FC236}">
                <a16:creationId xmlns:a16="http://schemas.microsoft.com/office/drawing/2014/main" id="{9B483733-5021-4087-92C9-D5F95DD38512}"/>
              </a:ext>
            </a:extLst>
          </p:cNvPr>
          <p:cNvSpPr txBox="1">
            <a:spLocks/>
          </p:cNvSpPr>
          <p:nvPr/>
        </p:nvSpPr>
        <p:spPr>
          <a:xfrm>
            <a:off x="9494341" y="3982108"/>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dirty="0" err="1">
                <a:latin typeface="Arial" panose="020B0604020202020204" pitchFamily="34" charset="0"/>
                <a:cs typeface="Arial" panose="020B0604020202020204" pitchFamily="34" charset="0"/>
              </a:rPr>
              <a:t>Domanda</a:t>
            </a:r>
            <a:r>
              <a:rPr lang="en-US" altLang="ko-KR" sz="1600" b="1" dirty="0">
                <a:latin typeface="Arial" panose="020B0604020202020204" pitchFamily="34" charset="0"/>
                <a:cs typeface="Arial" panose="020B0604020202020204" pitchFamily="34" charset="0"/>
              </a:rPr>
              <a:t> 6</a:t>
            </a:r>
            <a:endParaRPr lang="ko-KR" altLang="en-US" sz="1600" b="1" dirty="0">
              <a:latin typeface="Arial" panose="020B0604020202020204" pitchFamily="34" charset="0"/>
              <a:cs typeface="Arial" panose="020B0604020202020204" pitchFamily="34" charset="0"/>
            </a:endParaRPr>
          </a:p>
        </p:txBody>
      </p:sp>
      <p:sp>
        <p:nvSpPr>
          <p:cNvPr id="40" name="Text Placeholder 5">
            <a:extLst>
              <a:ext uri="{FF2B5EF4-FFF2-40B4-BE49-F238E27FC236}">
                <a16:creationId xmlns:a16="http://schemas.microsoft.com/office/drawing/2014/main" id="{7DD015C3-AAD3-441E-BA07-59C7C289F7E1}"/>
              </a:ext>
            </a:extLst>
          </p:cNvPr>
          <p:cNvSpPr txBox="1">
            <a:spLocks/>
          </p:cNvSpPr>
          <p:nvPr/>
        </p:nvSpPr>
        <p:spPr>
          <a:xfrm>
            <a:off x="9494341" y="42895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Quali</a:t>
            </a:r>
            <a:r>
              <a:rPr lang="en-US" b="1" dirty="0"/>
              <a:t> </a:t>
            </a:r>
            <a:r>
              <a:rPr lang="en-US" b="1" dirty="0" err="1"/>
              <a:t>sono</a:t>
            </a:r>
            <a:r>
              <a:rPr lang="en-US" b="1" dirty="0"/>
              <a:t> I </a:t>
            </a:r>
            <a:r>
              <a:rPr lang="en-US" b="1" dirty="0" err="1"/>
              <a:t>vantaggi</a:t>
            </a:r>
            <a:r>
              <a:rPr lang="en-US" b="1" dirty="0"/>
              <a:t> </a:t>
            </a:r>
            <a:r>
              <a:rPr lang="en-US" b="1" dirty="0" err="1"/>
              <a:t>della</a:t>
            </a:r>
            <a:r>
              <a:rPr lang="en-US" b="1" dirty="0"/>
              <a:t> </a:t>
            </a:r>
            <a:r>
              <a:rPr lang="en-US" b="1" dirty="0" err="1"/>
              <a:t>strategia</a:t>
            </a:r>
            <a:r>
              <a:rPr lang="en-US" b="1" dirty="0"/>
              <a:t> </a:t>
            </a:r>
            <a:r>
              <a:rPr lang="en-US" b="1" dirty="0" err="1"/>
              <a:t>Oceano</a:t>
            </a:r>
            <a:r>
              <a:rPr lang="en-US" b="1" dirty="0"/>
              <a:t> Blu in termini di </a:t>
            </a:r>
            <a:r>
              <a:rPr lang="en-US" b="1" dirty="0" err="1"/>
              <a:t>sviluppo</a:t>
            </a:r>
            <a:r>
              <a:rPr lang="en-US" b="1" dirty="0"/>
              <a:t> </a:t>
            </a:r>
            <a:r>
              <a:rPr lang="en-US" b="1" dirty="0" err="1"/>
              <a:t>aziendale</a:t>
            </a:r>
            <a:r>
              <a:rPr lang="en-US" b="1" dirty="0"/>
              <a:t>? </a:t>
            </a:r>
            <a:endParaRPr lang="en-US" altLang="ko-KR" dirty="0">
              <a:latin typeface="Arial" panose="020B0604020202020204" pitchFamily="34" charset="0"/>
              <a:cs typeface="Arial" panose="020B0604020202020204" pitchFamily="34" charset="0"/>
            </a:endParaRPr>
          </a:p>
        </p:txBody>
      </p:sp>
      <p:grpSp>
        <p:nvGrpSpPr>
          <p:cNvPr id="41" name="Grupo 40">
            <a:extLst>
              <a:ext uri="{FF2B5EF4-FFF2-40B4-BE49-F238E27FC236}">
                <a16:creationId xmlns:a16="http://schemas.microsoft.com/office/drawing/2014/main" id="{E08D0167-7F5A-4885-8852-61C2174E62E4}"/>
              </a:ext>
            </a:extLst>
          </p:cNvPr>
          <p:cNvGrpSpPr/>
          <p:nvPr/>
        </p:nvGrpSpPr>
        <p:grpSpPr>
          <a:xfrm>
            <a:off x="4862975" y="4016197"/>
            <a:ext cx="1061896" cy="965383"/>
            <a:chOff x="4523418" y="3490010"/>
            <a:chExt cx="1061896" cy="965383"/>
          </a:xfrm>
        </p:grpSpPr>
        <p:sp>
          <p:nvSpPr>
            <p:cNvPr id="42" name="Rectángulo 41">
              <a:extLst>
                <a:ext uri="{FF2B5EF4-FFF2-40B4-BE49-F238E27FC236}">
                  <a16:creationId xmlns:a16="http://schemas.microsoft.com/office/drawing/2014/main" id="{05AD4410-11B2-443C-AE32-90B520A14AB7}"/>
                </a:ext>
              </a:extLst>
            </p:cNvPr>
            <p:cNvSpPr/>
            <p:nvPr/>
          </p:nvSpPr>
          <p:spPr>
            <a:xfrm>
              <a:off x="4523418" y="3490010"/>
              <a:ext cx="1061896" cy="965383"/>
            </a:xfrm>
            <a:prstGeom prst="rect">
              <a:avLst/>
            </a:prstGeom>
            <a:solidFill>
              <a:srgbClr val="E6872D"/>
            </a:solidFill>
            <a:ln>
              <a:solidFill>
                <a:srgbClr val="E68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Donut 39">
              <a:extLst>
                <a:ext uri="{FF2B5EF4-FFF2-40B4-BE49-F238E27FC236}">
                  <a16:creationId xmlns:a16="http://schemas.microsoft.com/office/drawing/2014/main" id="{47B65D10-ED4E-477A-B5F0-6981EE105C2A}"/>
                </a:ext>
              </a:extLst>
            </p:cNvPr>
            <p:cNvSpPr/>
            <p:nvPr/>
          </p:nvSpPr>
          <p:spPr>
            <a:xfrm flipV="1">
              <a:off x="4832324" y="3760491"/>
              <a:ext cx="444083" cy="417474"/>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spTree>
    <p:extLst>
      <p:ext uri="{BB962C8B-B14F-4D97-AF65-F5344CB8AC3E}">
        <p14:creationId xmlns:p14="http://schemas.microsoft.com/office/powerpoint/2010/main" val="101654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59132" y="1196400"/>
            <a:ext cx="6026935" cy="4595327"/>
          </a:xfrm>
        </p:spPr>
        <p:txBody>
          <a:bodyPr vert="horz" lIns="91440" tIns="45720" rIns="91440" bIns="45720" rtlCol="0" anchor="t">
            <a:normAutofit/>
          </a:bodyPr>
          <a:lstStyle/>
          <a:p>
            <a:pPr algn="l"/>
            <a:endParaRPr lang="es-ES" dirty="0">
              <a:solidFill>
                <a:srgbClr val="E47A24"/>
              </a:solidFill>
              <a:latin typeface="+mj-lt"/>
            </a:endParaRPr>
          </a:p>
          <a:p>
            <a:pPr algn="just"/>
            <a:r>
              <a:rPr lang="it-IT" sz="2000" b="1" dirty="0">
                <a:solidFill>
                  <a:srgbClr val="FFC300"/>
                </a:solidFill>
                <a:effectLst/>
                <a:latin typeface="+mj-lt"/>
                <a:ea typeface="Calibri" panose="020F0502020204030204" pitchFamily="34" charset="0"/>
                <a:cs typeface="Times New Roman"/>
              </a:rPr>
              <a:t>Competenze acquisite alla fine del modulo:</a:t>
            </a: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a:bodyPr>
          <a:lstStyle/>
          <a:p>
            <a:r>
              <a:rPr lang="es-ES" sz="4000" b="1" spc="-85" dirty="0">
                <a:solidFill>
                  <a:srgbClr val="D92E2D"/>
                </a:solidFill>
                <a:ea typeface="Calibri" panose="020F0502020204030204" pitchFamily="34" charset="0"/>
                <a:cs typeface="Tahoma"/>
              </a:rPr>
              <a:t>1. </a:t>
            </a:r>
            <a:r>
              <a:rPr lang="es-ES" sz="4000" b="1" spc="-85" dirty="0" err="1">
                <a:solidFill>
                  <a:srgbClr val="D92E2D"/>
                </a:solidFill>
                <a:ea typeface="Calibri" panose="020F0502020204030204" pitchFamily="34" charset="0"/>
                <a:cs typeface="Tahoma"/>
              </a:rPr>
              <a:t>Obiettivi</a:t>
            </a:r>
            <a:r>
              <a:rPr lang="es-ES" sz="4000" b="1" spc="-85" dirty="0">
                <a:solidFill>
                  <a:srgbClr val="D92E2D"/>
                </a:solidFill>
                <a:ea typeface="Calibri" panose="020F0502020204030204" pitchFamily="34" charset="0"/>
                <a:cs typeface="Tahoma"/>
              </a:rPr>
              <a:t> </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2317483"/>
            <a:ext cx="317240" cy="482490"/>
          </a:xfrm>
          <a:prstGeom prst="rect">
            <a:avLst/>
          </a:prstGeom>
        </p:spPr>
      </p:pic>
      <p:pic>
        <p:nvPicPr>
          <p:cNvPr id="17" name="Imagen 16">
            <a:extLst>
              <a:ext uri="{FF2B5EF4-FFF2-40B4-BE49-F238E27FC236}">
                <a16:creationId xmlns:a16="http://schemas.microsoft.com/office/drawing/2014/main" id="{EB7E19A7-1F68-40D8-B67E-BD6163E7B49B}"/>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3300003"/>
            <a:ext cx="317240" cy="482490"/>
          </a:xfrm>
          <a:prstGeom prst="rect">
            <a:avLst/>
          </a:prstGeom>
        </p:spPr>
      </p:pic>
      <p:pic>
        <p:nvPicPr>
          <p:cNvPr id="18" name="Imagen 17">
            <a:extLst>
              <a:ext uri="{FF2B5EF4-FFF2-40B4-BE49-F238E27FC236}">
                <a16:creationId xmlns:a16="http://schemas.microsoft.com/office/drawing/2014/main" id="{3D1E64DD-D47E-458E-A38C-F604DB11DCDC}"/>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1459132" y="4282523"/>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900225" y="2632758"/>
            <a:ext cx="5124925" cy="461665"/>
          </a:xfrm>
          <a:prstGeom prst="rect">
            <a:avLst/>
          </a:prstGeom>
          <a:noFill/>
        </p:spPr>
        <p:txBody>
          <a:bodyPr wrap="square" lIns="91440" tIns="45720" rIns="91440" bIns="45720" rtlCol="0" anchor="t">
            <a:spAutoFit/>
          </a:bodyPr>
          <a:lstStyle/>
          <a:p>
            <a:r>
              <a:rPr lang="it-IT" sz="1200" dirty="0">
                <a:ea typeface="+mn-lt"/>
                <a:cs typeface="+mn-lt"/>
              </a:rPr>
              <a:t>Dopo aver studiato questa unità sarà possibile definire il concetto di innovazione e le sue fasi.  </a:t>
            </a:r>
            <a:endParaRPr lang="it-IT" altLang="ko-KR" sz="1200" dirty="0">
              <a:latin typeface="+mj-lt"/>
              <a:ea typeface="맑은 고딕"/>
              <a:cs typeface="Arial"/>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900225" y="2294204"/>
            <a:ext cx="5124925" cy="369332"/>
          </a:xfrm>
          <a:prstGeom prst="rect">
            <a:avLst/>
          </a:prstGeom>
          <a:noFill/>
        </p:spPr>
        <p:txBody>
          <a:bodyPr wrap="square" lIns="108000" tIns="45720" rIns="108000" bIns="45720" rtlCol="0" anchor="t">
            <a:spAutoFit/>
          </a:bodyPr>
          <a:lstStyle/>
          <a:p>
            <a:r>
              <a:rPr lang="it-IT" altLang="ko-KR" b="1" dirty="0">
                <a:latin typeface="+mj-lt"/>
                <a:ea typeface="맑은 고딕"/>
                <a:cs typeface="Arial"/>
              </a:rPr>
              <a:t>Processo innovativo</a:t>
            </a:r>
            <a:endParaRPr lang="it-IT" altLang="ko-KR" b="1" dirty="0">
              <a:latin typeface="+mj-lt"/>
              <a:ea typeface="맑은 고딕"/>
              <a:cs typeface="Arial" pitchFamily="34" charset="0"/>
            </a:endParaRPr>
          </a:p>
        </p:txBody>
      </p:sp>
      <p:sp>
        <p:nvSpPr>
          <p:cNvPr id="21" name="TextBox 7">
            <a:extLst>
              <a:ext uri="{FF2B5EF4-FFF2-40B4-BE49-F238E27FC236}">
                <a16:creationId xmlns:a16="http://schemas.microsoft.com/office/drawing/2014/main" id="{D2699A28-3E26-4FD4-8143-27494C6E64F0}"/>
              </a:ext>
            </a:extLst>
          </p:cNvPr>
          <p:cNvSpPr txBox="1"/>
          <p:nvPr/>
        </p:nvSpPr>
        <p:spPr>
          <a:xfrm>
            <a:off x="1900225" y="3612402"/>
            <a:ext cx="5135363" cy="461665"/>
          </a:xfrm>
          <a:prstGeom prst="rect">
            <a:avLst/>
          </a:prstGeom>
          <a:noFill/>
        </p:spPr>
        <p:txBody>
          <a:bodyPr wrap="square" lIns="91440" tIns="45720" rIns="91440" bIns="45720" rtlCol="0" anchor="t">
            <a:spAutoFit/>
          </a:bodyPr>
          <a:lstStyle/>
          <a:p>
            <a:r>
              <a:rPr lang="it-IT" altLang="ko-KR" sz="1200" dirty="0">
                <a:latin typeface="+mj-lt"/>
                <a:ea typeface="맑은 고딕"/>
                <a:cs typeface="Arial"/>
              </a:rPr>
              <a:t>Dopo aver studiato questa unità sarà possibile comprendere il significato di metodi di generazione di idee strutturati e sarà possibile testarne alcuni. </a:t>
            </a:r>
            <a:endParaRPr lang="it-IT" altLang="ko-KR" sz="1200" strike="sngStrike" dirty="0">
              <a:latin typeface="+mj-lt"/>
              <a:ea typeface="맑은 고딕"/>
              <a:cs typeface="Arial"/>
            </a:endParaRPr>
          </a:p>
        </p:txBody>
      </p:sp>
      <p:sp>
        <p:nvSpPr>
          <p:cNvPr id="22" name="TextBox 8">
            <a:extLst>
              <a:ext uri="{FF2B5EF4-FFF2-40B4-BE49-F238E27FC236}">
                <a16:creationId xmlns:a16="http://schemas.microsoft.com/office/drawing/2014/main" id="{A554AB94-BBE5-4DF1-B75D-FE12DF2146A2}"/>
              </a:ext>
            </a:extLst>
          </p:cNvPr>
          <p:cNvSpPr txBox="1"/>
          <p:nvPr/>
        </p:nvSpPr>
        <p:spPr>
          <a:xfrm>
            <a:off x="1900224" y="3284286"/>
            <a:ext cx="4728268" cy="369332"/>
          </a:xfrm>
          <a:prstGeom prst="rect">
            <a:avLst/>
          </a:prstGeom>
          <a:noFill/>
        </p:spPr>
        <p:txBody>
          <a:bodyPr wrap="square" lIns="108000" tIns="45720" rIns="108000" bIns="45720" rtlCol="0" anchor="t">
            <a:spAutoFit/>
          </a:bodyPr>
          <a:lstStyle/>
          <a:p>
            <a:r>
              <a:rPr lang="it-IT" b="1" dirty="0">
                <a:latin typeface="+mj-lt"/>
                <a:cs typeface="Calibri Light"/>
              </a:rPr>
              <a:t>Metodi di generazione di idee</a:t>
            </a:r>
            <a:endParaRPr lang="it-IT" altLang="ko-KR" b="1" dirty="0">
              <a:latin typeface="+mj-lt"/>
              <a:ea typeface="맑은 고딕"/>
              <a:cs typeface="Arial" pitchFamily="34" charset="0"/>
            </a:endParaRPr>
          </a:p>
        </p:txBody>
      </p:sp>
      <p:sp>
        <p:nvSpPr>
          <p:cNvPr id="23" name="TextBox 7">
            <a:extLst>
              <a:ext uri="{FF2B5EF4-FFF2-40B4-BE49-F238E27FC236}">
                <a16:creationId xmlns:a16="http://schemas.microsoft.com/office/drawing/2014/main" id="{2DE19CFF-303F-491E-99BB-D2AB3183AEDD}"/>
              </a:ext>
            </a:extLst>
          </p:cNvPr>
          <p:cNvSpPr txBox="1"/>
          <p:nvPr/>
        </p:nvSpPr>
        <p:spPr>
          <a:xfrm>
            <a:off x="1900225" y="4612770"/>
            <a:ext cx="5145801" cy="830997"/>
          </a:xfrm>
          <a:prstGeom prst="rect">
            <a:avLst/>
          </a:prstGeom>
          <a:noFill/>
        </p:spPr>
        <p:txBody>
          <a:bodyPr wrap="square" lIns="91440" tIns="45720" rIns="91440" bIns="45720" rtlCol="0" anchor="t">
            <a:spAutoFit/>
          </a:bodyPr>
          <a:lstStyle/>
          <a:p>
            <a:r>
              <a:rPr lang="it-IT" altLang="ko-KR" sz="1200" dirty="0">
                <a:latin typeface="+mj-lt"/>
                <a:ea typeface="맑은 고딕"/>
                <a:cs typeface="Arial"/>
              </a:rPr>
              <a:t>Dopo aver studiato questa unità sarà possibile comprendere la strategia oceano blu e cosa essa rappresenta nella creazione di nuovi mercati per la propria compagnia. </a:t>
            </a:r>
            <a:r>
              <a:rPr lang="it-IT" altLang="ko-KR" sz="1200" b="1" dirty="0">
                <a:latin typeface="+mj-lt"/>
                <a:ea typeface="맑은 고딕"/>
                <a:cs typeface="Arial"/>
              </a:rPr>
              <a:t>Inoltre verrà creato  un Quadro di quattro azioni per la propria idea di business. </a:t>
            </a:r>
            <a:endParaRPr lang="it-IT" altLang="ko-KR" sz="1200" b="1" dirty="0">
              <a:latin typeface="+mj-lt"/>
              <a:ea typeface="맑은 고딕"/>
              <a:cs typeface="Arial" pitchFamily="34" charset="0"/>
            </a:endParaRPr>
          </a:p>
        </p:txBody>
      </p:sp>
      <p:sp>
        <p:nvSpPr>
          <p:cNvPr id="24" name="TextBox 8">
            <a:extLst>
              <a:ext uri="{FF2B5EF4-FFF2-40B4-BE49-F238E27FC236}">
                <a16:creationId xmlns:a16="http://schemas.microsoft.com/office/drawing/2014/main" id="{AC73C74C-0A3C-43BB-B07A-42699E1AB031}"/>
              </a:ext>
            </a:extLst>
          </p:cNvPr>
          <p:cNvSpPr txBox="1"/>
          <p:nvPr/>
        </p:nvSpPr>
        <p:spPr>
          <a:xfrm>
            <a:off x="1900225" y="4253340"/>
            <a:ext cx="5124925" cy="369332"/>
          </a:xfrm>
          <a:prstGeom prst="rect">
            <a:avLst/>
          </a:prstGeom>
          <a:noFill/>
        </p:spPr>
        <p:txBody>
          <a:bodyPr wrap="square" lIns="108000" tIns="45720" rIns="108000" bIns="45720" rtlCol="0" anchor="t">
            <a:spAutoFit/>
          </a:bodyPr>
          <a:lstStyle/>
          <a:p>
            <a:r>
              <a:rPr lang="it-IT" altLang="ko-KR" b="1" dirty="0">
                <a:latin typeface="+mj-lt"/>
                <a:ea typeface="맑은 고딕"/>
                <a:cs typeface="Arial"/>
              </a:rPr>
              <a:t>Strategia Oceano Blu</a:t>
            </a:r>
            <a:endParaRPr lang="it-IT" altLang="ko-KR" b="1" dirty="0">
              <a:latin typeface="+mj-lt"/>
              <a:ea typeface="맑은 고딕"/>
              <a:cs typeface="Arial" pitchFamily="34" charset="0"/>
            </a:endParaRPr>
          </a:p>
        </p:txBody>
      </p:sp>
    </p:spTree>
    <p:extLst>
      <p:ext uri="{BB962C8B-B14F-4D97-AF65-F5344CB8AC3E}">
        <p14:creationId xmlns:p14="http://schemas.microsoft.com/office/powerpoint/2010/main" val="302803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EDCF4D-E318-41BA-B105-9369AC1C05A7}"/>
              </a:ext>
            </a:extLst>
          </p:cNvPr>
          <p:cNvSpPr/>
          <p:nvPr/>
        </p:nvSpPr>
        <p:spPr>
          <a:xfrm>
            <a:off x="1335279" y="2371658"/>
            <a:ext cx="8548033" cy="214423"/>
          </a:xfrm>
          <a:prstGeom prst="rect">
            <a:avLst/>
          </a:prstGeom>
          <a:solidFill>
            <a:srgbClr val="FFD13C"/>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79070" y="3300411"/>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7289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4" name="Título 3">
            <a:extLst>
              <a:ext uri="{FF2B5EF4-FFF2-40B4-BE49-F238E27FC236}">
                <a16:creationId xmlns:a16="http://schemas.microsoft.com/office/drawing/2014/main" id="{C1CC14E4-70FB-426E-8FAD-6F47CAB6EB41}"/>
              </a:ext>
            </a:extLst>
          </p:cNvPr>
          <p:cNvSpPr>
            <a:spLocks noGrp="1"/>
          </p:cNvSpPr>
          <p:nvPr>
            <p:ph type="ctrTitle"/>
          </p:nvPr>
        </p:nvSpPr>
        <p:spPr>
          <a:xfrm>
            <a:off x="8058976" y="553541"/>
            <a:ext cx="3811683" cy="642859"/>
          </a:xfrm>
        </p:spPr>
        <p:txBody>
          <a:bodyPr>
            <a:normAutofit/>
          </a:bodyPr>
          <a:lstStyle/>
          <a:p>
            <a:r>
              <a:rPr lang="es-ES" sz="4000" b="1" spc="-85" dirty="0" err="1">
                <a:solidFill>
                  <a:srgbClr val="D92E2D"/>
                </a:solidFill>
                <a:ea typeface="Calibri" panose="020F0502020204030204" pitchFamily="34" charset="0"/>
                <a:cs typeface="Tahoma"/>
              </a:rPr>
              <a:t>Indice</a:t>
            </a:r>
            <a:r>
              <a:rPr lang="es-ES" sz="4000" b="1" spc="-85" dirty="0">
                <a:solidFill>
                  <a:srgbClr val="D92E2D"/>
                </a:solidFill>
                <a:ea typeface="Calibri" panose="020F0502020204030204" pitchFamily="34" charset="0"/>
                <a:cs typeface="Tahoma"/>
              </a:rPr>
              <a:t> </a:t>
            </a:r>
            <a:endParaRPr lang="es-ES" sz="4000" b="1" dirty="0">
              <a:solidFill>
                <a:srgbClr val="D92E2D"/>
              </a:solidFill>
            </a:endParaRPr>
          </a:p>
        </p:txBody>
      </p:sp>
      <p:pic>
        <p:nvPicPr>
          <p:cNvPr id="16" name="Imagen 15">
            <a:extLst>
              <a:ext uri="{FF2B5EF4-FFF2-40B4-BE49-F238E27FC236}">
                <a16:creationId xmlns:a16="http://schemas.microsoft.com/office/drawing/2014/main" id="{C59FFB22-1CA2-42FC-9C89-A2FA93EBF026}"/>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2892435" y="1811714"/>
            <a:ext cx="317240" cy="482490"/>
          </a:xfrm>
          <a:prstGeom prst="rect">
            <a:avLst/>
          </a:prstGeom>
        </p:spPr>
      </p:pic>
      <p:sp>
        <p:nvSpPr>
          <p:cNvPr id="19" name="TextBox 7">
            <a:extLst>
              <a:ext uri="{FF2B5EF4-FFF2-40B4-BE49-F238E27FC236}">
                <a16:creationId xmlns:a16="http://schemas.microsoft.com/office/drawing/2014/main" id="{B5C1FC63-CF05-4D85-9742-411CF5AE3D86}"/>
              </a:ext>
            </a:extLst>
          </p:cNvPr>
          <p:cNvSpPr txBox="1"/>
          <p:nvPr/>
        </p:nvSpPr>
        <p:spPr>
          <a:xfrm>
            <a:off x="1333396" y="2683363"/>
            <a:ext cx="3093449" cy="3416320"/>
          </a:xfrm>
          <a:prstGeom prst="rect">
            <a:avLst/>
          </a:prstGeom>
          <a:noFill/>
        </p:spPr>
        <p:txBody>
          <a:bodyPr wrap="square" lIns="91440" tIns="45720" rIns="91440" bIns="45720" rtlCol="0" anchor="t">
            <a:spAutoFit/>
          </a:bodyPr>
          <a:lstStyle/>
          <a:p>
            <a:r>
              <a:rPr lang="it-IT" sz="1200" dirty="0">
                <a:ea typeface="+mn-lt"/>
                <a:cs typeface="+mn-lt"/>
              </a:rPr>
              <a:t>Introduzione al processo di Pensiero Progettuale:</a:t>
            </a:r>
          </a:p>
          <a:p>
            <a:endParaRPr lang="it-IT" sz="1200" dirty="0">
              <a:ea typeface="+mn-lt"/>
              <a:cs typeface="+mn-lt"/>
            </a:endParaRPr>
          </a:p>
          <a:p>
            <a:pPr marL="228600" indent="-228600">
              <a:buFont typeface="+mj-lt"/>
              <a:buAutoNum type="arabicPeriod"/>
            </a:pPr>
            <a:r>
              <a:rPr lang="it-IT" sz="1200" dirty="0">
                <a:ea typeface="+mn-lt"/>
                <a:cs typeface="+mn-lt"/>
              </a:rPr>
              <a:t>Assumere la prospettiva degli utenti e immedesimarsi nel problema che sperimentano.</a:t>
            </a:r>
          </a:p>
          <a:p>
            <a:pPr marL="228600" indent="-228600">
              <a:buFont typeface="+mj-lt"/>
              <a:buAutoNum type="arabicPeriod"/>
            </a:pPr>
            <a:r>
              <a:rPr lang="it-IT" sz="1200" dirty="0">
                <a:ea typeface="+mn-lt"/>
                <a:cs typeface="+mn-lt"/>
              </a:rPr>
              <a:t>Definire il problema in dettaglio aggregando le informazioni disponibili. </a:t>
            </a:r>
          </a:p>
          <a:p>
            <a:pPr marL="228600" indent="-228600">
              <a:buFont typeface="+mj-lt"/>
              <a:buAutoNum type="arabicPeriod"/>
            </a:pPr>
            <a:r>
              <a:rPr lang="it-IT" sz="1200" dirty="0">
                <a:ea typeface="+mn-lt"/>
                <a:cs typeface="+mn-lt"/>
              </a:rPr>
              <a:t>Fare un brainstorming di varie soluzioni possibili per il problema combinando intuizioni fantasiose e generare la più ampia gamma possibile di idee. </a:t>
            </a:r>
          </a:p>
          <a:p>
            <a:pPr marL="228600" indent="-228600">
              <a:buFont typeface="+mj-lt"/>
              <a:buAutoNum type="arabicPeriod"/>
            </a:pPr>
            <a:r>
              <a:rPr lang="it-IT" sz="1200" dirty="0" err="1">
                <a:ea typeface="+mn-lt"/>
                <a:cs typeface="+mn-lt"/>
              </a:rPr>
              <a:t>Prototipare</a:t>
            </a:r>
            <a:r>
              <a:rPr lang="it-IT" sz="1200" dirty="0">
                <a:ea typeface="+mn-lt"/>
                <a:cs typeface="+mn-lt"/>
              </a:rPr>
              <a:t> la soluzione per identificare nuovi percorsi ed evidenziare i punti di forza e di debolezza.</a:t>
            </a:r>
          </a:p>
          <a:p>
            <a:pPr marL="228600" indent="-228600">
              <a:buFont typeface="+mj-lt"/>
              <a:buAutoNum type="arabicPeriod"/>
            </a:pPr>
            <a:r>
              <a:rPr lang="it-IT" sz="1200" dirty="0">
                <a:ea typeface="+mn-lt"/>
                <a:cs typeface="+mn-lt"/>
              </a:rPr>
              <a:t>Testare il prototipo sollecitando il feedback degli utenti finali.</a:t>
            </a:r>
            <a:endParaRPr lang="it-IT" sz="1100" dirty="0">
              <a:ea typeface="맑은 고딕"/>
              <a:cs typeface="Calibri"/>
            </a:endParaRPr>
          </a:p>
          <a:p>
            <a:endParaRPr lang="en-US" altLang="ko-KR" sz="1200" dirty="0">
              <a:latin typeface="Calibri"/>
              <a:ea typeface="맑은 고딕"/>
              <a:cs typeface="Arial" pitchFamily="34" charset="0"/>
            </a:endParaRPr>
          </a:p>
        </p:txBody>
      </p:sp>
      <p:sp>
        <p:nvSpPr>
          <p:cNvPr id="20" name="TextBox 8">
            <a:extLst>
              <a:ext uri="{FF2B5EF4-FFF2-40B4-BE49-F238E27FC236}">
                <a16:creationId xmlns:a16="http://schemas.microsoft.com/office/drawing/2014/main" id="{006589D8-892A-4191-BF65-8E3960D7DC65}"/>
              </a:ext>
            </a:extLst>
          </p:cNvPr>
          <p:cNvSpPr txBox="1"/>
          <p:nvPr/>
        </p:nvSpPr>
        <p:spPr>
          <a:xfrm>
            <a:off x="1795843" y="2283765"/>
            <a:ext cx="2312095" cy="369332"/>
          </a:xfrm>
          <a:prstGeom prst="rect">
            <a:avLst/>
          </a:prstGeom>
          <a:noFill/>
        </p:spPr>
        <p:txBody>
          <a:bodyPr wrap="square" lIns="108000" tIns="45720" rIns="108000" bIns="45720" rtlCol="0" anchor="t">
            <a:spAutoFit/>
          </a:bodyPr>
          <a:lstStyle/>
          <a:p>
            <a:r>
              <a:rPr lang="en-US" altLang="ko-KR" b="1" dirty="0" err="1">
                <a:latin typeface="+mj-lt"/>
                <a:ea typeface="맑은 고딕"/>
                <a:cs typeface="Arial"/>
              </a:rPr>
              <a:t>Unità</a:t>
            </a:r>
            <a:r>
              <a:rPr lang="en-US" altLang="ko-KR" b="1" dirty="0">
                <a:latin typeface="+mj-lt"/>
                <a:ea typeface="맑은 고딕"/>
                <a:cs typeface="Arial"/>
              </a:rPr>
              <a:t> 1</a:t>
            </a:r>
            <a:endParaRPr lang="en-US" altLang="ko-KR" b="1" dirty="0">
              <a:latin typeface="+mj-lt"/>
              <a:ea typeface="맑은 고딕"/>
              <a:cs typeface="Arial" pitchFamily="34" charset="0"/>
            </a:endParaRPr>
          </a:p>
        </p:txBody>
      </p:sp>
      <p:pic>
        <p:nvPicPr>
          <p:cNvPr id="25" name="Imagen 24">
            <a:extLst>
              <a:ext uri="{FF2B5EF4-FFF2-40B4-BE49-F238E27FC236}">
                <a16:creationId xmlns:a16="http://schemas.microsoft.com/office/drawing/2014/main" id="{1CA66825-C19B-4FC4-97F1-DF2455EE26AF}"/>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5607096" y="1811714"/>
            <a:ext cx="317240" cy="482490"/>
          </a:xfrm>
          <a:prstGeom prst="rect">
            <a:avLst/>
          </a:prstGeom>
        </p:spPr>
      </p:pic>
      <p:sp>
        <p:nvSpPr>
          <p:cNvPr id="26" name="TextBox 7">
            <a:extLst>
              <a:ext uri="{FF2B5EF4-FFF2-40B4-BE49-F238E27FC236}">
                <a16:creationId xmlns:a16="http://schemas.microsoft.com/office/drawing/2014/main" id="{56366EB9-2D22-4CD6-B844-8967B389876D}"/>
              </a:ext>
            </a:extLst>
          </p:cNvPr>
          <p:cNvSpPr txBox="1"/>
          <p:nvPr/>
        </p:nvSpPr>
        <p:spPr>
          <a:xfrm>
            <a:off x="4586748" y="2674070"/>
            <a:ext cx="2563386" cy="2492990"/>
          </a:xfrm>
          <a:prstGeom prst="rect">
            <a:avLst/>
          </a:prstGeom>
          <a:noFill/>
        </p:spPr>
        <p:txBody>
          <a:bodyPr wrap="square" lIns="91440" tIns="45720" rIns="91440" bIns="45720" rtlCol="0" anchor="t">
            <a:spAutoFit/>
          </a:bodyPr>
          <a:lstStyle/>
          <a:p>
            <a:r>
              <a:rPr lang="fi-FI" sz="1200" dirty="0" err="1">
                <a:ea typeface="+mn-lt"/>
                <a:cs typeface="+mn-lt"/>
              </a:rPr>
              <a:t>Introduzione</a:t>
            </a:r>
            <a:r>
              <a:rPr lang="fi-FI" sz="1200" dirty="0">
                <a:ea typeface="+mn-lt"/>
                <a:cs typeface="+mn-lt"/>
              </a:rPr>
              <a:t> ai metodi di </a:t>
            </a:r>
            <a:r>
              <a:rPr lang="fi-FI" sz="1200" dirty="0" err="1">
                <a:ea typeface="+mn-lt"/>
                <a:cs typeface="+mn-lt"/>
              </a:rPr>
              <a:t>generazione</a:t>
            </a:r>
            <a:r>
              <a:rPr lang="fi-FI" sz="1200" dirty="0">
                <a:ea typeface="+mn-lt"/>
                <a:cs typeface="+mn-lt"/>
              </a:rPr>
              <a:t> di </a:t>
            </a:r>
            <a:r>
              <a:rPr lang="fi-FI" sz="1200" dirty="0" err="1">
                <a:ea typeface="+mn-lt"/>
                <a:cs typeface="+mn-lt"/>
              </a:rPr>
              <a:t>idee</a:t>
            </a:r>
            <a:r>
              <a:rPr lang="fi-FI" sz="1200" dirty="0">
                <a:ea typeface="+mn-lt"/>
                <a:cs typeface="+mn-lt"/>
              </a:rPr>
              <a:t>:</a:t>
            </a:r>
          </a:p>
          <a:p>
            <a:endParaRPr lang="fi-FI" sz="1200" dirty="0">
              <a:ea typeface="+mn-lt"/>
              <a:cs typeface="+mn-lt"/>
            </a:endParaRPr>
          </a:p>
          <a:p>
            <a:r>
              <a:rPr lang="fi-FI" sz="1200" dirty="0">
                <a:ea typeface="+mn-lt"/>
                <a:cs typeface="+mn-lt"/>
              </a:rPr>
              <a:t>1. </a:t>
            </a:r>
            <a:r>
              <a:rPr lang="fi-FI" sz="1200" dirty="0" err="1">
                <a:ea typeface="+mn-lt"/>
                <a:cs typeface="+mn-lt"/>
              </a:rPr>
              <a:t>Brainstorming</a:t>
            </a:r>
            <a:endParaRPr lang="fi-FI" sz="1200" dirty="0">
              <a:ea typeface="+mn-lt"/>
              <a:cs typeface="+mn-lt"/>
            </a:endParaRPr>
          </a:p>
          <a:p>
            <a:pPr marL="171450" indent="-171450">
              <a:buFont typeface="Arial" panose="020B0604020202020204" pitchFamily="34" charset="0"/>
              <a:buChar char="•"/>
            </a:pPr>
            <a:r>
              <a:rPr lang="fi-FI" sz="1200" dirty="0" err="1">
                <a:ea typeface="+mn-lt"/>
                <a:cs typeface="+mn-lt"/>
              </a:rPr>
              <a:t>Introduzione</a:t>
            </a:r>
            <a:r>
              <a:rPr lang="fi-FI" sz="1200" dirty="0">
                <a:ea typeface="+mn-lt"/>
                <a:cs typeface="+mn-lt"/>
              </a:rPr>
              <a:t> </a:t>
            </a:r>
            <a:r>
              <a:rPr lang="fi-FI" sz="1200" dirty="0" err="1">
                <a:ea typeface="+mn-lt"/>
                <a:cs typeface="+mn-lt"/>
              </a:rPr>
              <a:t>al</a:t>
            </a:r>
            <a:r>
              <a:rPr lang="fi-FI" sz="1200" dirty="0">
                <a:ea typeface="+mn-lt"/>
                <a:cs typeface="+mn-lt"/>
              </a:rPr>
              <a:t> </a:t>
            </a:r>
            <a:r>
              <a:rPr lang="fi-FI" sz="1200" dirty="0" err="1">
                <a:ea typeface="+mn-lt"/>
                <a:cs typeface="+mn-lt"/>
              </a:rPr>
              <a:t>Brainstorming</a:t>
            </a:r>
            <a:endParaRPr lang="fi-FI" sz="1200" dirty="0">
              <a:ea typeface="+mn-lt"/>
              <a:cs typeface="+mn-lt"/>
            </a:endParaRPr>
          </a:p>
          <a:p>
            <a:pPr marL="171450" indent="-171450">
              <a:buFont typeface="Arial" panose="020B0604020202020204" pitchFamily="34" charset="0"/>
              <a:buChar char="•"/>
            </a:pPr>
            <a:r>
              <a:rPr lang="fi-FI" sz="1200" dirty="0">
                <a:ea typeface="+mn-lt"/>
                <a:cs typeface="+mn-lt"/>
              </a:rPr>
              <a:t>REGOLE per il </a:t>
            </a:r>
            <a:r>
              <a:rPr lang="fi-FI" sz="1200" dirty="0" err="1">
                <a:ea typeface="+mn-lt"/>
                <a:cs typeface="+mn-lt"/>
              </a:rPr>
              <a:t>Brainstorming</a:t>
            </a:r>
            <a:r>
              <a:rPr lang="fi-FI" sz="1200" dirty="0">
                <a:ea typeface="+mn-lt"/>
                <a:cs typeface="+mn-lt"/>
              </a:rPr>
              <a:t> </a:t>
            </a:r>
          </a:p>
          <a:p>
            <a:pPr marL="171450" indent="-171450">
              <a:buFont typeface="Arial" panose="020B0604020202020204" pitchFamily="34" charset="0"/>
              <a:buChar char="•"/>
            </a:pPr>
            <a:r>
              <a:rPr lang="fi-FI" sz="1200" dirty="0">
                <a:ea typeface="+mn-lt"/>
                <a:cs typeface="+mn-lt"/>
              </a:rPr>
              <a:t>PASSI per il </a:t>
            </a:r>
            <a:r>
              <a:rPr lang="fi-FI" sz="1200" dirty="0" err="1">
                <a:ea typeface="+mn-lt"/>
                <a:cs typeface="+mn-lt"/>
              </a:rPr>
              <a:t>Brainstorming</a:t>
            </a:r>
            <a:endParaRPr lang="fi-FI" sz="1200" dirty="0">
              <a:ea typeface="+mn-lt"/>
              <a:cs typeface="+mn-lt"/>
            </a:endParaRPr>
          </a:p>
          <a:p>
            <a:r>
              <a:rPr lang="fi-FI" sz="1200" dirty="0">
                <a:ea typeface="+mn-lt"/>
                <a:cs typeface="+mn-lt"/>
              </a:rPr>
              <a:t>2. </a:t>
            </a:r>
            <a:r>
              <a:rPr lang="fi-FI" sz="1200" dirty="0" err="1">
                <a:ea typeface="+mn-lt"/>
                <a:cs typeface="+mn-lt"/>
              </a:rPr>
              <a:t>Brainwriting</a:t>
            </a:r>
            <a:endParaRPr lang="fi-FI" sz="1200" dirty="0">
              <a:ea typeface="+mn-lt"/>
              <a:cs typeface="+mn-lt"/>
            </a:endParaRPr>
          </a:p>
          <a:p>
            <a:pPr marL="171450" indent="-171450">
              <a:buFont typeface="Arial" panose="020B0604020202020204" pitchFamily="34" charset="0"/>
              <a:buChar char="•"/>
            </a:pPr>
            <a:r>
              <a:rPr lang="fi-FI" sz="1200" dirty="0">
                <a:ea typeface="+mn-lt"/>
                <a:cs typeface="+mn-lt"/>
              </a:rPr>
              <a:t>6-3-5 </a:t>
            </a:r>
            <a:r>
              <a:rPr lang="fi-FI" sz="1200" dirty="0" err="1">
                <a:ea typeface="+mn-lt"/>
                <a:cs typeface="+mn-lt"/>
              </a:rPr>
              <a:t>Brainwriting</a:t>
            </a:r>
            <a:endParaRPr lang="fi-FI" sz="1200" dirty="0">
              <a:ea typeface="+mn-lt"/>
              <a:cs typeface="+mn-lt"/>
            </a:endParaRPr>
          </a:p>
          <a:p>
            <a:pPr marL="171450" indent="-171450">
              <a:buFont typeface="Arial" panose="020B0604020202020204" pitchFamily="34" charset="0"/>
              <a:buChar char="•"/>
            </a:pPr>
            <a:r>
              <a:rPr lang="fi-FI" sz="1200" dirty="0" err="1">
                <a:ea typeface="+mn-lt"/>
                <a:cs typeface="+mn-lt"/>
              </a:rPr>
              <a:t>Brainwriting</a:t>
            </a:r>
            <a:r>
              <a:rPr lang="fi-FI" sz="1200" dirty="0">
                <a:ea typeface="+mn-lt"/>
                <a:cs typeface="+mn-lt"/>
              </a:rPr>
              <a:t> online</a:t>
            </a:r>
          </a:p>
          <a:p>
            <a:r>
              <a:rPr lang="fi-FI" sz="1200" dirty="0">
                <a:ea typeface="+mn-lt"/>
                <a:cs typeface="+mn-lt"/>
              </a:rPr>
              <a:t>3. 5Y/</a:t>
            </a:r>
            <a:r>
              <a:rPr lang="fi-FI" sz="1200" dirty="0" err="1">
                <a:ea typeface="+mn-lt"/>
                <a:cs typeface="+mn-lt"/>
              </a:rPr>
              <a:t>The</a:t>
            </a:r>
            <a:r>
              <a:rPr lang="fi-FI" sz="1200" dirty="0">
                <a:ea typeface="+mn-lt"/>
                <a:cs typeface="+mn-lt"/>
              </a:rPr>
              <a:t> 5 </a:t>
            </a:r>
            <a:r>
              <a:rPr lang="fi-FI" sz="1200" dirty="0" err="1">
                <a:ea typeface="+mn-lt"/>
                <a:cs typeface="+mn-lt"/>
              </a:rPr>
              <a:t>Whys</a:t>
            </a:r>
            <a:r>
              <a:rPr lang="fi-FI" sz="1200" dirty="0">
                <a:ea typeface="+mn-lt"/>
                <a:cs typeface="+mn-lt"/>
              </a:rPr>
              <a:t> </a:t>
            </a:r>
            <a:r>
              <a:rPr lang="fi-FI" sz="1200" dirty="0" err="1">
                <a:ea typeface="+mn-lt"/>
                <a:cs typeface="+mn-lt"/>
              </a:rPr>
              <a:t>Problem</a:t>
            </a:r>
            <a:r>
              <a:rPr lang="fi-FI" sz="1200" dirty="0">
                <a:ea typeface="+mn-lt"/>
                <a:cs typeface="+mn-lt"/>
              </a:rPr>
              <a:t> </a:t>
            </a:r>
            <a:r>
              <a:rPr lang="fi-FI" sz="1200" dirty="0" err="1">
                <a:ea typeface="+mn-lt"/>
                <a:cs typeface="+mn-lt"/>
              </a:rPr>
              <a:t>Solving</a:t>
            </a:r>
            <a:r>
              <a:rPr lang="fi-FI" sz="1200" dirty="0">
                <a:ea typeface="+mn-lt"/>
                <a:cs typeface="+mn-lt"/>
              </a:rPr>
              <a:t> Method</a:t>
            </a:r>
          </a:p>
          <a:p>
            <a:r>
              <a:rPr lang="fi-FI" sz="1200" dirty="0">
                <a:ea typeface="+mn-lt"/>
                <a:cs typeface="+mn-lt"/>
              </a:rPr>
              <a:t>4. </a:t>
            </a:r>
            <a:r>
              <a:rPr lang="fi-FI" sz="1200" dirty="0" err="1">
                <a:ea typeface="+mn-lt"/>
                <a:cs typeface="+mn-lt"/>
              </a:rPr>
              <a:t>Metodo</a:t>
            </a:r>
            <a:r>
              <a:rPr lang="fi-FI" sz="1200" dirty="0">
                <a:ea typeface="+mn-lt"/>
                <a:cs typeface="+mn-lt"/>
              </a:rPr>
              <a:t> </a:t>
            </a:r>
            <a:r>
              <a:rPr lang="fi-FI" sz="1200" dirty="0" err="1">
                <a:ea typeface="+mn-lt"/>
                <a:cs typeface="+mn-lt"/>
              </a:rPr>
              <a:t>dei</a:t>
            </a:r>
            <a:r>
              <a:rPr lang="fi-FI" sz="1200" dirty="0">
                <a:ea typeface="+mn-lt"/>
                <a:cs typeface="+mn-lt"/>
              </a:rPr>
              <a:t> </a:t>
            </a:r>
            <a:r>
              <a:rPr lang="fi-FI" sz="1200" dirty="0" err="1">
                <a:ea typeface="+mn-lt"/>
                <a:cs typeface="+mn-lt"/>
              </a:rPr>
              <a:t>Six</a:t>
            </a:r>
            <a:r>
              <a:rPr lang="fi-FI" sz="1200" dirty="0">
                <a:ea typeface="+mn-lt"/>
                <a:cs typeface="+mn-lt"/>
              </a:rPr>
              <a:t> </a:t>
            </a:r>
            <a:r>
              <a:rPr lang="fi-FI" sz="1200" dirty="0" err="1">
                <a:ea typeface="+mn-lt"/>
                <a:cs typeface="+mn-lt"/>
              </a:rPr>
              <a:t>Thinking</a:t>
            </a:r>
            <a:r>
              <a:rPr lang="fi-FI" sz="1200" dirty="0">
                <a:ea typeface="+mn-lt"/>
                <a:cs typeface="+mn-lt"/>
              </a:rPr>
              <a:t> </a:t>
            </a:r>
            <a:r>
              <a:rPr lang="fi-FI" sz="1200" dirty="0" err="1">
                <a:ea typeface="+mn-lt"/>
                <a:cs typeface="+mn-lt"/>
              </a:rPr>
              <a:t>Hats</a:t>
            </a:r>
            <a:r>
              <a:rPr lang="fi-FI" sz="1200" dirty="0">
                <a:ea typeface="+mn-lt"/>
                <a:cs typeface="+mn-lt"/>
              </a:rPr>
              <a:t>(R) </a:t>
            </a:r>
          </a:p>
        </p:txBody>
      </p:sp>
      <p:sp>
        <p:nvSpPr>
          <p:cNvPr id="27" name="TextBox 8">
            <a:extLst>
              <a:ext uri="{FF2B5EF4-FFF2-40B4-BE49-F238E27FC236}">
                <a16:creationId xmlns:a16="http://schemas.microsoft.com/office/drawing/2014/main" id="{AA1CCC6C-69EA-4A83-96E5-7CCC41658666}"/>
              </a:ext>
            </a:extLst>
          </p:cNvPr>
          <p:cNvSpPr txBox="1"/>
          <p:nvPr/>
        </p:nvSpPr>
        <p:spPr>
          <a:xfrm>
            <a:off x="4458311" y="2283766"/>
            <a:ext cx="2698317" cy="369332"/>
          </a:xfrm>
          <a:prstGeom prst="rect">
            <a:avLst/>
          </a:prstGeom>
          <a:noFill/>
        </p:spPr>
        <p:txBody>
          <a:bodyPr wrap="square" lIns="108000" tIns="45720" rIns="108000" bIns="45720" rtlCol="0" anchor="t">
            <a:spAutoFit/>
          </a:bodyPr>
          <a:lstStyle/>
          <a:p>
            <a:r>
              <a:rPr lang="en-US" altLang="ko-KR" b="1" dirty="0" err="1">
                <a:latin typeface="+mj-lt"/>
                <a:ea typeface="맑은 고딕"/>
                <a:cs typeface="Arial"/>
              </a:rPr>
              <a:t>Unità</a:t>
            </a:r>
            <a:r>
              <a:rPr lang="en-US" altLang="ko-KR" b="1" dirty="0">
                <a:latin typeface="+mj-lt"/>
                <a:ea typeface="맑은 고딕"/>
                <a:cs typeface="Arial"/>
              </a:rPr>
              <a:t> 2</a:t>
            </a:r>
            <a:endParaRPr lang="en-US" altLang="ko-KR" b="1" dirty="0">
              <a:latin typeface="+mj-lt"/>
              <a:ea typeface="맑은 고딕"/>
              <a:cs typeface="Arial" pitchFamily="34" charset="0"/>
            </a:endParaRPr>
          </a:p>
        </p:txBody>
      </p:sp>
      <p:pic>
        <p:nvPicPr>
          <p:cNvPr id="28" name="Imagen 27">
            <a:extLst>
              <a:ext uri="{FF2B5EF4-FFF2-40B4-BE49-F238E27FC236}">
                <a16:creationId xmlns:a16="http://schemas.microsoft.com/office/drawing/2014/main" id="{978411E0-3CA6-4CED-B4B0-574165B4DD68}"/>
              </a:ext>
            </a:extLst>
          </p:cNvPr>
          <p:cNvPicPr>
            <a:picLocks noChangeAspect="1"/>
          </p:cNvPicPr>
          <p:nvPr/>
        </p:nvPicPr>
        <p:blipFill rotWithShape="1">
          <a:blip r:embed="rId3">
            <a:extLst>
              <a:ext uri="{28A0092B-C50C-407E-A947-70E740481C1C}">
                <a14:useLocalDpi xmlns:a14="http://schemas.microsoft.com/office/drawing/2010/main" val="0"/>
              </a:ext>
            </a:extLst>
          </a:blip>
          <a:srcRect l="77490" r="3171"/>
          <a:stretch/>
        </p:blipFill>
        <p:spPr>
          <a:xfrm>
            <a:off x="8055130" y="1813436"/>
            <a:ext cx="317240" cy="482490"/>
          </a:xfrm>
          <a:prstGeom prst="rect">
            <a:avLst/>
          </a:prstGeom>
        </p:spPr>
      </p:pic>
      <p:sp>
        <p:nvSpPr>
          <p:cNvPr id="29" name="TextBox 7">
            <a:extLst>
              <a:ext uri="{FF2B5EF4-FFF2-40B4-BE49-F238E27FC236}">
                <a16:creationId xmlns:a16="http://schemas.microsoft.com/office/drawing/2014/main" id="{1D02D23A-1EC6-4DDE-8238-C7BD8FE6BCAA}"/>
              </a:ext>
            </a:extLst>
          </p:cNvPr>
          <p:cNvSpPr txBox="1"/>
          <p:nvPr/>
        </p:nvSpPr>
        <p:spPr>
          <a:xfrm>
            <a:off x="7399320" y="2665258"/>
            <a:ext cx="2239797" cy="1015663"/>
          </a:xfrm>
          <a:prstGeom prst="rect">
            <a:avLst/>
          </a:prstGeom>
          <a:noFill/>
        </p:spPr>
        <p:txBody>
          <a:bodyPr wrap="square" lIns="91440" tIns="45720" rIns="91440" bIns="45720" rtlCol="0" anchor="t">
            <a:spAutoFit/>
          </a:bodyPr>
          <a:lstStyle/>
          <a:p>
            <a:r>
              <a:rPr lang="en-US" sz="1200" dirty="0" err="1">
                <a:ea typeface="+mn-lt"/>
                <a:cs typeface="+mn-lt"/>
              </a:rPr>
              <a:t>Introduzione</a:t>
            </a:r>
            <a:r>
              <a:rPr lang="en-US" sz="1200" dirty="0">
                <a:ea typeface="+mn-lt"/>
                <a:cs typeface="+mn-lt"/>
              </a:rPr>
              <a:t> </a:t>
            </a:r>
            <a:r>
              <a:rPr lang="en-US" sz="1200" dirty="0" err="1">
                <a:ea typeface="+mn-lt"/>
                <a:cs typeface="+mn-lt"/>
              </a:rPr>
              <a:t>alla</a:t>
            </a:r>
            <a:r>
              <a:rPr lang="en-US" sz="1200" dirty="0">
                <a:ea typeface="+mn-lt"/>
                <a:cs typeface="+mn-lt"/>
              </a:rPr>
              <a:t> </a:t>
            </a:r>
            <a:r>
              <a:rPr lang="en-US" sz="1200" dirty="0" err="1">
                <a:ea typeface="+mn-lt"/>
                <a:cs typeface="+mn-lt"/>
              </a:rPr>
              <a:t>strategia</a:t>
            </a:r>
            <a:r>
              <a:rPr lang="en-US" sz="1200" dirty="0">
                <a:ea typeface="+mn-lt"/>
                <a:cs typeface="+mn-lt"/>
              </a:rPr>
              <a:t> </a:t>
            </a:r>
            <a:r>
              <a:rPr lang="en-US" sz="1200" dirty="0" err="1">
                <a:ea typeface="+mn-lt"/>
                <a:cs typeface="+mn-lt"/>
              </a:rPr>
              <a:t>dell'oceano</a:t>
            </a:r>
            <a:r>
              <a:rPr lang="en-US" sz="1200" dirty="0">
                <a:ea typeface="+mn-lt"/>
                <a:cs typeface="+mn-lt"/>
              </a:rPr>
              <a:t> </a:t>
            </a:r>
            <a:r>
              <a:rPr lang="en-US" sz="1200" dirty="0" err="1">
                <a:ea typeface="+mn-lt"/>
                <a:cs typeface="+mn-lt"/>
              </a:rPr>
              <a:t>blu</a:t>
            </a:r>
            <a:r>
              <a:rPr lang="en-US" sz="1200" dirty="0">
                <a:ea typeface="+mn-lt"/>
                <a:cs typeface="+mn-lt"/>
              </a:rPr>
              <a:t>:</a:t>
            </a:r>
          </a:p>
          <a:p>
            <a:endParaRPr lang="en-US" sz="1200" dirty="0">
              <a:ea typeface="+mn-lt"/>
              <a:cs typeface="+mn-lt"/>
            </a:endParaRPr>
          </a:p>
          <a:p>
            <a:pPr marL="171450" indent="-171450">
              <a:buFont typeface="Arial" panose="020B0604020202020204" pitchFamily="34" charset="0"/>
              <a:buChar char="•"/>
            </a:pPr>
            <a:r>
              <a:rPr lang="en-US" sz="1200" dirty="0" err="1">
                <a:ea typeface="+mn-lt"/>
                <a:cs typeface="+mn-lt"/>
              </a:rPr>
              <a:t>Implementare</a:t>
            </a:r>
            <a:r>
              <a:rPr lang="en-US" sz="1200" dirty="0">
                <a:ea typeface="+mn-lt"/>
                <a:cs typeface="+mn-lt"/>
              </a:rPr>
              <a:t> le idee in un </a:t>
            </a:r>
            <a:r>
              <a:rPr lang="en-US" sz="1200" dirty="0" err="1">
                <a:ea typeface="+mn-lt"/>
                <a:cs typeface="+mn-lt"/>
              </a:rPr>
              <a:t>quadro</a:t>
            </a:r>
            <a:r>
              <a:rPr lang="en-US" sz="1200" dirty="0">
                <a:ea typeface="+mn-lt"/>
                <a:cs typeface="+mn-lt"/>
              </a:rPr>
              <a:t> di quattro </a:t>
            </a:r>
            <a:r>
              <a:rPr lang="en-US" sz="1200" dirty="0" err="1">
                <a:ea typeface="+mn-lt"/>
                <a:cs typeface="+mn-lt"/>
              </a:rPr>
              <a:t>azioni</a:t>
            </a:r>
            <a:endParaRPr lang="en-US" altLang="ko-KR" sz="1200" dirty="0">
              <a:ea typeface="맑은 고딕"/>
              <a:cs typeface="Arial"/>
            </a:endParaRPr>
          </a:p>
        </p:txBody>
      </p:sp>
      <p:sp>
        <p:nvSpPr>
          <p:cNvPr id="30" name="TextBox 8">
            <a:extLst>
              <a:ext uri="{FF2B5EF4-FFF2-40B4-BE49-F238E27FC236}">
                <a16:creationId xmlns:a16="http://schemas.microsoft.com/office/drawing/2014/main" id="{349A0A3B-C66E-42A6-92D4-1720842ED1EC}"/>
              </a:ext>
            </a:extLst>
          </p:cNvPr>
          <p:cNvSpPr txBox="1"/>
          <p:nvPr/>
        </p:nvSpPr>
        <p:spPr>
          <a:xfrm>
            <a:off x="7219495" y="2295926"/>
            <a:ext cx="2426921" cy="369332"/>
          </a:xfrm>
          <a:prstGeom prst="rect">
            <a:avLst/>
          </a:prstGeom>
          <a:noFill/>
        </p:spPr>
        <p:txBody>
          <a:bodyPr wrap="square" lIns="108000" tIns="45720" rIns="108000" bIns="45720" rtlCol="0" anchor="t">
            <a:spAutoFit/>
          </a:bodyPr>
          <a:lstStyle/>
          <a:p>
            <a:r>
              <a:rPr lang="en-US" altLang="ko-KR" b="1" dirty="0" err="1">
                <a:latin typeface="+mj-lt"/>
                <a:ea typeface="맑은 고딕"/>
                <a:cs typeface="Arial"/>
              </a:rPr>
              <a:t>Unità</a:t>
            </a:r>
            <a:r>
              <a:rPr lang="en-US" altLang="ko-KR" b="1" dirty="0">
                <a:latin typeface="+mj-lt"/>
                <a:ea typeface="맑은 고딕"/>
                <a:cs typeface="Arial"/>
              </a:rPr>
              <a:t> 3</a:t>
            </a:r>
            <a:endParaRPr lang="en-US" altLang="ko-KR" b="1" dirty="0">
              <a:latin typeface="+mj-lt"/>
              <a:ea typeface="맑은 고딕"/>
              <a:cs typeface="Arial" pitchFamily="34" charset="0"/>
            </a:endParaRPr>
          </a:p>
        </p:txBody>
      </p:sp>
    </p:spTree>
    <p:extLst>
      <p:ext uri="{BB962C8B-B14F-4D97-AF65-F5344CB8AC3E}">
        <p14:creationId xmlns:p14="http://schemas.microsoft.com/office/powerpoint/2010/main" val="4176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8" y="1712664"/>
            <a:ext cx="10203199" cy="4527200"/>
          </a:xfrm>
        </p:spPr>
        <p:txBody>
          <a:bodyPr vert="horz" lIns="91440" tIns="45720" rIns="91440" bIns="45720" rtlCol="0" anchor="t">
            <a:noAutofit/>
          </a:bodyPr>
          <a:lstStyle/>
          <a:p>
            <a:pPr algn="l">
              <a:defRPr/>
            </a:pPr>
            <a:r>
              <a:rPr lang="en-GB" b="1" dirty="0" err="1">
                <a:ea typeface="+mn-lt"/>
                <a:cs typeface="+mn-lt"/>
              </a:rPr>
              <a:t>Definizione</a:t>
            </a:r>
            <a:endParaRPr lang="en-GB" b="1" dirty="0">
              <a:ea typeface="+mn-lt"/>
              <a:cs typeface="+mn-lt"/>
            </a:endParaRPr>
          </a:p>
          <a:p>
            <a:pPr algn="l">
              <a:defRPr/>
            </a:pPr>
            <a:endParaRPr lang="en-GB" b="1" dirty="0">
              <a:ea typeface="+mn-lt"/>
              <a:cs typeface="+mn-lt"/>
            </a:endParaRPr>
          </a:p>
          <a:p>
            <a:pPr marL="342900" indent="-342900" algn="l">
              <a:buFont typeface="Arial" panose="020B0604020202020204" pitchFamily="34" charset="0"/>
              <a:buChar char="•"/>
              <a:defRPr/>
            </a:pPr>
            <a:r>
              <a:rPr lang="it-IT" dirty="0"/>
              <a:t>Gli atleti devono spesso essere innovativi, sia in allenamento che in competizione. Le capacità di innovazione sono una parte importante dello sport. Le stesse abilità sono una parte vitale del business, quando si pianifica l'attività e si pensa al vantaggio competitivo. </a:t>
            </a:r>
          </a:p>
          <a:p>
            <a:pPr marL="342900" indent="-342900" algn="l">
              <a:buFont typeface="Arial" panose="020B0604020202020204" pitchFamily="34" charset="0"/>
              <a:buChar char="•"/>
              <a:defRPr/>
            </a:pPr>
            <a:r>
              <a:rPr lang="it-IT" dirty="0"/>
              <a:t>L'innovazione è la commercializzazione di un'idea (la capacità di creare valore attraverso nuove idee e soluzioni migliorate).</a:t>
            </a:r>
          </a:p>
          <a:p>
            <a:pPr marL="342900" indent="-342900" algn="l">
              <a:buFont typeface="Arial" panose="020B0604020202020204" pitchFamily="34" charset="0"/>
              <a:buChar char="•"/>
              <a:defRPr/>
            </a:pPr>
            <a:r>
              <a:rPr lang="it-IT" dirty="0"/>
              <a:t>Le capacità di innovazione sono essenziali per gli imprenditori e per coloro che pianificano di avviare le proprie attività. Gli imprenditori devono essere in grado di stare al passo con i cambiamenti del mercato e dell'ambiente operativo. </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Unità</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3" name="Kuva 2" descr="Raketti">
            <a:extLst>
              <a:ext uri="{FF2B5EF4-FFF2-40B4-BE49-F238E27FC236}">
                <a16:creationId xmlns:a16="http://schemas.microsoft.com/office/drawing/2014/main" id="{D91CA6A4-A432-4838-8426-1069192531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16853" y="412180"/>
            <a:ext cx="1959445" cy="1959445"/>
          </a:xfrm>
          <a:prstGeom prst="rect">
            <a:avLst/>
          </a:prstGeom>
        </p:spPr>
      </p:pic>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26635" y="1290769"/>
            <a:ext cx="9738730" cy="5013689"/>
          </a:xfrm>
        </p:spPr>
        <p:txBody>
          <a:bodyPr vert="horz" lIns="91440" tIns="45720" rIns="91440" bIns="45720" rtlCol="0" anchor="t">
            <a:noAutofit/>
          </a:bodyPr>
          <a:lstStyle/>
          <a:p>
            <a:pPr algn="l">
              <a:defRPr/>
            </a:pPr>
            <a:r>
              <a:rPr lang="en-GB" b="1" dirty="0" err="1">
                <a:ea typeface="+mn-lt"/>
                <a:cs typeface="+mn-lt"/>
              </a:rPr>
              <a:t>Processo</a:t>
            </a:r>
            <a:r>
              <a:rPr lang="en-GB" b="1" dirty="0">
                <a:ea typeface="+mn-lt"/>
                <a:cs typeface="+mn-lt"/>
              </a:rPr>
              <a:t> di </a:t>
            </a:r>
            <a:r>
              <a:rPr lang="en-GB" b="1" dirty="0" err="1">
                <a:ea typeface="+mn-lt"/>
                <a:cs typeface="+mn-lt"/>
              </a:rPr>
              <a:t>pensiero</a:t>
            </a:r>
            <a:r>
              <a:rPr lang="en-GB" b="1" dirty="0">
                <a:ea typeface="+mn-lt"/>
                <a:cs typeface="+mn-lt"/>
              </a:rPr>
              <a:t> </a:t>
            </a:r>
            <a:r>
              <a:rPr lang="en-GB" b="1" dirty="0" err="1">
                <a:ea typeface="+mn-lt"/>
                <a:cs typeface="+mn-lt"/>
              </a:rPr>
              <a:t>progettuale</a:t>
            </a:r>
            <a:r>
              <a:rPr lang="en-GB" b="1" dirty="0">
                <a:ea typeface="+mn-lt"/>
                <a:cs typeface="+mn-lt"/>
              </a:rPr>
              <a:t>. </a:t>
            </a:r>
          </a:p>
          <a:p>
            <a:pPr algn="l">
              <a:defRPr/>
            </a:pPr>
            <a:endParaRPr lang="en-GB" b="1" dirty="0">
              <a:ea typeface="+mn-lt"/>
              <a:cs typeface="+mn-lt"/>
            </a:endParaRPr>
          </a:p>
          <a:p>
            <a:pPr algn="l">
              <a:defRPr/>
            </a:pPr>
            <a:r>
              <a:rPr lang="en-US" sz="2000" dirty="0">
                <a:ea typeface="+mn-lt"/>
                <a:cs typeface="+mn-lt"/>
              </a:rPr>
              <a:t>1. </a:t>
            </a:r>
            <a:r>
              <a:rPr lang="en-US" sz="2000" dirty="0" err="1">
                <a:ea typeface="+mn-lt"/>
                <a:cs typeface="+mn-lt"/>
              </a:rPr>
              <a:t>Prendere</a:t>
            </a:r>
            <a:r>
              <a:rPr lang="en-US" sz="2000" dirty="0">
                <a:ea typeface="+mn-lt"/>
                <a:cs typeface="+mn-lt"/>
              </a:rPr>
              <a:t> la </a:t>
            </a:r>
            <a:r>
              <a:rPr lang="en-US" sz="2000" dirty="0" err="1">
                <a:ea typeface="+mn-lt"/>
                <a:cs typeface="+mn-lt"/>
              </a:rPr>
              <a:t>prospettiva</a:t>
            </a:r>
            <a:r>
              <a:rPr lang="en-US" sz="2000" dirty="0">
                <a:ea typeface="+mn-lt"/>
                <a:cs typeface="+mn-lt"/>
              </a:rPr>
              <a:t> </a:t>
            </a:r>
            <a:r>
              <a:rPr lang="en-US" sz="2000" dirty="0" err="1">
                <a:ea typeface="+mn-lt"/>
                <a:cs typeface="+mn-lt"/>
              </a:rPr>
              <a:t>degli</a:t>
            </a:r>
            <a:r>
              <a:rPr lang="en-US" sz="2000" dirty="0">
                <a:ea typeface="+mn-lt"/>
                <a:cs typeface="+mn-lt"/>
              </a:rPr>
              <a:t> </a:t>
            </a:r>
            <a:r>
              <a:rPr lang="en-US" sz="2000" dirty="0" err="1">
                <a:ea typeface="+mn-lt"/>
                <a:cs typeface="+mn-lt"/>
              </a:rPr>
              <a:t>utenti</a:t>
            </a:r>
            <a:r>
              <a:rPr lang="en-US" sz="2000" dirty="0">
                <a:ea typeface="+mn-lt"/>
                <a:cs typeface="+mn-lt"/>
              </a:rPr>
              <a:t> e </a:t>
            </a:r>
            <a:r>
              <a:rPr lang="en-US" sz="2000" dirty="0" err="1">
                <a:ea typeface="+mn-lt"/>
                <a:cs typeface="+mn-lt"/>
              </a:rPr>
              <a:t>immedesimarsi</a:t>
            </a:r>
            <a:r>
              <a:rPr lang="en-US" sz="2000" dirty="0">
                <a:ea typeface="+mn-lt"/>
                <a:cs typeface="+mn-lt"/>
              </a:rPr>
              <a:t> </a:t>
            </a:r>
            <a:r>
              <a:rPr lang="en-US" sz="2000" dirty="0" err="1">
                <a:ea typeface="+mn-lt"/>
                <a:cs typeface="+mn-lt"/>
              </a:rPr>
              <a:t>nel</a:t>
            </a:r>
            <a:r>
              <a:rPr lang="en-US" sz="2000" dirty="0">
                <a:ea typeface="+mn-lt"/>
                <a:cs typeface="+mn-lt"/>
              </a:rPr>
              <a:t> </a:t>
            </a:r>
            <a:r>
              <a:rPr lang="en-US" sz="2000" dirty="0" err="1">
                <a:ea typeface="+mn-lt"/>
                <a:cs typeface="+mn-lt"/>
              </a:rPr>
              <a:t>problema</a:t>
            </a:r>
            <a:r>
              <a:rPr lang="en-US" sz="2000" dirty="0">
                <a:ea typeface="+mn-lt"/>
                <a:cs typeface="+mn-lt"/>
              </a:rPr>
              <a:t> </a:t>
            </a:r>
            <a:r>
              <a:rPr lang="en-US" sz="2000" dirty="0" err="1">
                <a:ea typeface="+mn-lt"/>
                <a:cs typeface="+mn-lt"/>
              </a:rPr>
              <a:t>che</a:t>
            </a:r>
            <a:r>
              <a:rPr lang="en-US" sz="2000" dirty="0">
                <a:ea typeface="+mn-lt"/>
                <a:cs typeface="+mn-lt"/>
              </a:rPr>
              <a:t> </a:t>
            </a:r>
            <a:r>
              <a:rPr lang="en-US" sz="2000" dirty="0" err="1">
                <a:ea typeface="+mn-lt"/>
                <a:cs typeface="+mn-lt"/>
              </a:rPr>
              <a:t>vivono</a:t>
            </a:r>
            <a:r>
              <a:rPr lang="en-US" sz="2000" dirty="0">
                <a:ea typeface="+mn-lt"/>
                <a:cs typeface="+mn-lt"/>
              </a:rPr>
              <a:t>.</a:t>
            </a:r>
          </a:p>
          <a:p>
            <a:pPr algn="l">
              <a:defRPr/>
            </a:pPr>
            <a:r>
              <a:rPr lang="en-US" sz="2000" dirty="0">
                <a:ea typeface="+mn-lt"/>
                <a:cs typeface="+mn-lt"/>
              </a:rPr>
              <a:t>2. </a:t>
            </a:r>
            <a:r>
              <a:rPr lang="en-US" sz="2000" dirty="0" err="1">
                <a:ea typeface="+mn-lt"/>
                <a:cs typeface="+mn-lt"/>
              </a:rPr>
              <a:t>Definire</a:t>
            </a:r>
            <a:r>
              <a:rPr lang="en-US" sz="2000" dirty="0">
                <a:ea typeface="+mn-lt"/>
                <a:cs typeface="+mn-lt"/>
              </a:rPr>
              <a:t> il </a:t>
            </a:r>
            <a:r>
              <a:rPr lang="en-US" sz="2000" dirty="0" err="1">
                <a:ea typeface="+mn-lt"/>
                <a:cs typeface="+mn-lt"/>
              </a:rPr>
              <a:t>problema</a:t>
            </a:r>
            <a:r>
              <a:rPr lang="en-US" sz="2000" dirty="0">
                <a:ea typeface="+mn-lt"/>
                <a:cs typeface="+mn-lt"/>
              </a:rPr>
              <a:t> in </a:t>
            </a:r>
            <a:r>
              <a:rPr lang="en-US" sz="2000" dirty="0" err="1">
                <a:ea typeface="+mn-lt"/>
                <a:cs typeface="+mn-lt"/>
              </a:rPr>
              <a:t>dettaglio</a:t>
            </a:r>
            <a:r>
              <a:rPr lang="en-US" sz="2000" dirty="0">
                <a:ea typeface="+mn-lt"/>
                <a:cs typeface="+mn-lt"/>
              </a:rPr>
              <a:t> </a:t>
            </a:r>
            <a:r>
              <a:rPr lang="en-US" sz="2000" dirty="0" err="1">
                <a:ea typeface="+mn-lt"/>
                <a:cs typeface="+mn-lt"/>
              </a:rPr>
              <a:t>aggregando</a:t>
            </a:r>
            <a:r>
              <a:rPr lang="en-US" sz="2000" dirty="0">
                <a:ea typeface="+mn-lt"/>
                <a:cs typeface="+mn-lt"/>
              </a:rPr>
              <a:t> le </a:t>
            </a:r>
            <a:r>
              <a:rPr lang="en-US" sz="2000" dirty="0" err="1">
                <a:ea typeface="+mn-lt"/>
                <a:cs typeface="+mn-lt"/>
              </a:rPr>
              <a:t>varie</a:t>
            </a:r>
            <a:r>
              <a:rPr lang="en-US" sz="2000" dirty="0">
                <a:ea typeface="+mn-lt"/>
                <a:cs typeface="+mn-lt"/>
              </a:rPr>
              <a:t> </a:t>
            </a:r>
            <a:r>
              <a:rPr lang="en-US" sz="2000" dirty="0" err="1">
                <a:ea typeface="+mn-lt"/>
                <a:cs typeface="+mn-lt"/>
              </a:rPr>
              <a:t>informazioni</a:t>
            </a:r>
            <a:r>
              <a:rPr lang="en-US" sz="2000" dirty="0">
                <a:ea typeface="+mn-lt"/>
                <a:cs typeface="+mn-lt"/>
              </a:rPr>
              <a:t> </a:t>
            </a:r>
            <a:r>
              <a:rPr lang="en-US" sz="2000" dirty="0" err="1">
                <a:ea typeface="+mn-lt"/>
                <a:cs typeface="+mn-lt"/>
              </a:rPr>
              <a:t>disponibili</a:t>
            </a:r>
            <a:r>
              <a:rPr lang="en-US" sz="2000" dirty="0">
                <a:ea typeface="+mn-lt"/>
                <a:cs typeface="+mn-lt"/>
              </a:rPr>
              <a:t>.</a:t>
            </a:r>
          </a:p>
          <a:p>
            <a:pPr algn="l">
              <a:defRPr/>
            </a:pPr>
            <a:r>
              <a:rPr lang="en-US" sz="2000" dirty="0">
                <a:ea typeface="+mn-lt"/>
                <a:cs typeface="+mn-lt"/>
              </a:rPr>
              <a:t>3. Fare un brainstorming di </a:t>
            </a:r>
            <a:r>
              <a:rPr lang="en-US" sz="2000" dirty="0" err="1">
                <a:ea typeface="+mn-lt"/>
                <a:cs typeface="+mn-lt"/>
              </a:rPr>
              <a:t>varie</a:t>
            </a:r>
            <a:r>
              <a:rPr lang="en-US" sz="2000" dirty="0">
                <a:ea typeface="+mn-lt"/>
                <a:cs typeface="+mn-lt"/>
              </a:rPr>
              <a:t> </a:t>
            </a:r>
            <a:r>
              <a:rPr lang="en-US" sz="2000" dirty="0" err="1">
                <a:ea typeface="+mn-lt"/>
                <a:cs typeface="+mn-lt"/>
              </a:rPr>
              <a:t>soluzioni</a:t>
            </a:r>
            <a:r>
              <a:rPr lang="en-US" sz="2000" dirty="0">
                <a:ea typeface="+mn-lt"/>
                <a:cs typeface="+mn-lt"/>
              </a:rPr>
              <a:t> </a:t>
            </a:r>
            <a:r>
              <a:rPr lang="en-US" sz="2000" dirty="0" err="1">
                <a:ea typeface="+mn-lt"/>
                <a:cs typeface="+mn-lt"/>
              </a:rPr>
              <a:t>possibili</a:t>
            </a:r>
            <a:r>
              <a:rPr lang="en-US" sz="2000" dirty="0">
                <a:ea typeface="+mn-lt"/>
                <a:cs typeface="+mn-lt"/>
              </a:rPr>
              <a:t> per il </a:t>
            </a:r>
            <a:r>
              <a:rPr lang="en-US" sz="2000" dirty="0" err="1">
                <a:ea typeface="+mn-lt"/>
                <a:cs typeface="+mn-lt"/>
              </a:rPr>
              <a:t>problema</a:t>
            </a:r>
            <a:r>
              <a:rPr lang="en-US" sz="2000" dirty="0">
                <a:ea typeface="+mn-lt"/>
                <a:cs typeface="+mn-lt"/>
              </a:rPr>
              <a:t> </a:t>
            </a:r>
            <a:r>
              <a:rPr lang="en-US" sz="2000" dirty="0" err="1">
                <a:ea typeface="+mn-lt"/>
                <a:cs typeface="+mn-lt"/>
              </a:rPr>
              <a:t>combinando</a:t>
            </a:r>
            <a:r>
              <a:rPr lang="en-US" sz="2000" dirty="0">
                <a:ea typeface="+mn-lt"/>
                <a:cs typeface="+mn-lt"/>
              </a:rPr>
              <a:t> </a:t>
            </a:r>
            <a:r>
              <a:rPr lang="en-US" sz="2000" dirty="0" err="1">
                <a:ea typeface="+mn-lt"/>
                <a:cs typeface="+mn-lt"/>
              </a:rPr>
              <a:t>intuizioni</a:t>
            </a:r>
            <a:r>
              <a:rPr lang="en-US" sz="2000" dirty="0">
                <a:ea typeface="+mn-lt"/>
                <a:cs typeface="+mn-lt"/>
              </a:rPr>
              <a:t> </a:t>
            </a:r>
            <a:r>
              <a:rPr lang="en-US" sz="2000" dirty="0" err="1">
                <a:ea typeface="+mn-lt"/>
                <a:cs typeface="+mn-lt"/>
              </a:rPr>
              <a:t>fantasiose</a:t>
            </a:r>
            <a:r>
              <a:rPr lang="en-US" sz="2000" dirty="0">
                <a:ea typeface="+mn-lt"/>
                <a:cs typeface="+mn-lt"/>
              </a:rPr>
              <a:t> e </a:t>
            </a:r>
            <a:r>
              <a:rPr lang="en-US" sz="2000" dirty="0" err="1">
                <a:ea typeface="+mn-lt"/>
                <a:cs typeface="+mn-lt"/>
              </a:rPr>
              <a:t>generare</a:t>
            </a:r>
            <a:r>
              <a:rPr lang="en-US" sz="2000" dirty="0">
                <a:ea typeface="+mn-lt"/>
                <a:cs typeface="+mn-lt"/>
              </a:rPr>
              <a:t> la </a:t>
            </a:r>
            <a:r>
              <a:rPr lang="en-US" sz="2000" dirty="0" err="1">
                <a:ea typeface="+mn-lt"/>
                <a:cs typeface="+mn-lt"/>
              </a:rPr>
              <a:t>più</a:t>
            </a:r>
            <a:r>
              <a:rPr lang="en-US" sz="2000" dirty="0">
                <a:ea typeface="+mn-lt"/>
                <a:cs typeface="+mn-lt"/>
              </a:rPr>
              <a:t> </a:t>
            </a:r>
            <a:r>
              <a:rPr lang="en-US" sz="2000" dirty="0" err="1">
                <a:ea typeface="+mn-lt"/>
                <a:cs typeface="+mn-lt"/>
              </a:rPr>
              <a:t>ampia</a:t>
            </a:r>
            <a:r>
              <a:rPr lang="en-US" sz="2000" dirty="0">
                <a:ea typeface="+mn-lt"/>
                <a:cs typeface="+mn-lt"/>
              </a:rPr>
              <a:t> gamma </a:t>
            </a:r>
            <a:r>
              <a:rPr lang="en-US" sz="2000" dirty="0" err="1">
                <a:ea typeface="+mn-lt"/>
                <a:cs typeface="+mn-lt"/>
              </a:rPr>
              <a:t>possibile</a:t>
            </a:r>
            <a:r>
              <a:rPr lang="en-US" sz="2000" dirty="0">
                <a:ea typeface="+mn-lt"/>
                <a:cs typeface="+mn-lt"/>
              </a:rPr>
              <a:t> di idee.</a:t>
            </a:r>
          </a:p>
          <a:p>
            <a:pPr algn="l">
              <a:defRPr/>
            </a:pPr>
            <a:r>
              <a:rPr lang="en-US" sz="2000" dirty="0">
                <a:ea typeface="+mn-lt"/>
                <a:cs typeface="+mn-lt"/>
              </a:rPr>
              <a:t>4. </a:t>
            </a:r>
            <a:r>
              <a:rPr lang="en-US" sz="2000" dirty="0" err="1">
                <a:ea typeface="+mn-lt"/>
                <a:cs typeface="+mn-lt"/>
              </a:rPr>
              <a:t>Prototipare</a:t>
            </a:r>
            <a:r>
              <a:rPr lang="en-US" sz="2000" dirty="0">
                <a:ea typeface="+mn-lt"/>
                <a:cs typeface="+mn-lt"/>
              </a:rPr>
              <a:t> la </a:t>
            </a:r>
            <a:r>
              <a:rPr lang="en-US" sz="2000" dirty="0" err="1">
                <a:ea typeface="+mn-lt"/>
                <a:cs typeface="+mn-lt"/>
              </a:rPr>
              <a:t>soluzione</a:t>
            </a:r>
            <a:r>
              <a:rPr lang="en-US" sz="2000" dirty="0">
                <a:ea typeface="+mn-lt"/>
                <a:cs typeface="+mn-lt"/>
              </a:rPr>
              <a:t> per </a:t>
            </a:r>
            <a:r>
              <a:rPr lang="en-US" sz="2000" dirty="0" err="1">
                <a:ea typeface="+mn-lt"/>
                <a:cs typeface="+mn-lt"/>
              </a:rPr>
              <a:t>identificare</a:t>
            </a:r>
            <a:r>
              <a:rPr lang="en-US" sz="2000" dirty="0">
                <a:ea typeface="+mn-lt"/>
                <a:cs typeface="+mn-lt"/>
              </a:rPr>
              <a:t> </a:t>
            </a:r>
            <a:r>
              <a:rPr lang="en-US" sz="2000" dirty="0" err="1">
                <a:ea typeface="+mn-lt"/>
                <a:cs typeface="+mn-lt"/>
              </a:rPr>
              <a:t>nuovi</a:t>
            </a:r>
            <a:r>
              <a:rPr lang="en-US" sz="2000" dirty="0">
                <a:ea typeface="+mn-lt"/>
                <a:cs typeface="+mn-lt"/>
              </a:rPr>
              <a:t> </a:t>
            </a:r>
            <a:r>
              <a:rPr lang="en-US" sz="2000" dirty="0" err="1">
                <a:ea typeface="+mn-lt"/>
                <a:cs typeface="+mn-lt"/>
              </a:rPr>
              <a:t>percorsi</a:t>
            </a:r>
            <a:r>
              <a:rPr lang="en-US" sz="2000" dirty="0">
                <a:ea typeface="+mn-lt"/>
                <a:cs typeface="+mn-lt"/>
              </a:rPr>
              <a:t> ed </a:t>
            </a:r>
            <a:r>
              <a:rPr lang="en-US" sz="2000" dirty="0" err="1">
                <a:ea typeface="+mn-lt"/>
                <a:cs typeface="+mn-lt"/>
              </a:rPr>
              <a:t>evidenziare</a:t>
            </a:r>
            <a:r>
              <a:rPr lang="en-US" sz="2000" dirty="0">
                <a:ea typeface="+mn-lt"/>
                <a:cs typeface="+mn-lt"/>
              </a:rPr>
              <a:t> </a:t>
            </a:r>
            <a:r>
              <a:rPr lang="en-US" sz="2000" dirty="0" err="1">
                <a:ea typeface="+mn-lt"/>
                <a:cs typeface="+mn-lt"/>
              </a:rPr>
              <a:t>i</a:t>
            </a:r>
            <a:r>
              <a:rPr lang="en-US" sz="2000" dirty="0">
                <a:ea typeface="+mn-lt"/>
                <a:cs typeface="+mn-lt"/>
              </a:rPr>
              <a:t> </a:t>
            </a:r>
            <a:r>
              <a:rPr lang="en-US" sz="2000" dirty="0" err="1">
                <a:ea typeface="+mn-lt"/>
                <a:cs typeface="+mn-lt"/>
              </a:rPr>
              <a:t>punti</a:t>
            </a:r>
            <a:r>
              <a:rPr lang="en-US" sz="2000" dirty="0">
                <a:ea typeface="+mn-lt"/>
                <a:cs typeface="+mn-lt"/>
              </a:rPr>
              <a:t> di forza e di </a:t>
            </a:r>
            <a:r>
              <a:rPr lang="en-US" sz="2000" dirty="0" err="1">
                <a:ea typeface="+mn-lt"/>
                <a:cs typeface="+mn-lt"/>
              </a:rPr>
              <a:t>debolezza</a:t>
            </a:r>
            <a:r>
              <a:rPr lang="en-US" sz="2000" dirty="0">
                <a:ea typeface="+mn-lt"/>
                <a:cs typeface="+mn-lt"/>
              </a:rPr>
              <a:t>.</a:t>
            </a:r>
          </a:p>
          <a:p>
            <a:pPr algn="l">
              <a:defRPr/>
            </a:pPr>
            <a:r>
              <a:rPr lang="en-US" sz="2000" dirty="0">
                <a:ea typeface="+mn-lt"/>
                <a:cs typeface="+mn-lt"/>
              </a:rPr>
              <a:t>5. </a:t>
            </a:r>
            <a:r>
              <a:rPr lang="en-US" sz="2000" dirty="0" err="1">
                <a:ea typeface="+mn-lt"/>
                <a:cs typeface="+mn-lt"/>
              </a:rPr>
              <a:t>Testare</a:t>
            </a:r>
            <a:r>
              <a:rPr lang="en-US" sz="2000" dirty="0">
                <a:ea typeface="+mn-lt"/>
                <a:cs typeface="+mn-lt"/>
              </a:rPr>
              <a:t> il </a:t>
            </a:r>
            <a:r>
              <a:rPr lang="en-US" sz="2000" dirty="0" err="1">
                <a:ea typeface="+mn-lt"/>
                <a:cs typeface="+mn-lt"/>
              </a:rPr>
              <a:t>prototipo</a:t>
            </a:r>
            <a:r>
              <a:rPr lang="en-US" sz="2000" dirty="0">
                <a:ea typeface="+mn-lt"/>
                <a:cs typeface="+mn-lt"/>
              </a:rPr>
              <a:t> </a:t>
            </a:r>
            <a:r>
              <a:rPr lang="en-US" sz="2000" dirty="0" err="1">
                <a:ea typeface="+mn-lt"/>
                <a:cs typeface="+mn-lt"/>
              </a:rPr>
              <a:t>sollecitando</a:t>
            </a:r>
            <a:r>
              <a:rPr lang="en-US" sz="2000" dirty="0">
                <a:ea typeface="+mn-lt"/>
                <a:cs typeface="+mn-lt"/>
              </a:rPr>
              <a:t> il feedback </a:t>
            </a:r>
            <a:r>
              <a:rPr lang="en-US" sz="2000" dirty="0" err="1">
                <a:ea typeface="+mn-lt"/>
                <a:cs typeface="+mn-lt"/>
              </a:rPr>
              <a:t>degli</a:t>
            </a:r>
            <a:r>
              <a:rPr lang="en-US" sz="2000" dirty="0">
                <a:ea typeface="+mn-lt"/>
                <a:cs typeface="+mn-lt"/>
              </a:rPr>
              <a:t> </a:t>
            </a:r>
            <a:r>
              <a:rPr lang="en-US" sz="2000" dirty="0" err="1">
                <a:ea typeface="+mn-lt"/>
                <a:cs typeface="+mn-lt"/>
              </a:rPr>
              <a:t>utenti</a:t>
            </a:r>
            <a:r>
              <a:rPr lang="en-US" sz="2000" dirty="0">
                <a:ea typeface="+mn-lt"/>
                <a:cs typeface="+mn-lt"/>
              </a:rPr>
              <a:t> </a:t>
            </a:r>
            <a:r>
              <a:rPr lang="en-US" sz="2000" dirty="0" err="1">
                <a:ea typeface="+mn-lt"/>
                <a:cs typeface="+mn-lt"/>
              </a:rPr>
              <a:t>finali</a:t>
            </a:r>
            <a:r>
              <a:rPr lang="en-US" sz="2000" dirty="0">
                <a:ea typeface="+mn-lt"/>
                <a:cs typeface="+mn-lt"/>
              </a:rPr>
              <a:t>.</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Unità</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spTree>
    <p:extLst>
      <p:ext uri="{BB962C8B-B14F-4D97-AF65-F5344CB8AC3E}">
        <p14:creationId xmlns:p14="http://schemas.microsoft.com/office/powerpoint/2010/main" val="179301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Unità</a:t>
            </a:r>
            <a:r>
              <a:rPr lang="fi-FI" sz="4000" b="1" spc="-85" dirty="0">
                <a:solidFill>
                  <a:srgbClr val="D92E2D"/>
                </a:solidFill>
                <a:ea typeface="Calibri" panose="020F0502020204030204" pitchFamily="34" charset="0"/>
                <a:cs typeface="Tahoma"/>
              </a:rPr>
              <a:t> 1 </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2" name="Kuva 1">
            <a:extLst>
              <a:ext uri="{FF2B5EF4-FFF2-40B4-BE49-F238E27FC236}">
                <a16:creationId xmlns:a16="http://schemas.microsoft.com/office/drawing/2014/main" id="{E775835B-7ED7-491B-BC81-05CAE730C47E}"/>
              </a:ext>
            </a:extLst>
          </p:cNvPr>
          <p:cNvPicPr>
            <a:picLocks noChangeAspect="1"/>
          </p:cNvPicPr>
          <p:nvPr/>
        </p:nvPicPr>
        <p:blipFill>
          <a:blip r:embed="rId4"/>
          <a:stretch>
            <a:fillRect/>
          </a:stretch>
        </p:blipFill>
        <p:spPr>
          <a:xfrm>
            <a:off x="2009192" y="1151152"/>
            <a:ext cx="7460873" cy="4860194"/>
          </a:xfrm>
          <a:prstGeom prst="rect">
            <a:avLst/>
          </a:prstGeom>
        </p:spPr>
      </p:pic>
      <p:sp>
        <p:nvSpPr>
          <p:cNvPr id="3" name="Suorakulmio 2">
            <a:extLst>
              <a:ext uri="{FF2B5EF4-FFF2-40B4-BE49-F238E27FC236}">
                <a16:creationId xmlns:a16="http://schemas.microsoft.com/office/drawing/2014/main" id="{573AD761-E214-490D-9709-EA957188AF6B}"/>
              </a:ext>
            </a:extLst>
          </p:cNvPr>
          <p:cNvSpPr/>
          <p:nvPr/>
        </p:nvSpPr>
        <p:spPr>
          <a:xfrm>
            <a:off x="5435574" y="5940939"/>
            <a:ext cx="3451586" cy="246221"/>
          </a:xfrm>
          <a:prstGeom prst="rect">
            <a:avLst/>
          </a:prstGeom>
        </p:spPr>
        <p:txBody>
          <a:bodyPr wrap="none">
            <a:spAutoFit/>
          </a:bodyPr>
          <a:lstStyle/>
          <a:p>
            <a:r>
              <a:rPr lang="en-US" sz="1000" dirty="0"/>
              <a:t>https://commons.wikimedia.org/wiki/File:Design_thinking.png</a:t>
            </a:r>
          </a:p>
        </p:txBody>
      </p:sp>
    </p:spTree>
    <p:extLst>
      <p:ext uri="{BB962C8B-B14F-4D97-AF65-F5344CB8AC3E}">
        <p14:creationId xmlns:p14="http://schemas.microsoft.com/office/powerpoint/2010/main" val="132902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273099" y="1712664"/>
            <a:ext cx="9738730" cy="4527200"/>
          </a:xfrm>
        </p:spPr>
        <p:txBody>
          <a:bodyPr vert="horz" lIns="91440" tIns="45720" rIns="91440" bIns="45720" rtlCol="0" anchor="t">
            <a:noAutofit/>
          </a:bodyPr>
          <a:lstStyle/>
          <a:p>
            <a:pPr algn="l"/>
            <a:r>
              <a:rPr lang="fi-FI" b="1" dirty="0" err="1">
                <a:ea typeface="+mn-lt"/>
                <a:cs typeface="+mn-lt"/>
              </a:rPr>
              <a:t>Introduzione</a:t>
            </a:r>
            <a:r>
              <a:rPr lang="fi-FI" b="1" dirty="0">
                <a:ea typeface="+mn-lt"/>
                <a:cs typeface="+mn-lt"/>
              </a:rPr>
              <a:t> ai metodi di </a:t>
            </a:r>
            <a:r>
              <a:rPr lang="fi-FI" b="1" dirty="0" err="1">
                <a:ea typeface="+mn-lt"/>
                <a:cs typeface="+mn-lt"/>
              </a:rPr>
              <a:t>generazione</a:t>
            </a:r>
            <a:r>
              <a:rPr lang="fi-FI" b="1" dirty="0">
                <a:ea typeface="+mn-lt"/>
                <a:cs typeface="+mn-lt"/>
              </a:rPr>
              <a:t> di </a:t>
            </a:r>
            <a:r>
              <a:rPr lang="fi-FI" b="1" dirty="0" err="1">
                <a:ea typeface="+mn-lt"/>
                <a:cs typeface="+mn-lt"/>
              </a:rPr>
              <a:t>idee</a:t>
            </a:r>
            <a:endParaRPr lang="fi-FI" b="1" dirty="0">
              <a:ea typeface="+mn-lt"/>
              <a:cs typeface="+mn-lt"/>
            </a:endParaRPr>
          </a:p>
          <a:p>
            <a:endParaRPr lang="en-US" b="1" dirty="0">
              <a:ea typeface="+mn-lt"/>
              <a:cs typeface="+mn-lt"/>
            </a:endParaRPr>
          </a:p>
          <a:p>
            <a:pPr algn="l"/>
            <a:r>
              <a:rPr lang="en-US" sz="2000" dirty="0">
                <a:ea typeface="+mn-lt"/>
                <a:cs typeface="+mn-lt"/>
              </a:rPr>
              <a:t>1. Brainstorming</a:t>
            </a:r>
          </a:p>
          <a:p>
            <a:pPr algn="l"/>
            <a:r>
              <a:rPr lang="en-US" sz="2000" dirty="0">
                <a:ea typeface="+mn-lt"/>
                <a:cs typeface="+mn-lt"/>
              </a:rPr>
              <a:t>2. Problem Solving</a:t>
            </a:r>
            <a:endParaRPr lang="en-US" sz="2000" dirty="0">
              <a:cs typeface="Calibri" panose="020F0502020204030204"/>
            </a:endParaRPr>
          </a:p>
          <a:p>
            <a:pPr algn="l"/>
            <a:r>
              <a:rPr lang="en-US" sz="2000" dirty="0">
                <a:ea typeface="+mn-lt"/>
                <a:cs typeface="+mn-lt"/>
              </a:rPr>
              <a:t>3. </a:t>
            </a:r>
            <a:r>
              <a:rPr lang="en-US" sz="2000" dirty="0" err="1">
                <a:ea typeface="+mn-lt"/>
                <a:cs typeface="+mn-lt"/>
              </a:rPr>
              <a:t>Generazione</a:t>
            </a:r>
            <a:r>
              <a:rPr lang="en-US" sz="2000" dirty="0">
                <a:ea typeface="+mn-lt"/>
                <a:cs typeface="+mn-lt"/>
              </a:rPr>
              <a:t> di idee		</a:t>
            </a:r>
            <a:endParaRPr lang="en-GB" sz="2000" b="1" dirty="0">
              <a:ea typeface="+mn-lt"/>
              <a:cs typeface="+mn-lt"/>
            </a:endParaRPr>
          </a:p>
          <a:p>
            <a:pPr algn="l">
              <a:defRPr/>
            </a:pPr>
            <a:endParaRPr lang="en-GB" sz="2000" b="1" dirty="0">
              <a:ea typeface="+mn-lt"/>
              <a:cs typeface="+mn-lt"/>
            </a:endParaRPr>
          </a:p>
          <a:p>
            <a:pPr algn="l">
              <a:defRPr/>
            </a:pPr>
            <a:endParaRPr lang="en-GB" sz="2000" b="1" dirty="0">
              <a:cs typeface="Calibri"/>
            </a:endParaRPr>
          </a:p>
          <a:p>
            <a:pPr marL="514350" indent="-514350" algn="l">
              <a:buChar char="•"/>
              <a:defRPr/>
            </a:pPr>
            <a:endParaRPr lang="en-GB" sz="3200" b="1" dirty="0">
              <a:cs typeface="Calibri"/>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solidFill>
                <a:srgbClr val="000000"/>
              </a:solidFill>
              <a:latin typeface="Calibri" panose="020F0502020204030204" pitchFamily="34" charset="0"/>
              <a:cs typeface="Calibri" panose="020F0502020204030204" pitchFamily="34" charset="0"/>
            </a:endParaRPr>
          </a:p>
          <a:p>
            <a:pPr marL="514350" indent="-514350" algn="l">
              <a:buAutoNum type="arabicPeriod"/>
              <a:defRPr/>
            </a:pPr>
            <a:endParaRPr lang="en-GB" sz="3200" b="1" dirty="0">
              <a:latin typeface="Calibri" panose="020F0502020204030204" pitchFamily="34" charset="0"/>
              <a:cs typeface="Calibri" panose="020F0502020204030204" pitchFamily="34" charset="0"/>
            </a:endParaRPr>
          </a:p>
          <a:p>
            <a:pPr algn="l">
              <a:defRPr/>
            </a:pPr>
            <a:endParaRPr lang="en-GB" sz="3200" b="1" dirty="0">
              <a:solidFill>
                <a:srgbClr val="000000"/>
              </a:solidFill>
              <a:latin typeface="Calibri" panose="020F0502020204030204" pitchFamily="34" charset="0"/>
              <a:cs typeface="Calibri" panose="020F0502020204030204" pitchFamily="34" charset="0"/>
            </a:endParaRPr>
          </a:p>
          <a:p>
            <a:pPr algn="l">
              <a:defRPr/>
            </a:pPr>
            <a:endParaRPr lang="en-GB" sz="3200" dirty="0">
              <a:solidFill>
                <a:srgbClr val="000000"/>
              </a:solidFill>
              <a:latin typeface="Calibri" panose="020F0502020204030204" pitchFamily="34" charset="0"/>
              <a:cs typeface="Calibri" panose="020F0502020204030204" pitchFamily="34" charset="0"/>
            </a:endParaRPr>
          </a:p>
          <a:p>
            <a:pPr algn="l">
              <a:defRPr/>
            </a:pPr>
            <a:endParaRPr lang="en-GB" altLang="es-ES" sz="3200" b="1" dirty="0">
              <a:solidFill>
                <a:srgbClr val="D92E2D"/>
              </a:solidFill>
              <a:latin typeface="Calibri" panose="020F0502020204030204" pitchFamily="34" charset="0"/>
              <a:cs typeface="Calibri" panose="020F0502020204030204" pitchFamily="34" charset="0"/>
            </a:endParaRPr>
          </a:p>
          <a:p>
            <a:pPr algn="l">
              <a:defRPr/>
            </a:pP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4000" b="1" spc="-85" dirty="0" err="1">
                <a:solidFill>
                  <a:srgbClr val="D92E2D"/>
                </a:solidFill>
                <a:ea typeface="Calibri" panose="020F0502020204030204" pitchFamily="34" charset="0"/>
                <a:cs typeface="Tahoma"/>
              </a:rPr>
              <a:t>Unità</a:t>
            </a:r>
            <a:r>
              <a:rPr lang="fi-FI" sz="4000" b="1" spc="-85" dirty="0">
                <a:solidFill>
                  <a:srgbClr val="D92E2D"/>
                </a:solidFill>
                <a:ea typeface="Calibri" panose="020F0502020204030204" pitchFamily="34" charset="0"/>
                <a:cs typeface="Tahoma"/>
              </a:rPr>
              <a:t> 1</a:t>
            </a:r>
            <a:r>
              <a:rPr lang="es-ES" sz="4000" b="1" spc="-85" dirty="0">
                <a:solidFill>
                  <a:srgbClr val="FF0000"/>
                </a:solidFill>
                <a:ea typeface="Calibri" panose="020F0502020204030204" pitchFamily="34" charset="0"/>
                <a:cs typeface="Tahoma"/>
              </a:rPr>
              <a:t> </a:t>
            </a:r>
            <a:endParaRPr lang="es-ES" sz="4000" b="1" spc="-85" dirty="0">
              <a:solidFill>
                <a:srgbClr val="FF0000"/>
              </a:solidFill>
              <a:cs typeface="Tahoma"/>
            </a:endParaRPr>
          </a:p>
        </p:txBody>
      </p:sp>
      <p:pic>
        <p:nvPicPr>
          <p:cNvPr id="9" name="Imagen 28">
            <a:extLst>
              <a:ext uri="{FF2B5EF4-FFF2-40B4-BE49-F238E27FC236}">
                <a16:creationId xmlns:a16="http://schemas.microsoft.com/office/drawing/2014/main" id="{9F27EAF1-A314-46A8-8ACD-FC85742790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6404" y="2277512"/>
            <a:ext cx="4142497" cy="2758967"/>
          </a:xfrm>
          <a:prstGeom prst="rect">
            <a:avLst/>
          </a:prstGeom>
        </p:spPr>
      </p:pic>
    </p:spTree>
    <p:extLst>
      <p:ext uri="{BB962C8B-B14F-4D97-AF65-F5344CB8AC3E}">
        <p14:creationId xmlns:p14="http://schemas.microsoft.com/office/powerpoint/2010/main" val="951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824176"/>
            <a:ext cx="9682975" cy="4043981"/>
          </a:xfrm>
        </p:spPr>
        <p:txBody>
          <a:bodyPr vert="horz" lIns="91440" tIns="45720" rIns="91440" bIns="45720" rtlCol="0" anchor="t">
            <a:normAutofit/>
          </a:bodyPr>
          <a:lstStyle/>
          <a:p>
            <a:pPr algn="l">
              <a:defRPr/>
            </a:pPr>
            <a:r>
              <a:rPr lang="it" b="1" dirty="0">
                <a:ea typeface="+mn-lt"/>
                <a:cs typeface="+mn-lt"/>
              </a:rPr>
              <a:t>Brainstorming</a:t>
            </a:r>
          </a:p>
          <a:p>
            <a:pPr algn="l">
              <a:defRPr/>
            </a:pPr>
            <a:endParaRPr lang="en-GB" b="1" dirty="0">
              <a:ea typeface="+mn-lt"/>
              <a:cs typeface="+mn-lt"/>
            </a:endParaRPr>
          </a:p>
          <a:p>
            <a:pPr marL="457200" indent="-457200" algn="l">
              <a:buChar char="•"/>
              <a:defRPr/>
            </a:pPr>
            <a:r>
              <a:rPr lang="it-IT" sz="2000" dirty="0">
                <a:ea typeface="+mn-lt"/>
                <a:cs typeface="+mn-lt"/>
              </a:rPr>
              <a:t>Il brainstorming riguarda la generazione di molte idee, la collaborazione e l'apertura a soluzioni spontanee.</a:t>
            </a:r>
          </a:p>
          <a:p>
            <a:pPr marL="457200" indent="-457200" algn="l">
              <a:buChar char="•"/>
              <a:defRPr/>
            </a:pPr>
            <a:r>
              <a:rPr lang="it-IT" sz="2000" dirty="0">
                <a:ea typeface="+mn-lt"/>
                <a:cs typeface="+mn-lt"/>
              </a:rPr>
              <a:t>Bisogna evitare le discussioni sul perché le idee potrebbero non funzionare. Questo comportamento uccide la creatività e sposta la mentalità del gruppo da generativa a critica. L'unico modo per arrivare a delle buone idee è di averne molte tra cui scegliere. </a:t>
            </a:r>
          </a:p>
          <a:p>
            <a:pPr marL="457200" indent="-457200" algn="l">
              <a:buChar char="•"/>
              <a:defRPr/>
            </a:pPr>
            <a:r>
              <a:rPr lang="it-IT" sz="2000" dirty="0">
                <a:ea typeface="+mn-lt"/>
                <a:cs typeface="+mn-lt"/>
              </a:rPr>
              <a:t>Ci sono molte varianti su come eseguire un brainstorming, usando lavagne a fogli mobili, note adesive, usando tecniche come il "</a:t>
            </a:r>
            <a:r>
              <a:rPr lang="it-IT" sz="2000" dirty="0" err="1">
                <a:ea typeface="+mn-lt"/>
                <a:cs typeface="+mn-lt"/>
              </a:rPr>
              <a:t>brainwriting</a:t>
            </a:r>
            <a:r>
              <a:rPr lang="it-IT" sz="2000" dirty="0">
                <a:ea typeface="+mn-lt"/>
                <a:cs typeface="+mn-lt"/>
              </a:rPr>
              <a:t>", "alfabeto", "griglia" o "</a:t>
            </a:r>
            <a:r>
              <a:rPr lang="it-IT" sz="2000" dirty="0" err="1">
                <a:ea typeface="+mn-lt"/>
                <a:cs typeface="+mn-lt"/>
              </a:rPr>
              <a:t>circle</a:t>
            </a:r>
            <a:r>
              <a:rPr lang="it-IT" sz="2000" dirty="0">
                <a:ea typeface="+mn-lt"/>
                <a:cs typeface="+mn-lt"/>
              </a:rPr>
              <a:t> brainstorming". </a:t>
            </a:r>
            <a:endParaRPr lang="en-GB" altLang="es-ES" sz="2600" dirty="0">
              <a:latin typeface="+mj-lt"/>
              <a:cs typeface="Calibri" panose="020F0502020204030204" pitchFamily="34" charset="0"/>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spc="-85" dirty="0" err="1">
                <a:solidFill>
                  <a:srgbClr val="D92E2D"/>
                </a:solidFill>
                <a:cs typeface="Tahoma"/>
              </a:rPr>
              <a:t>Unità</a:t>
            </a:r>
            <a:r>
              <a:rPr lang="es-ES" sz="4000" b="1" spc="-85" dirty="0">
                <a:solidFill>
                  <a:srgbClr val="D92E2D"/>
                </a:solidFill>
                <a:cs typeface="Tahoma"/>
              </a:rPr>
              <a:t> 2</a:t>
            </a:r>
          </a:p>
        </p:txBody>
      </p:sp>
    </p:spTree>
    <p:extLst>
      <p:ext uri="{BB962C8B-B14F-4D97-AF65-F5344CB8AC3E}">
        <p14:creationId xmlns:p14="http://schemas.microsoft.com/office/powerpoint/2010/main" val="17327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7" name="Subtítulo 6">
            <a:extLst>
              <a:ext uri="{FF2B5EF4-FFF2-40B4-BE49-F238E27FC236}">
                <a16:creationId xmlns:a16="http://schemas.microsoft.com/office/drawing/2014/main" id="{D1F22451-654F-4B4A-8AA4-F90A0A9349F6}"/>
              </a:ext>
            </a:extLst>
          </p:cNvPr>
          <p:cNvSpPr>
            <a:spLocks noGrp="1"/>
          </p:cNvSpPr>
          <p:nvPr>
            <p:ph type="subTitle" idx="1"/>
          </p:nvPr>
        </p:nvSpPr>
        <p:spPr>
          <a:xfrm>
            <a:off x="1524000" y="1581019"/>
            <a:ext cx="9144000" cy="4713052"/>
          </a:xfrm>
        </p:spPr>
        <p:txBody>
          <a:bodyPr vert="horz" lIns="91440" tIns="45720" rIns="91440" bIns="45720" rtlCol="0" anchor="t">
            <a:normAutofit/>
          </a:bodyPr>
          <a:lstStyle/>
          <a:p>
            <a:pPr algn="l">
              <a:defRPr/>
            </a:pPr>
            <a:r>
              <a:rPr lang="it" b="1" dirty="0">
                <a:ea typeface="+mn-lt"/>
                <a:cs typeface="+mn-lt"/>
              </a:rPr>
              <a:t>STEPS per il Brainstorming: </a:t>
            </a:r>
            <a:endParaRPr lang="en-GB" dirty="0">
              <a:cs typeface="Calibri"/>
            </a:endParaRPr>
          </a:p>
          <a:p>
            <a:pPr algn="l">
              <a:defRPr/>
            </a:pPr>
            <a:endParaRPr lang="it" sz="3200" b="1" dirty="0">
              <a:ea typeface="+mn-lt"/>
              <a:cs typeface="+mn-lt"/>
            </a:endParaRPr>
          </a:p>
          <a:p>
            <a:pPr algn="l">
              <a:defRPr/>
            </a:pPr>
            <a:r>
              <a:rPr lang="it" sz="2300" dirty="0">
                <a:ea typeface="+mn-lt"/>
                <a:cs typeface="+mn-lt"/>
              </a:rPr>
              <a:t>1. Configurare</a:t>
            </a:r>
            <a:endParaRPr lang="en-GB" sz="2300" dirty="0">
              <a:cs typeface="Calibri" panose="020F0502020204030204"/>
            </a:endParaRPr>
          </a:p>
          <a:p>
            <a:pPr algn="l">
              <a:defRPr/>
            </a:pPr>
            <a:r>
              <a:rPr lang="it" sz="2300" dirty="0">
                <a:ea typeface="+mn-lt"/>
                <a:cs typeface="+mn-lt"/>
              </a:rPr>
              <a:t>2. Facilitare 			</a:t>
            </a:r>
            <a:endParaRPr lang="en-GB" sz="2300" dirty="0">
              <a:cs typeface="Calibri" panose="020F0502020204030204"/>
            </a:endParaRPr>
          </a:p>
          <a:p>
            <a:pPr algn="l">
              <a:defRPr/>
            </a:pPr>
            <a:r>
              <a:rPr lang="it" sz="2300" dirty="0">
                <a:ea typeface="+mn-lt"/>
                <a:cs typeface="+mn-lt"/>
              </a:rPr>
              <a:t>3. </a:t>
            </a:r>
            <a:r>
              <a:rPr lang="en-US" sz="2300" dirty="0">
                <a:ea typeface="+mn-lt"/>
                <a:cs typeface="+mn-lt"/>
              </a:rPr>
              <a:t>F</a:t>
            </a:r>
            <a:r>
              <a:rPr lang="it" sz="2300" dirty="0">
                <a:ea typeface="+mn-lt"/>
                <a:cs typeface="+mn-lt"/>
              </a:rPr>
              <a:t>ollow-up 			</a:t>
            </a:r>
            <a:endParaRPr lang="en-GB" sz="2300" dirty="0">
              <a:cs typeface="Calibri" panose="020F0502020204030204"/>
            </a:endParaRPr>
          </a:p>
          <a:p>
            <a:pPr algn="l">
              <a:defRPr/>
            </a:pPr>
            <a:endParaRPr lang="en-GB" altLang="es-ES" sz="2900" dirty="0">
              <a:latin typeface="+mj-lt"/>
              <a:cs typeface="Calibri" panose="020F0502020204030204" pitchFamily="34" charset="0"/>
            </a:endParaRPr>
          </a:p>
        </p:txBody>
      </p:sp>
      <p:sp>
        <p:nvSpPr>
          <p:cNvPr id="11" name="Título 3">
            <a:extLst>
              <a:ext uri="{FF2B5EF4-FFF2-40B4-BE49-F238E27FC236}">
                <a16:creationId xmlns:a16="http://schemas.microsoft.com/office/drawing/2014/main" id="{AEB7F9CE-7526-4622-B090-C20CC4202474}"/>
              </a:ext>
            </a:extLst>
          </p:cNvPr>
          <p:cNvSpPr txBox="1">
            <a:spLocks/>
          </p:cNvSpPr>
          <p:nvPr/>
        </p:nvSpPr>
        <p:spPr>
          <a:xfrm>
            <a:off x="5271172" y="553541"/>
            <a:ext cx="6599487" cy="66144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900" b="1" i="0" u="none" strike="noStrike" dirty="0" err="1">
                <a:solidFill>
                  <a:srgbClr val="D92E2D"/>
                </a:solidFill>
                <a:latin typeface="Calibri Light"/>
              </a:rPr>
              <a:t>Unità</a:t>
            </a:r>
            <a:r>
              <a:rPr lang="es-ES" sz="3900" b="1" i="0" u="none" strike="noStrike" dirty="0">
                <a:solidFill>
                  <a:srgbClr val="D92E2D"/>
                </a:solidFill>
                <a:latin typeface="Calibri Light"/>
              </a:rPr>
              <a:t> 2</a:t>
            </a:r>
            <a:r>
              <a:rPr lang="en-US" sz="3900" b="0" i="0" dirty="0">
                <a:latin typeface="Calibri Light"/>
              </a:rPr>
              <a:t>​</a:t>
            </a:r>
            <a:endParaRPr lang="es-ES" sz="3900" b="1" spc="-85" dirty="0">
              <a:solidFill>
                <a:srgbClr val="FF0000"/>
              </a:solidFill>
              <a:cs typeface="Tahoma"/>
            </a:endParaRPr>
          </a:p>
        </p:txBody>
      </p:sp>
      <p:pic>
        <p:nvPicPr>
          <p:cNvPr id="2" name="Kuva 1">
            <a:extLst>
              <a:ext uri="{FF2B5EF4-FFF2-40B4-BE49-F238E27FC236}">
                <a16:creationId xmlns:a16="http://schemas.microsoft.com/office/drawing/2014/main" id="{CC03E725-B9CC-48DB-AA73-CFF5DF889DEA}"/>
              </a:ext>
            </a:extLst>
          </p:cNvPr>
          <p:cNvPicPr>
            <a:picLocks noChangeAspect="1"/>
          </p:cNvPicPr>
          <p:nvPr/>
        </p:nvPicPr>
        <p:blipFill>
          <a:blip r:embed="rId4"/>
          <a:stretch>
            <a:fillRect/>
          </a:stretch>
        </p:blipFill>
        <p:spPr>
          <a:xfrm>
            <a:off x="5910551" y="1581019"/>
            <a:ext cx="3401089" cy="3497454"/>
          </a:xfrm>
          <a:prstGeom prst="rect">
            <a:avLst/>
          </a:prstGeom>
        </p:spPr>
      </p:pic>
      <p:sp>
        <p:nvSpPr>
          <p:cNvPr id="3" name="Suorakulmio 2">
            <a:extLst>
              <a:ext uri="{FF2B5EF4-FFF2-40B4-BE49-F238E27FC236}">
                <a16:creationId xmlns:a16="http://schemas.microsoft.com/office/drawing/2014/main" id="{23B4CF11-D23C-4A10-B740-AB0019062DF7}"/>
              </a:ext>
            </a:extLst>
          </p:cNvPr>
          <p:cNvSpPr/>
          <p:nvPr/>
        </p:nvSpPr>
        <p:spPr>
          <a:xfrm>
            <a:off x="5825094" y="5086107"/>
            <a:ext cx="3150095" cy="400110"/>
          </a:xfrm>
          <a:prstGeom prst="rect">
            <a:avLst/>
          </a:prstGeom>
        </p:spPr>
        <p:txBody>
          <a:bodyPr wrap="square">
            <a:spAutoFit/>
          </a:bodyPr>
          <a:lstStyle/>
          <a:p>
            <a:r>
              <a:rPr lang="en-US" sz="1000" dirty="0"/>
              <a:t>https://key0.cc/freepng/270382-Brainstorming-School-Based-Management-Clipart</a:t>
            </a:r>
          </a:p>
        </p:txBody>
      </p:sp>
    </p:spTree>
    <p:extLst>
      <p:ext uri="{BB962C8B-B14F-4D97-AF65-F5344CB8AC3E}">
        <p14:creationId xmlns:p14="http://schemas.microsoft.com/office/powerpoint/2010/main" val="412533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4228FB-21EC-4592-80FF-0EB9C7E73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FEE615-4159-482B-8537-8B554BA62EB5}">
  <ds:schemaRefs>
    <ds:schemaRef ds:uri="http://schemas.microsoft.com/sharepoint/v3/contenttype/forms"/>
  </ds:schemaRefs>
</ds:datastoreItem>
</file>

<file path=customXml/itemProps3.xml><?xml version="1.0" encoding="utf-8"?>
<ds:datastoreItem xmlns:ds="http://schemas.openxmlformats.org/officeDocument/2006/customXml" ds:itemID="{081FC19E-F1A9-4F23-AF5A-A95B43BB44B2}">
  <ds:schemaRefs>
    <ds:schemaRef ds:uri="e20851b4-1139-4020-85e5-81b7cb96bc19"/>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http://schemas.microsoft.com/office/infopath/2007/PartnerControls"/>
    <ds:schemaRef ds:uri="f72e2ad1-936a-41f1-a598-e84f4d1ebb1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2308</TotalTime>
  <Words>1233</Words>
  <Application>Microsoft Macintosh PowerPoint</Application>
  <PresentationFormat>Widescreen</PresentationFormat>
  <Paragraphs>195</Paragraphs>
  <Slides>18</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Calibri Light</vt:lpstr>
      <vt:lpstr>Tema de Office</vt:lpstr>
      <vt:lpstr>CAPACITÀ DI INNOVAZIONE –  come sfruttare l'innovazione nello sport per il business?</vt:lpstr>
      <vt:lpstr>1. Obiettivi </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vt:lpstr>
      <vt:lpstr>Test di autovalutazione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Microsoft Office User</cp:lastModifiedBy>
  <cp:revision>565</cp:revision>
  <cp:lastPrinted>2021-11-11T07:54:38Z</cp:lastPrinted>
  <dcterms:created xsi:type="dcterms:W3CDTF">2020-11-24T11:59:30Z</dcterms:created>
  <dcterms:modified xsi:type="dcterms:W3CDTF">2022-02-24T16:30:59Z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