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66" r:id="rId5"/>
    <p:sldId id="269" r:id="rId6"/>
    <p:sldId id="270" r:id="rId7"/>
    <p:sldId id="271" r:id="rId8"/>
    <p:sldId id="267" r:id="rId9"/>
    <p:sldId id="272" r:id="rId10"/>
    <p:sldId id="273" r:id="rId11"/>
    <p:sldId id="274" r:id="rId12"/>
    <p:sldId id="268" r:id="rId13"/>
    <p:sldId id="278" r:id="rId14"/>
    <p:sldId id="279" r:id="rId15"/>
    <p:sldId id="280" r:id="rId16"/>
    <p:sldId id="276" r:id="rId17"/>
    <p:sldId id="277" r:id="rId18"/>
    <p:sldId id="281" r:id="rId19"/>
    <p:sldId id="282" r:id="rId20"/>
    <p:sldId id="258"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2E2D"/>
    <a:srgbClr val="E6872D"/>
    <a:srgbClr val="E47A24"/>
    <a:srgbClr val="E5802D"/>
    <a:srgbClr val="FFC300"/>
    <a:srgbClr val="FFD13C"/>
    <a:srgbClr val="FFC100"/>
    <a:srgbClr val="FFC400"/>
    <a:srgbClr val="FFCD04"/>
    <a:srgbClr val="DE56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B887E90-0E07-4FDA-864C-0C99D2A63EB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0DEC76CB-170A-487C-B6DE-5C89756A9D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BC9F76C6-0F8A-4C99-BB42-AF9E8E6880C3}"/>
              </a:ext>
            </a:extLst>
          </p:cNvPr>
          <p:cNvSpPr>
            <a:spLocks noGrp="1"/>
          </p:cNvSpPr>
          <p:nvPr>
            <p:ph type="dt" sz="half" idx="10"/>
          </p:nvPr>
        </p:nvSpPr>
        <p:spPr/>
        <p:txBody>
          <a:bodyPr/>
          <a:lstStyle/>
          <a:p>
            <a:fld id="{FE22A19E-EFBB-46D6-940E-B9FEBB41F1A4}" type="datetimeFigureOut">
              <a:rPr lang="es-ES" smtClean="0"/>
              <a:t>18/02/2022</a:t>
            </a:fld>
            <a:endParaRPr lang="es-ES"/>
          </a:p>
        </p:txBody>
      </p:sp>
      <p:sp>
        <p:nvSpPr>
          <p:cNvPr id="5" name="Marcador de pie de página 4">
            <a:extLst>
              <a:ext uri="{FF2B5EF4-FFF2-40B4-BE49-F238E27FC236}">
                <a16:creationId xmlns:a16="http://schemas.microsoft.com/office/drawing/2014/main" xmlns="" id="{A52F7B82-1B0D-4B96-87D6-9FB8F554EA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54DB5E42-C2BD-4465-AF33-FF1A3687CAC8}"/>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408242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16CEAAE-916D-4D79-8553-6D755354F11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1904D6BA-26EE-4D00-931D-32B61335E65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5567537-172B-482C-BB50-34BBD6366E9C}"/>
              </a:ext>
            </a:extLst>
          </p:cNvPr>
          <p:cNvSpPr>
            <a:spLocks noGrp="1"/>
          </p:cNvSpPr>
          <p:nvPr>
            <p:ph type="dt" sz="half" idx="10"/>
          </p:nvPr>
        </p:nvSpPr>
        <p:spPr/>
        <p:txBody>
          <a:bodyPr/>
          <a:lstStyle/>
          <a:p>
            <a:fld id="{FE22A19E-EFBB-46D6-940E-B9FEBB41F1A4}" type="datetimeFigureOut">
              <a:rPr lang="es-ES" smtClean="0"/>
              <a:t>18/02/2022</a:t>
            </a:fld>
            <a:endParaRPr lang="es-ES"/>
          </a:p>
        </p:txBody>
      </p:sp>
      <p:sp>
        <p:nvSpPr>
          <p:cNvPr id="5" name="Marcador de pie de página 4">
            <a:extLst>
              <a:ext uri="{FF2B5EF4-FFF2-40B4-BE49-F238E27FC236}">
                <a16:creationId xmlns:a16="http://schemas.microsoft.com/office/drawing/2014/main" xmlns="" id="{4373DFC3-1B83-4DA8-B1CD-7BA5BFB725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B022636A-9344-495E-BC6C-D22CE97362EB}"/>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200879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8A26EAA8-93C2-4FDC-A569-617C60100FC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4753BC6B-E431-4C3B-9478-D70E9BE07C5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65392728-8DC0-4A3C-8A00-4E6D1BA7D6E3}"/>
              </a:ext>
            </a:extLst>
          </p:cNvPr>
          <p:cNvSpPr>
            <a:spLocks noGrp="1"/>
          </p:cNvSpPr>
          <p:nvPr>
            <p:ph type="dt" sz="half" idx="10"/>
          </p:nvPr>
        </p:nvSpPr>
        <p:spPr/>
        <p:txBody>
          <a:bodyPr/>
          <a:lstStyle/>
          <a:p>
            <a:fld id="{FE22A19E-EFBB-46D6-940E-B9FEBB41F1A4}" type="datetimeFigureOut">
              <a:rPr lang="es-ES" smtClean="0"/>
              <a:t>18/02/2022</a:t>
            </a:fld>
            <a:endParaRPr lang="es-ES"/>
          </a:p>
        </p:txBody>
      </p:sp>
      <p:sp>
        <p:nvSpPr>
          <p:cNvPr id="5" name="Marcador de pie de página 4">
            <a:extLst>
              <a:ext uri="{FF2B5EF4-FFF2-40B4-BE49-F238E27FC236}">
                <a16:creationId xmlns:a16="http://schemas.microsoft.com/office/drawing/2014/main" xmlns="" id="{C249344D-B293-4FFC-B647-B4CFC632B7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A9FF3B87-03E9-47A7-AF32-8C05B0B3D887}"/>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108708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A75CC8A-D8FC-4BFA-9A19-28D6E8D7932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4089AB33-354F-4775-A6CF-44DE222EF43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03DB18A0-AC99-4D89-8DAC-A17021FCDD2A}"/>
              </a:ext>
            </a:extLst>
          </p:cNvPr>
          <p:cNvSpPr>
            <a:spLocks noGrp="1"/>
          </p:cNvSpPr>
          <p:nvPr>
            <p:ph type="dt" sz="half" idx="10"/>
          </p:nvPr>
        </p:nvSpPr>
        <p:spPr/>
        <p:txBody>
          <a:bodyPr/>
          <a:lstStyle/>
          <a:p>
            <a:fld id="{FE22A19E-EFBB-46D6-940E-B9FEBB41F1A4}" type="datetimeFigureOut">
              <a:rPr lang="es-ES" smtClean="0"/>
              <a:t>18/02/2022</a:t>
            </a:fld>
            <a:endParaRPr lang="es-ES"/>
          </a:p>
        </p:txBody>
      </p:sp>
      <p:sp>
        <p:nvSpPr>
          <p:cNvPr id="5" name="Marcador de pie de página 4">
            <a:extLst>
              <a:ext uri="{FF2B5EF4-FFF2-40B4-BE49-F238E27FC236}">
                <a16:creationId xmlns:a16="http://schemas.microsoft.com/office/drawing/2014/main" xmlns="" id="{E4EAE9DA-A0EA-48C5-9EC4-9EFDF0778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1FA2ED96-E597-43F2-AEF8-42D1A2BEFC4B}"/>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190408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3F0957-5892-4DBD-BC5D-69A4674E19C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F7B00FE5-84F7-418E-97DD-66E08ABD35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6A1228FC-FE42-4F8C-B76F-0500241EFD31}"/>
              </a:ext>
            </a:extLst>
          </p:cNvPr>
          <p:cNvSpPr>
            <a:spLocks noGrp="1"/>
          </p:cNvSpPr>
          <p:nvPr>
            <p:ph type="dt" sz="half" idx="10"/>
          </p:nvPr>
        </p:nvSpPr>
        <p:spPr/>
        <p:txBody>
          <a:bodyPr/>
          <a:lstStyle/>
          <a:p>
            <a:fld id="{FE22A19E-EFBB-46D6-940E-B9FEBB41F1A4}" type="datetimeFigureOut">
              <a:rPr lang="es-ES" smtClean="0"/>
              <a:t>18/02/2022</a:t>
            </a:fld>
            <a:endParaRPr lang="es-ES"/>
          </a:p>
        </p:txBody>
      </p:sp>
      <p:sp>
        <p:nvSpPr>
          <p:cNvPr id="5" name="Marcador de pie de página 4">
            <a:extLst>
              <a:ext uri="{FF2B5EF4-FFF2-40B4-BE49-F238E27FC236}">
                <a16:creationId xmlns:a16="http://schemas.microsoft.com/office/drawing/2014/main" xmlns="" id="{2B109401-AD0F-4446-B69B-1CB258AC804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F36973FA-EA50-4D29-A749-497540FFEC28}"/>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5311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56B23D3-0B40-4538-965B-A1AC1D12D5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4449A546-42A7-4D64-B50B-25C24D9ABC3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DB2B9030-0745-465C-87BA-562FA8CD86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A8A8DD24-4417-4FF6-93FD-C72CBB33FB67}"/>
              </a:ext>
            </a:extLst>
          </p:cNvPr>
          <p:cNvSpPr>
            <a:spLocks noGrp="1"/>
          </p:cNvSpPr>
          <p:nvPr>
            <p:ph type="dt" sz="half" idx="10"/>
          </p:nvPr>
        </p:nvSpPr>
        <p:spPr/>
        <p:txBody>
          <a:bodyPr/>
          <a:lstStyle/>
          <a:p>
            <a:fld id="{FE22A19E-EFBB-46D6-940E-B9FEBB41F1A4}" type="datetimeFigureOut">
              <a:rPr lang="es-ES" smtClean="0"/>
              <a:t>18/02/2022</a:t>
            </a:fld>
            <a:endParaRPr lang="es-ES"/>
          </a:p>
        </p:txBody>
      </p:sp>
      <p:sp>
        <p:nvSpPr>
          <p:cNvPr id="6" name="Marcador de pie de página 5">
            <a:extLst>
              <a:ext uri="{FF2B5EF4-FFF2-40B4-BE49-F238E27FC236}">
                <a16:creationId xmlns:a16="http://schemas.microsoft.com/office/drawing/2014/main" xmlns="" id="{33E8D037-748A-4E6A-9442-FF211937A55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500AB0F1-4C40-494A-9941-FBC70F6D139A}"/>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170047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EE383F7-248E-47F9-8E07-8412257DD07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DBC1C87-4AE4-4FCB-8700-1E40953D1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A1537FA4-5E81-4DFC-92C2-AEA362E832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665F3C9D-3367-4215-9688-F7A505B20B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5B185E9E-240E-4A21-8B2A-C67A90B6B62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11E933C2-6AE9-4290-90C5-95119CCAD4FE}"/>
              </a:ext>
            </a:extLst>
          </p:cNvPr>
          <p:cNvSpPr>
            <a:spLocks noGrp="1"/>
          </p:cNvSpPr>
          <p:nvPr>
            <p:ph type="dt" sz="half" idx="10"/>
          </p:nvPr>
        </p:nvSpPr>
        <p:spPr/>
        <p:txBody>
          <a:bodyPr/>
          <a:lstStyle/>
          <a:p>
            <a:fld id="{FE22A19E-EFBB-46D6-940E-B9FEBB41F1A4}" type="datetimeFigureOut">
              <a:rPr lang="es-ES" smtClean="0"/>
              <a:t>18/02/2022</a:t>
            </a:fld>
            <a:endParaRPr lang="es-ES"/>
          </a:p>
        </p:txBody>
      </p:sp>
      <p:sp>
        <p:nvSpPr>
          <p:cNvPr id="8" name="Marcador de pie de página 7">
            <a:extLst>
              <a:ext uri="{FF2B5EF4-FFF2-40B4-BE49-F238E27FC236}">
                <a16:creationId xmlns:a16="http://schemas.microsoft.com/office/drawing/2014/main" xmlns="" id="{70CAE50A-0BC6-4E28-B9AE-59218C4D4E9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8CBEBAF1-0F61-4121-AF6C-0CC89D9A0D3C}"/>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392290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E2F0C70-932A-496C-ACC7-2465C5C013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14D0FD90-7AEC-4EC5-9D89-C706C18AA4C5}"/>
              </a:ext>
            </a:extLst>
          </p:cNvPr>
          <p:cNvSpPr>
            <a:spLocks noGrp="1"/>
          </p:cNvSpPr>
          <p:nvPr>
            <p:ph type="dt" sz="half" idx="10"/>
          </p:nvPr>
        </p:nvSpPr>
        <p:spPr/>
        <p:txBody>
          <a:bodyPr/>
          <a:lstStyle/>
          <a:p>
            <a:fld id="{FE22A19E-EFBB-46D6-940E-B9FEBB41F1A4}" type="datetimeFigureOut">
              <a:rPr lang="es-ES" smtClean="0"/>
              <a:t>18/02/2022</a:t>
            </a:fld>
            <a:endParaRPr lang="es-ES"/>
          </a:p>
        </p:txBody>
      </p:sp>
      <p:sp>
        <p:nvSpPr>
          <p:cNvPr id="4" name="Marcador de pie de página 3">
            <a:extLst>
              <a:ext uri="{FF2B5EF4-FFF2-40B4-BE49-F238E27FC236}">
                <a16:creationId xmlns:a16="http://schemas.microsoft.com/office/drawing/2014/main" xmlns="" id="{F2FC46E3-D840-4171-B236-2C82EAD5C21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19096E46-6896-44CD-8211-8E288611D5BA}"/>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135598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76F9E127-9E34-417D-A088-338762879816}"/>
              </a:ext>
            </a:extLst>
          </p:cNvPr>
          <p:cNvSpPr>
            <a:spLocks noGrp="1"/>
          </p:cNvSpPr>
          <p:nvPr>
            <p:ph type="dt" sz="half" idx="10"/>
          </p:nvPr>
        </p:nvSpPr>
        <p:spPr/>
        <p:txBody>
          <a:bodyPr/>
          <a:lstStyle/>
          <a:p>
            <a:fld id="{FE22A19E-EFBB-46D6-940E-B9FEBB41F1A4}" type="datetimeFigureOut">
              <a:rPr lang="es-ES" smtClean="0"/>
              <a:t>18/02/2022</a:t>
            </a:fld>
            <a:endParaRPr lang="es-ES"/>
          </a:p>
        </p:txBody>
      </p:sp>
      <p:sp>
        <p:nvSpPr>
          <p:cNvPr id="3" name="Marcador de pie de página 2">
            <a:extLst>
              <a:ext uri="{FF2B5EF4-FFF2-40B4-BE49-F238E27FC236}">
                <a16:creationId xmlns:a16="http://schemas.microsoft.com/office/drawing/2014/main" xmlns="" id="{F3E5F2C2-0A30-4E6B-B81B-56ED476B8BD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95420C2A-CCFC-49FB-A7D4-CD54E000F507}"/>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978806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2AEB207-3FAC-4C0E-8B0A-DDC2FF7594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528B6B16-C7C8-4D77-B237-632417A971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DEF50E38-0090-4364-A44A-2BF9E4C5E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45739644-31A0-443D-97FC-181A7EC011FD}"/>
              </a:ext>
            </a:extLst>
          </p:cNvPr>
          <p:cNvSpPr>
            <a:spLocks noGrp="1"/>
          </p:cNvSpPr>
          <p:nvPr>
            <p:ph type="dt" sz="half" idx="10"/>
          </p:nvPr>
        </p:nvSpPr>
        <p:spPr/>
        <p:txBody>
          <a:bodyPr/>
          <a:lstStyle/>
          <a:p>
            <a:fld id="{FE22A19E-EFBB-46D6-940E-B9FEBB41F1A4}" type="datetimeFigureOut">
              <a:rPr lang="es-ES" smtClean="0"/>
              <a:t>18/02/2022</a:t>
            </a:fld>
            <a:endParaRPr lang="es-ES"/>
          </a:p>
        </p:txBody>
      </p:sp>
      <p:sp>
        <p:nvSpPr>
          <p:cNvPr id="6" name="Marcador de pie de página 5">
            <a:extLst>
              <a:ext uri="{FF2B5EF4-FFF2-40B4-BE49-F238E27FC236}">
                <a16:creationId xmlns:a16="http://schemas.microsoft.com/office/drawing/2014/main" xmlns="" id="{A304FAB6-74E8-40AA-934B-535731D2CCF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D03BAD29-685E-4CB0-8884-00A9B2F1DD5B}"/>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386626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CAD8FBD-DD76-4F45-8707-C47476DFC7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5D4F0445-1266-416C-8A05-2EAD4DBAE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6194C186-B924-460A-B1FD-3BF070B67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35DB504B-009B-4C55-A6D0-7A5934E46945}"/>
              </a:ext>
            </a:extLst>
          </p:cNvPr>
          <p:cNvSpPr>
            <a:spLocks noGrp="1"/>
          </p:cNvSpPr>
          <p:nvPr>
            <p:ph type="dt" sz="half" idx="10"/>
          </p:nvPr>
        </p:nvSpPr>
        <p:spPr/>
        <p:txBody>
          <a:bodyPr/>
          <a:lstStyle/>
          <a:p>
            <a:fld id="{FE22A19E-EFBB-46D6-940E-B9FEBB41F1A4}" type="datetimeFigureOut">
              <a:rPr lang="es-ES" smtClean="0"/>
              <a:t>18/02/2022</a:t>
            </a:fld>
            <a:endParaRPr lang="es-ES"/>
          </a:p>
        </p:txBody>
      </p:sp>
      <p:sp>
        <p:nvSpPr>
          <p:cNvPr id="6" name="Marcador de pie de página 5">
            <a:extLst>
              <a:ext uri="{FF2B5EF4-FFF2-40B4-BE49-F238E27FC236}">
                <a16:creationId xmlns:a16="http://schemas.microsoft.com/office/drawing/2014/main" xmlns="" id="{E44D190D-9EC5-4230-994B-D55430DB6F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108DACC1-FABA-4F00-BA00-17EE06980C72}"/>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104137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A3C09850-80A0-4580-BAF5-AED40BF034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D4780102-978E-452D-998B-FA531581C2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9AD9106E-EAB7-4EBB-ABBD-C74934CE03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2A19E-EFBB-46D6-940E-B9FEBB41F1A4}" type="datetimeFigureOut">
              <a:rPr lang="es-ES" smtClean="0"/>
              <a:t>18/02/2022</a:t>
            </a:fld>
            <a:endParaRPr lang="es-ES"/>
          </a:p>
        </p:txBody>
      </p:sp>
      <p:sp>
        <p:nvSpPr>
          <p:cNvPr id="5" name="Marcador de pie de página 4">
            <a:extLst>
              <a:ext uri="{FF2B5EF4-FFF2-40B4-BE49-F238E27FC236}">
                <a16:creationId xmlns:a16="http://schemas.microsoft.com/office/drawing/2014/main" xmlns="" id="{3FCD2346-DC06-4549-B63E-7F0F827F77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18D8689F-A519-4231-AD88-BB8B63C1B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AAC35-5C40-4781-8654-89605ADC15F4}" type="slidenum">
              <a:rPr lang="es-ES" smtClean="0"/>
              <a:t>‹N›</a:t>
            </a:fld>
            <a:endParaRPr lang="es-ES"/>
          </a:p>
        </p:txBody>
      </p:sp>
    </p:spTree>
    <p:extLst>
      <p:ext uri="{BB962C8B-B14F-4D97-AF65-F5344CB8AC3E}">
        <p14:creationId xmlns:p14="http://schemas.microsoft.com/office/powerpoint/2010/main" val="896022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s://www.freepik.com/" TargetMode="External"/><Relationship Id="rId2" Type="http://schemas.openxmlformats.org/officeDocument/2006/relationships/hyperlink" Target="https://www.logomaker.com/"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canva.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https://ads.google.com/intl/es_es/home/tools/ads-editor/"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imezone.io/"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support.zoom.us/hc/en-us/articles/360029527911-Free-online-Zoom-training-webinars" TargetMode="Externa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wpbeginner.com/" TargetMode="External"/><Relationship Id="rId4" Type="http://schemas.openxmlformats.org/officeDocument/2006/relationships/hyperlink" Target="https://wordpress.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2D6CDED-E4C5-4138-8FF0-FFACEA0A839C}"/>
              </a:ext>
            </a:extLst>
          </p:cNvPr>
          <p:cNvSpPr>
            <a:spLocks noGrp="1"/>
          </p:cNvSpPr>
          <p:nvPr>
            <p:ph type="ctrTitle"/>
          </p:nvPr>
        </p:nvSpPr>
        <p:spPr>
          <a:xfrm>
            <a:off x="3753036" y="2714595"/>
            <a:ext cx="4685924" cy="1121083"/>
          </a:xfrm>
        </p:spPr>
        <p:txBody>
          <a:bodyPr>
            <a:normAutofit/>
          </a:bodyPr>
          <a:lstStyle/>
          <a:p>
            <a:r>
              <a:rPr lang="en-GB" dirty="0" smtClean="0">
                <a:solidFill>
                  <a:srgbClr val="D92E2D"/>
                </a:solidFill>
                <a:effectLst/>
                <a:ea typeface="Calibri" panose="020F0502020204030204" pitchFamily="34" charset="0"/>
                <a:cs typeface="Arial" panose="020B0604020202020204" pitchFamily="34" charset="0"/>
              </a:rPr>
              <a:t>DIGITAL SKILLS </a:t>
            </a:r>
            <a:endParaRPr lang="es-ES" dirty="0">
              <a:solidFill>
                <a:srgbClr val="D92E2D"/>
              </a:solidFill>
            </a:endParaRPr>
          </a:p>
        </p:txBody>
      </p:sp>
      <p:pic>
        <p:nvPicPr>
          <p:cNvPr id="16" name="Imagen 15">
            <a:extLst>
              <a:ext uri="{FF2B5EF4-FFF2-40B4-BE49-F238E27FC236}">
                <a16:creationId xmlns:a16="http://schemas.microsoft.com/office/drawing/2014/main" xmlns="" id="{0ADC5157-47E0-463F-9C8D-1781A12865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2059" y="357115"/>
            <a:ext cx="6959400" cy="2046882"/>
          </a:xfrm>
          <a:prstGeom prst="rect">
            <a:avLst/>
          </a:prstGeom>
        </p:spPr>
      </p:pic>
      <p:pic>
        <p:nvPicPr>
          <p:cNvPr id="8" name="Imagen 7">
            <a:extLst>
              <a:ext uri="{FF2B5EF4-FFF2-40B4-BE49-F238E27FC236}">
                <a16:creationId xmlns:a16="http://schemas.microsoft.com/office/drawing/2014/main" xmlns="" id="{3B3DD817-B1DA-4580-8570-994B1F4911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066" y="4306560"/>
            <a:ext cx="2167863" cy="1111660"/>
          </a:xfrm>
          <a:prstGeom prst="rect">
            <a:avLst/>
          </a:prstGeom>
        </p:spPr>
      </p:pic>
      <p:pic>
        <p:nvPicPr>
          <p:cNvPr id="7" name="Immagine 6"/>
          <p:cNvPicPr>
            <a:picLocks noChangeAspect="1"/>
          </p:cNvPicPr>
          <p:nvPr/>
        </p:nvPicPr>
        <p:blipFill>
          <a:blip r:embed="rId4"/>
          <a:stretch>
            <a:fillRect/>
          </a:stretch>
        </p:blipFill>
        <p:spPr>
          <a:xfrm>
            <a:off x="1460968" y="6121117"/>
            <a:ext cx="9092331" cy="535592"/>
          </a:xfrm>
          <a:prstGeom prst="rect">
            <a:avLst/>
          </a:prstGeom>
        </p:spPr>
      </p:pic>
    </p:spTree>
    <p:extLst>
      <p:ext uri="{BB962C8B-B14F-4D97-AF65-F5344CB8AC3E}">
        <p14:creationId xmlns:p14="http://schemas.microsoft.com/office/powerpoint/2010/main" val="2809345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34697EA5-F919-4E2B-8A99-C1467FF21115}"/>
              </a:ext>
            </a:extLst>
          </p:cNvPr>
          <p:cNvSpPr>
            <a:spLocks noGrp="1"/>
          </p:cNvSpPr>
          <p:nvPr>
            <p:ph type="subTitle" idx="1"/>
          </p:nvPr>
        </p:nvSpPr>
        <p:spPr>
          <a:xfrm>
            <a:off x="1335279" y="1704123"/>
            <a:ext cx="9927794" cy="3904663"/>
          </a:xfrm>
        </p:spPr>
        <p:txBody>
          <a:bodyPr>
            <a:noAutofit/>
          </a:bodyPr>
          <a:lstStyle/>
          <a:p>
            <a:pPr indent="-269875" algn="just">
              <a:lnSpc>
                <a:spcPct val="115000"/>
              </a:lnSpc>
              <a:spcAft>
                <a:spcPts val="1000"/>
              </a:spcAft>
            </a:pPr>
            <a:r>
              <a:rPr lang="en-US" sz="1800" dirty="0">
                <a:effectLst/>
                <a:latin typeface="Arial" panose="020B0604020202020204" pitchFamily="34" charset="0"/>
                <a:ea typeface="Calibri" panose="020F0502020204030204" pitchFamily="34" charset="0"/>
                <a:cs typeface="Arial" panose="020B0604020202020204" pitchFamily="34" charset="0"/>
              </a:rPr>
              <a:t>4) </a:t>
            </a:r>
            <a:r>
              <a:rPr lang="it-IT" sz="1800" dirty="0">
                <a:latin typeface="Arial" panose="020B0604020202020204" pitchFamily="34" charset="0"/>
                <a:ea typeface="Calibri" panose="020F0502020204030204" pitchFamily="34" charset="0"/>
                <a:cs typeface="Arial" panose="020B0604020202020204" pitchFamily="34" charset="0"/>
              </a:rPr>
              <a:t>Crea un utente e aggiungilo al database. Concedigli tutte le autorizzazioni e assegnagli un nome e una password sicuri. Vai su "aggiungi utente al database" e collegalo</a:t>
            </a:r>
            <a:r>
              <a:rPr lang="it-IT" sz="1800" dirty="0" smtClean="0">
                <a:latin typeface="Arial" panose="020B0604020202020204" pitchFamily="34" charset="0"/>
                <a:ea typeface="Calibri" panose="020F0502020204030204" pitchFamily="34" charset="0"/>
                <a:cs typeface="Arial" panose="020B0604020202020204" pitchFamily="34" charset="0"/>
              </a:rPr>
              <a:t>.</a:t>
            </a:r>
          </a:p>
          <a:p>
            <a:pPr indent="-269875" algn="just">
              <a:lnSpc>
                <a:spcPct val="115000"/>
              </a:lnSpc>
              <a:spcAft>
                <a:spcPts val="1000"/>
              </a:spcAft>
            </a:pPr>
            <a:r>
              <a:rPr lang="it-IT" sz="1800" dirty="0">
                <a:latin typeface="Arial" panose="020B0604020202020204" pitchFamily="34" charset="0"/>
                <a:ea typeface="Calibri" panose="020F0502020204030204" pitchFamily="34" charset="0"/>
                <a:cs typeface="Arial" panose="020B0604020202020204" pitchFamily="34" charset="0"/>
              </a:rPr>
              <a:t>Digita l'URL del tuo dominio insieme a "/wp-admin". Compila i campi e poi inserisci nome utente e password</a:t>
            </a:r>
            <a:r>
              <a:rPr lang="it-IT" sz="1800" dirty="0" smtClean="0">
                <a:latin typeface="Arial" panose="020B0604020202020204" pitchFamily="34" charset="0"/>
                <a:ea typeface="Calibri" panose="020F0502020204030204" pitchFamily="34" charset="0"/>
                <a:cs typeface="Arial" panose="020B0604020202020204" pitchFamily="34" charset="0"/>
              </a:rPr>
              <a:t>.</a:t>
            </a:r>
          </a:p>
          <a:p>
            <a:pPr indent="-269875" algn="just">
              <a:lnSpc>
                <a:spcPct val="115000"/>
              </a:lnSpc>
              <a:spcAft>
                <a:spcPts val="100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5</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it-IT" sz="1800" dirty="0">
                <a:latin typeface="Arial" panose="020B0604020202020204" pitchFamily="34" charset="0"/>
                <a:ea typeface="Calibri" panose="020F0502020204030204" pitchFamily="34" charset="0"/>
                <a:cs typeface="Arial" panose="020B0604020202020204" pitchFamily="34" charset="0"/>
              </a:rPr>
              <a:t>WordPress è ora completamente installato! Nel pannello laterale avrai </a:t>
            </a:r>
            <a:r>
              <a:rPr lang="it-IT" sz="1800" dirty="0" smtClean="0">
                <a:latin typeface="Arial" panose="020B0604020202020204" pitchFamily="34" charset="0"/>
                <a:ea typeface="Calibri" panose="020F0502020204030204" pitchFamily="34" charset="0"/>
                <a:cs typeface="Arial" panose="020B0604020202020204" pitchFamily="34" charset="0"/>
              </a:rPr>
              <a:t>le opzioni </a:t>
            </a:r>
            <a:r>
              <a:rPr lang="it-IT" sz="1800" dirty="0">
                <a:latin typeface="Arial" panose="020B0604020202020204" pitchFamily="34" charset="0"/>
                <a:ea typeface="Calibri" panose="020F0502020204030204" pitchFamily="34" charset="0"/>
                <a:cs typeface="Arial" panose="020B0604020202020204" pitchFamily="34" charset="0"/>
              </a:rPr>
              <a:t>di pubblicazione, modelli, informazioni... Esplora questo pannello e tutte le sue possibilità. Ci sono plugin che aggiungono funzionalità extra al tuo sito </a:t>
            </a:r>
            <a:r>
              <a:rPr lang="it-IT" sz="1800" dirty="0" smtClean="0">
                <a:latin typeface="Arial" panose="020B0604020202020204" pitchFamily="34" charset="0"/>
                <a:ea typeface="Calibri" panose="020F0502020204030204" pitchFamily="34" charset="0"/>
                <a:cs typeface="Arial" panose="020B0604020202020204" pitchFamily="34" charset="0"/>
              </a:rPr>
              <a:t>web, ad esempio </a:t>
            </a:r>
            <a:r>
              <a:rPr lang="it-IT" sz="1800" dirty="0">
                <a:latin typeface="Arial" panose="020B0604020202020204" pitchFamily="34" charset="0"/>
                <a:ea typeface="Calibri" panose="020F0502020204030204" pitchFamily="34" charset="0"/>
                <a:cs typeface="Arial" panose="020B0604020202020204" pitchFamily="34" charset="0"/>
              </a:rPr>
              <a:t>WooCommerce </a:t>
            </a:r>
            <a:r>
              <a:rPr lang="it-IT" sz="1800" dirty="0" smtClean="0">
                <a:latin typeface="Arial" panose="020B0604020202020204" pitchFamily="34" charset="0"/>
                <a:ea typeface="Calibri" panose="020F0502020204030204" pitchFamily="34" charset="0"/>
                <a:cs typeface="Arial" panose="020B0604020202020204" pitchFamily="34" charset="0"/>
              </a:rPr>
              <a:t> che ti </a:t>
            </a:r>
            <a:r>
              <a:rPr lang="it-IT" sz="1800" dirty="0">
                <a:latin typeface="Arial" panose="020B0604020202020204" pitchFamily="34" charset="0"/>
                <a:ea typeface="Calibri" panose="020F0502020204030204" pitchFamily="34" charset="0"/>
                <a:cs typeface="Arial" panose="020B0604020202020204" pitchFamily="34" charset="0"/>
              </a:rPr>
              <a:t>consente di creare un piccolo negozio online </a:t>
            </a:r>
            <a:r>
              <a:rPr lang="it-IT" sz="1800" dirty="0" smtClean="0">
                <a:latin typeface="Arial" panose="020B0604020202020204" pitchFamily="34" charset="0"/>
                <a:ea typeface="Calibri" panose="020F0502020204030204" pitchFamily="34" charset="0"/>
                <a:cs typeface="Arial" panose="020B0604020202020204" pitchFamily="34" charset="0"/>
              </a:rPr>
              <a:t>per i tuoi prodotti</a:t>
            </a:r>
            <a:r>
              <a:rPr lang="it-IT" sz="1800" dirty="0">
                <a:latin typeface="Arial" panose="020B0604020202020204" pitchFamily="34" charset="0"/>
                <a:ea typeface="Calibri" panose="020F0502020204030204" pitchFamily="34" charset="0"/>
                <a:cs typeface="Arial" panose="020B0604020202020204" pitchFamily="34" charset="0"/>
              </a:rPr>
              <a:t>.</a:t>
            </a:r>
            <a:endParaRPr lang="es-ES" sz="1800" dirty="0">
              <a:effectLst/>
              <a:latin typeface="Arial" panose="020B0604020202020204" pitchFamily="34" charset="0"/>
              <a:ea typeface="Calibri" panose="020F0502020204030204" pitchFamily="34" charset="0"/>
              <a:cs typeface="Arial" panose="020B0604020202020204" pitchFamily="34" charset="0"/>
            </a:endParaRPr>
          </a:p>
          <a:p>
            <a:pPr indent="-269875" algn="just">
              <a:lnSpc>
                <a:spcPct val="115000"/>
              </a:lnSpc>
              <a:spcAft>
                <a:spcPts val="1000"/>
              </a:spcAft>
            </a:pPr>
            <a:r>
              <a:rPr lang="it-IT" sz="1800" dirty="0">
                <a:latin typeface="Arial" panose="020B0604020202020204" pitchFamily="34" charset="0"/>
                <a:ea typeface="Calibri" panose="020F0502020204030204" pitchFamily="34" charset="0"/>
                <a:cs typeface="Arial" panose="020B0604020202020204" pitchFamily="34" charset="0"/>
              </a:rPr>
              <a:t>Ricordati di inserire </a:t>
            </a:r>
            <a:r>
              <a:rPr lang="it-IT" sz="1800" dirty="0" smtClean="0">
                <a:latin typeface="Arial" panose="020B0604020202020204" pitchFamily="34" charset="0"/>
                <a:ea typeface="Calibri" panose="020F0502020204030204" pitchFamily="34" charset="0"/>
                <a:cs typeface="Arial" panose="020B0604020202020204" pitchFamily="34" charset="0"/>
              </a:rPr>
              <a:t>il tuo logo, </a:t>
            </a:r>
            <a:r>
              <a:rPr lang="it-IT" sz="1800" dirty="0">
                <a:latin typeface="Arial" panose="020B0604020202020204" pitchFamily="34" charset="0"/>
                <a:ea typeface="Calibri" panose="020F0502020204030204" pitchFamily="34" charset="0"/>
                <a:cs typeface="Arial" panose="020B0604020202020204" pitchFamily="34" charset="0"/>
              </a:rPr>
              <a:t>o qualsiasi elemento che permetta di riconoscere la tua impresa (colori aziendali, motto...).</a:t>
            </a:r>
            <a:endParaRPr lang="es-E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xmlns=""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xmlns=""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xmlns=""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xmlns="" id="{40E7E879-E80A-4CC9-B016-63ABC6EC95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pic>
        <p:nvPicPr>
          <p:cNvPr id="14" name="Immagine 13"/>
          <p:cNvPicPr>
            <a:picLocks noChangeAspect="1"/>
          </p:cNvPicPr>
          <p:nvPr/>
        </p:nvPicPr>
        <p:blipFill>
          <a:blip r:embed="rId3"/>
          <a:stretch>
            <a:fillRect/>
          </a:stretch>
        </p:blipFill>
        <p:spPr>
          <a:xfrm>
            <a:off x="1459132" y="6130281"/>
            <a:ext cx="9096020" cy="536494"/>
          </a:xfrm>
          <a:prstGeom prst="rect">
            <a:avLst/>
          </a:prstGeom>
        </p:spPr>
      </p:pic>
      <p:sp>
        <p:nvSpPr>
          <p:cNvPr id="16" name="Título 1">
            <a:extLst>
              <a:ext uri="{FF2B5EF4-FFF2-40B4-BE49-F238E27FC236}">
                <a16:creationId xmlns:a16="http://schemas.microsoft.com/office/drawing/2014/main" xmlns="" id="{23DBDABA-866A-4C1D-9AA8-2373B3CDA5EC}"/>
              </a:ext>
            </a:extLst>
          </p:cNvPr>
          <p:cNvSpPr>
            <a:spLocks noGrp="1"/>
          </p:cNvSpPr>
          <p:nvPr>
            <p:ph type="ctrTitle"/>
          </p:nvPr>
        </p:nvSpPr>
        <p:spPr>
          <a:xfrm>
            <a:off x="4979814" y="648244"/>
            <a:ext cx="7590780" cy="564539"/>
          </a:xfrm>
        </p:spPr>
        <p:txBody>
          <a:bodyPr>
            <a:noAutofit/>
          </a:bodyPr>
          <a:lstStyle/>
          <a:p>
            <a:pPr algn="l"/>
            <a:r>
              <a:rPr lang="en-US" sz="3400" dirty="0" smtClean="0">
                <a:solidFill>
                  <a:srgbClr val="D92E2D"/>
                </a:solidFill>
                <a:ea typeface="Calibri" panose="020F0502020204030204" pitchFamily="34" charset="0"/>
              </a:rPr>
              <a:t>2</a:t>
            </a:r>
            <a:r>
              <a:rPr lang="en-US" sz="3400" dirty="0" smtClean="0">
                <a:solidFill>
                  <a:srgbClr val="D92E2D"/>
                </a:solidFill>
                <a:effectLst/>
                <a:ea typeface="Calibri" panose="020F0502020204030204" pitchFamily="34" charset="0"/>
              </a:rPr>
              <a:t>. COMUNICAZIONE ONLINE FFICACE</a:t>
            </a:r>
            <a:r>
              <a:rPr lang="en-US" sz="3400" dirty="0" smtClean="0">
                <a:solidFill>
                  <a:srgbClr val="D92E2D"/>
                </a:solidFill>
                <a:effectLst/>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7" name="CuadroTexto 12">
            <a:extLst>
              <a:ext uri="{FF2B5EF4-FFF2-40B4-BE49-F238E27FC236}">
                <a16:creationId xmlns:a16="http://schemas.microsoft.com/office/drawing/2014/main" xmlns="" id="{0E99C92F-4CC5-49AE-9735-C63BF407A90D}"/>
              </a:ext>
            </a:extLst>
          </p:cNvPr>
          <p:cNvSpPr txBox="1"/>
          <p:nvPr/>
        </p:nvSpPr>
        <p:spPr>
          <a:xfrm>
            <a:off x="4979814" y="1140194"/>
            <a:ext cx="7130062" cy="338554"/>
          </a:xfrm>
          <a:prstGeom prst="rect">
            <a:avLst/>
          </a:prstGeom>
          <a:noFill/>
        </p:spPr>
        <p:txBody>
          <a:bodyPr wrap="square">
            <a:spAutoFit/>
          </a:bodyPr>
          <a:lstStyle/>
          <a:p>
            <a:r>
              <a:rPr lang="it-IT" sz="1600" dirty="0" smtClean="0">
                <a:solidFill>
                  <a:srgbClr val="D92E2D"/>
                </a:solidFill>
                <a:latin typeface="+mj-lt"/>
                <a:ea typeface="Calibri" panose="020F0502020204030204" pitchFamily="34" charset="0"/>
                <a:cs typeface="Times New Roman" panose="02020603050405020304" pitchFamily="18" charset="0"/>
              </a:rPr>
              <a:t>MISURE CONCRETE PER LA </a:t>
            </a:r>
            <a:r>
              <a:rPr lang="it-IT" sz="1600" dirty="0">
                <a:solidFill>
                  <a:srgbClr val="D92E2D"/>
                </a:solidFill>
                <a:latin typeface="+mj-lt"/>
                <a:ea typeface="Calibri" panose="020F0502020204030204" pitchFamily="34" charset="0"/>
                <a:cs typeface="Times New Roman" panose="02020603050405020304" pitchFamily="18" charset="0"/>
              </a:rPr>
              <a:t>VISIBILITA' ONLINE DELLA TUA IMPRESA </a:t>
            </a:r>
            <a:r>
              <a:rPr lang="it-IT" sz="1600" dirty="0" smtClean="0">
                <a:solidFill>
                  <a:srgbClr val="D92E2D"/>
                </a:solidFill>
                <a:latin typeface="+mj-lt"/>
                <a:ea typeface="Calibri" panose="020F0502020204030204" pitchFamily="34" charset="0"/>
                <a:cs typeface="Times New Roman" panose="02020603050405020304" pitchFamily="18" charset="0"/>
              </a:rPr>
              <a:t>SPORTIVA</a:t>
            </a:r>
            <a:endParaRPr lang="es-ES" sz="1600" dirty="0">
              <a:latin typeface="+mj-lt"/>
            </a:endParaRPr>
          </a:p>
        </p:txBody>
      </p:sp>
    </p:spTree>
    <p:extLst>
      <p:ext uri="{BB962C8B-B14F-4D97-AF65-F5344CB8AC3E}">
        <p14:creationId xmlns:p14="http://schemas.microsoft.com/office/powerpoint/2010/main" val="309069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or qué el brainstorming es una técnica poco eficaz">
            <a:extLst>
              <a:ext uri="{FF2B5EF4-FFF2-40B4-BE49-F238E27FC236}">
                <a16:creationId xmlns:a16="http://schemas.microsoft.com/office/drawing/2014/main" xmlns="" id="{71DF67E8-D9B4-4995-9992-461C11794D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70" t="-1128" r="14607"/>
          <a:stretch/>
        </p:blipFill>
        <p:spPr bwMode="auto">
          <a:xfrm>
            <a:off x="8797300" y="2035503"/>
            <a:ext cx="2922752" cy="2786993"/>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xmlns="" id="{34697EA5-F919-4E2B-8A99-C1467FF21115}"/>
              </a:ext>
            </a:extLst>
          </p:cNvPr>
          <p:cNvSpPr>
            <a:spLocks noGrp="1"/>
          </p:cNvSpPr>
          <p:nvPr>
            <p:ph type="subTitle" idx="1"/>
          </p:nvPr>
        </p:nvSpPr>
        <p:spPr>
          <a:xfrm>
            <a:off x="1335279" y="1690730"/>
            <a:ext cx="7595644" cy="3904663"/>
          </a:xfrm>
        </p:spPr>
        <p:txBody>
          <a:bodyPr/>
          <a:lstStyle/>
          <a:p>
            <a:pPr algn="l"/>
            <a:r>
              <a:rPr lang="en-US" dirty="0" smtClean="0">
                <a:solidFill>
                  <a:srgbClr val="E6872D"/>
                </a:solidFill>
                <a:latin typeface="Arial" panose="020B0604020202020204" pitchFamily="34" charset="0"/>
                <a:ea typeface="Calibri" panose="020F0502020204030204" pitchFamily="34" charset="0"/>
                <a:cs typeface="Arial" panose="020B0604020202020204" pitchFamily="34" charset="0"/>
              </a:rPr>
              <a:t>2.2. Corporate identity (</a:t>
            </a:r>
            <a:r>
              <a:rPr lang="it-IT" dirty="0">
                <a:solidFill>
                  <a:srgbClr val="E6872D"/>
                </a:solidFill>
                <a:latin typeface="Arial" panose="020B0604020202020204" pitchFamily="34" charset="0"/>
                <a:ea typeface="Calibri" panose="020F0502020204030204" pitchFamily="34" charset="0"/>
                <a:cs typeface="Arial" panose="020B0604020202020204" pitchFamily="34" charset="0"/>
              </a:rPr>
              <a:t>i</a:t>
            </a:r>
            <a:r>
              <a:rPr lang="it-IT" dirty="0" smtClean="0">
                <a:solidFill>
                  <a:srgbClr val="E6872D"/>
                </a:solidFill>
                <a:latin typeface="Arial" panose="020B0604020202020204" pitchFamily="34" charset="0"/>
                <a:ea typeface="Calibri" panose="020F0502020204030204" pitchFamily="34" charset="0"/>
                <a:cs typeface="Arial" panose="020B0604020202020204" pitchFamily="34" charset="0"/>
              </a:rPr>
              <a:t>dentità aziendale)</a:t>
            </a:r>
            <a:endParaRPr lang="it-IT" dirty="0" smtClean="0">
              <a:solidFill>
                <a:srgbClr val="E6872D"/>
              </a:solidFill>
              <a:effectLst/>
              <a:latin typeface="Arial" panose="020B0604020202020204" pitchFamily="34" charset="0"/>
              <a:ea typeface="Calibri" panose="020F0502020204030204" pitchFamily="34" charset="0"/>
              <a:cs typeface="Arial" panose="020B0604020202020204" pitchFamily="34" charset="0"/>
            </a:endParaRPr>
          </a:p>
          <a:p>
            <a:pPr indent="-269875" algn="just">
              <a:lnSpc>
                <a:spcPct val="115000"/>
              </a:lnSpc>
              <a:spcAft>
                <a:spcPts val="1000"/>
              </a:spcAft>
            </a:pPr>
            <a:r>
              <a:rPr lang="it-IT" sz="1800" dirty="0" smtClean="0">
                <a:latin typeface="Arial" panose="020B0604020202020204" pitchFamily="34" charset="0"/>
                <a:ea typeface="Calibri" panose="020F0502020204030204" pitchFamily="34" charset="0"/>
                <a:cs typeface="Times New Roman" panose="02020603050405020304" pitchFamily="18" charset="0"/>
              </a:rPr>
              <a:t>Seguendo </a:t>
            </a:r>
            <a:r>
              <a:rPr lang="it-IT" sz="1800" dirty="0">
                <a:latin typeface="Arial" panose="020B0604020202020204" pitchFamily="34" charset="0"/>
                <a:ea typeface="Calibri" panose="020F0502020204030204" pitchFamily="34" charset="0"/>
                <a:cs typeface="Times New Roman" panose="02020603050405020304" pitchFamily="18" charset="0"/>
              </a:rPr>
              <a:t>questi passaggi, svilupperai un'idea dell'immagine </a:t>
            </a:r>
            <a:r>
              <a:rPr lang="it-IT" sz="1800" dirty="0" smtClean="0">
                <a:latin typeface="Arial" panose="020B0604020202020204" pitchFamily="34" charset="0"/>
                <a:ea typeface="Calibri" panose="020F0502020204030204" pitchFamily="34" charset="0"/>
                <a:cs typeface="Times New Roman" panose="02020603050405020304" pitchFamily="18" charset="0"/>
              </a:rPr>
              <a:t>del tuo </a:t>
            </a:r>
            <a:r>
              <a:rPr lang="it-IT" sz="1800" dirty="0">
                <a:latin typeface="Arial" panose="020B0604020202020204" pitchFamily="34" charset="0"/>
                <a:ea typeface="Calibri" panose="020F0502020204030204" pitchFamily="34" charset="0"/>
                <a:cs typeface="Times New Roman" panose="02020603050405020304" pitchFamily="18" charset="0"/>
              </a:rPr>
              <a:t>sito web. Ecco alcuni suggerimenti per </a:t>
            </a:r>
            <a:r>
              <a:rPr lang="it-IT" sz="1800" dirty="0" smtClean="0">
                <a:latin typeface="Arial" panose="020B0604020202020204" pitchFamily="34" charset="0"/>
                <a:ea typeface="Calibri" panose="020F0502020204030204" pitchFamily="34" charset="0"/>
                <a:cs typeface="Times New Roman" panose="02020603050405020304" pitchFamily="18" charset="0"/>
              </a:rPr>
              <a:t>la tua identità </a:t>
            </a:r>
            <a:r>
              <a:rPr lang="it-IT" sz="1800" dirty="0">
                <a:latin typeface="Arial" panose="020B0604020202020204" pitchFamily="34" charset="0"/>
                <a:ea typeface="Calibri" panose="020F0502020204030204" pitchFamily="34" charset="0"/>
                <a:cs typeface="Times New Roman" panose="02020603050405020304" pitchFamily="18" charset="0"/>
              </a:rPr>
              <a:t>aziendale</a:t>
            </a:r>
            <a:r>
              <a:rPr lang="it-IT" sz="1800" dirty="0" smtClean="0">
                <a:latin typeface="Arial" panose="020B0604020202020204" pitchFamily="34" charset="0"/>
                <a:ea typeface="Calibri" panose="020F0502020204030204" pitchFamily="34" charset="0"/>
                <a:cs typeface="Times New Roman" panose="02020603050405020304" pitchFamily="18" charset="0"/>
              </a:rPr>
              <a:t>:</a:t>
            </a:r>
            <a:endParaRPr lang="es-E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1000"/>
              </a:spcAft>
            </a:pPr>
            <a:r>
              <a:rPr lang="en-US" sz="1800" b="1" dirty="0" smtClean="0">
                <a:effectLst/>
                <a:latin typeface="Arial" panose="020B0604020202020204" pitchFamily="34" charset="0"/>
                <a:ea typeface="Calibri" panose="020F0502020204030204" pitchFamily="34" charset="0"/>
                <a:cs typeface="Times New Roman" panose="02020603050405020304" pitchFamily="18" charset="0"/>
              </a:rPr>
              <a:t>- Step 1: </a:t>
            </a:r>
            <a:r>
              <a:rPr lang="it-IT" sz="1800" dirty="0">
                <a:latin typeface="Arial" panose="020B0604020202020204" pitchFamily="34" charset="0"/>
                <a:ea typeface="Calibri" panose="020F0502020204030204" pitchFamily="34" charset="0"/>
                <a:cs typeface="Times New Roman" panose="02020603050405020304" pitchFamily="18" charset="0"/>
              </a:rPr>
              <a:t>Il brainstorming e la mappa mentale sono strumenti molto utili per pianificare la tua identità visiva. </a:t>
            </a:r>
            <a:r>
              <a:rPr lang="it-IT" sz="1800" dirty="0" smtClean="0">
                <a:latin typeface="Arial" panose="020B0604020202020204" pitchFamily="34" charset="0"/>
                <a:ea typeface="Calibri" panose="020F0502020204030204" pitchFamily="34" charset="0"/>
                <a:cs typeface="Times New Roman" panose="02020603050405020304" pitchFamily="18" charset="0"/>
              </a:rPr>
              <a:t>Cerca </a:t>
            </a:r>
            <a:r>
              <a:rPr lang="it-IT" sz="1800" dirty="0">
                <a:latin typeface="Arial" panose="020B0604020202020204" pitchFamily="34" charset="0"/>
                <a:ea typeface="Calibri" panose="020F0502020204030204" pitchFamily="34" charset="0"/>
                <a:cs typeface="Times New Roman" panose="02020603050405020304" pitchFamily="18" charset="0"/>
              </a:rPr>
              <a:t>di </a:t>
            </a:r>
            <a:r>
              <a:rPr lang="it-IT" sz="1800" dirty="0" smtClean="0">
                <a:latin typeface="Arial" panose="020B0604020202020204" pitchFamily="34" charset="0"/>
                <a:ea typeface="Calibri" panose="020F0502020204030204" pitchFamily="34" charset="0"/>
                <a:cs typeface="Times New Roman" panose="02020603050405020304" pitchFamily="18" charset="0"/>
              </a:rPr>
              <a:t>ispirarti ai siti o </a:t>
            </a:r>
            <a:r>
              <a:rPr lang="it-IT" sz="1800" dirty="0">
                <a:latin typeface="Arial" panose="020B0604020202020204" pitchFamily="34" charset="0"/>
                <a:ea typeface="Calibri" panose="020F0502020204030204" pitchFamily="34" charset="0"/>
                <a:cs typeface="Times New Roman" panose="02020603050405020304" pitchFamily="18" charset="0"/>
              </a:rPr>
              <a:t>ai loghi sportivi che ti piacciono, </a:t>
            </a:r>
            <a:r>
              <a:rPr lang="it-IT" sz="1800" dirty="0" smtClean="0">
                <a:latin typeface="Arial" panose="020B0604020202020204" pitchFamily="34" charset="0"/>
                <a:ea typeface="Calibri" panose="020F0502020204030204" pitchFamily="34" charset="0"/>
                <a:cs typeface="Times New Roman" panose="02020603050405020304" pitchFamily="18" charset="0"/>
              </a:rPr>
              <a:t>fai </a:t>
            </a:r>
            <a:r>
              <a:rPr lang="it-IT" sz="1800" dirty="0">
                <a:latin typeface="Arial" panose="020B0604020202020204" pitchFamily="34" charset="0"/>
                <a:ea typeface="Calibri" panose="020F0502020204030204" pitchFamily="34" charset="0"/>
                <a:cs typeface="Times New Roman" panose="02020603050405020304" pitchFamily="18" charset="0"/>
              </a:rPr>
              <a:t>una ricerca e scopri </a:t>
            </a:r>
            <a:r>
              <a:rPr lang="it-IT" sz="1800" dirty="0" smtClean="0">
                <a:latin typeface="Arial" panose="020B0604020202020204" pitchFamily="34" charset="0"/>
                <a:ea typeface="Calibri" panose="020F0502020204030204" pitchFamily="34" charset="0"/>
                <a:cs typeface="Times New Roman" panose="02020603050405020304" pitchFamily="18" charset="0"/>
              </a:rPr>
              <a:t>perché il loro design funziona </a:t>
            </a:r>
            <a:r>
              <a:rPr lang="it-IT" sz="1800" dirty="0">
                <a:latin typeface="Arial" panose="020B0604020202020204" pitchFamily="34" charset="0"/>
                <a:ea typeface="Calibri" panose="020F0502020204030204" pitchFamily="34" charset="0"/>
                <a:cs typeface="Times New Roman" panose="02020603050405020304" pitchFamily="18" charset="0"/>
              </a:rPr>
              <a:t>e </a:t>
            </a:r>
            <a:r>
              <a:rPr lang="it-IT" sz="1800" dirty="0" smtClean="0">
                <a:latin typeface="Arial" panose="020B0604020202020204" pitchFamily="34" charset="0"/>
                <a:ea typeface="Calibri" panose="020F0502020204030204" pitchFamily="34" charset="0"/>
                <a:cs typeface="Times New Roman" panose="02020603050405020304" pitchFamily="18" charset="0"/>
              </a:rPr>
              <a:t>perché ti piace.</a:t>
            </a:r>
            <a:endParaRPr lang="es-E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s-ES" dirty="0">
              <a:solidFill>
                <a:srgbClr val="E47A24"/>
              </a:solidFill>
            </a:endParaRPr>
          </a:p>
        </p:txBody>
      </p:sp>
      <p:sp>
        <p:nvSpPr>
          <p:cNvPr id="5" name="Rectángulo 4">
            <a:extLst>
              <a:ext uri="{FF2B5EF4-FFF2-40B4-BE49-F238E27FC236}">
                <a16:creationId xmlns:a16="http://schemas.microsoft.com/office/drawing/2014/main" xmlns=""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xmlns=""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xmlns=""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xmlns="" id="{40E7E879-E80A-4CC9-B016-63ABC6EC95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279" y="140191"/>
            <a:ext cx="3811683" cy="1121083"/>
          </a:xfrm>
          <a:prstGeom prst="rect">
            <a:avLst/>
          </a:prstGeom>
        </p:spPr>
      </p:pic>
      <p:pic>
        <p:nvPicPr>
          <p:cNvPr id="14" name="Immagine 13"/>
          <p:cNvPicPr>
            <a:picLocks noChangeAspect="1"/>
          </p:cNvPicPr>
          <p:nvPr/>
        </p:nvPicPr>
        <p:blipFill>
          <a:blip r:embed="rId4"/>
          <a:stretch>
            <a:fillRect/>
          </a:stretch>
        </p:blipFill>
        <p:spPr>
          <a:xfrm>
            <a:off x="1459132" y="6130281"/>
            <a:ext cx="9096020" cy="536494"/>
          </a:xfrm>
          <a:prstGeom prst="rect">
            <a:avLst/>
          </a:prstGeom>
        </p:spPr>
      </p:pic>
      <p:sp>
        <p:nvSpPr>
          <p:cNvPr id="16" name="Título 1">
            <a:extLst>
              <a:ext uri="{FF2B5EF4-FFF2-40B4-BE49-F238E27FC236}">
                <a16:creationId xmlns:a16="http://schemas.microsoft.com/office/drawing/2014/main" xmlns="" id="{23DBDABA-866A-4C1D-9AA8-2373B3CDA5EC}"/>
              </a:ext>
            </a:extLst>
          </p:cNvPr>
          <p:cNvSpPr>
            <a:spLocks noGrp="1"/>
          </p:cNvSpPr>
          <p:nvPr>
            <p:ph type="ctrTitle"/>
          </p:nvPr>
        </p:nvSpPr>
        <p:spPr>
          <a:xfrm>
            <a:off x="4979814" y="648244"/>
            <a:ext cx="7590780" cy="564539"/>
          </a:xfrm>
        </p:spPr>
        <p:txBody>
          <a:bodyPr>
            <a:noAutofit/>
          </a:bodyPr>
          <a:lstStyle/>
          <a:p>
            <a:pPr algn="l"/>
            <a:r>
              <a:rPr lang="en-US" sz="3400" dirty="0" smtClean="0">
                <a:solidFill>
                  <a:srgbClr val="D92E2D"/>
                </a:solidFill>
                <a:ea typeface="Calibri" panose="020F0502020204030204" pitchFamily="34" charset="0"/>
              </a:rPr>
              <a:t>2</a:t>
            </a:r>
            <a:r>
              <a:rPr lang="en-US" sz="3400" dirty="0" smtClean="0">
                <a:solidFill>
                  <a:srgbClr val="D92E2D"/>
                </a:solidFill>
                <a:effectLst/>
                <a:ea typeface="Calibri" panose="020F0502020204030204" pitchFamily="34" charset="0"/>
              </a:rPr>
              <a:t>. COMUNICAZIONE ONLINE EFFICACE</a:t>
            </a:r>
            <a:r>
              <a:rPr lang="en-US" sz="3400" dirty="0" smtClean="0">
                <a:solidFill>
                  <a:srgbClr val="D92E2D"/>
                </a:solidFill>
                <a:effectLst/>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7" name="CuadroTexto 12">
            <a:extLst>
              <a:ext uri="{FF2B5EF4-FFF2-40B4-BE49-F238E27FC236}">
                <a16:creationId xmlns:a16="http://schemas.microsoft.com/office/drawing/2014/main" xmlns="" id="{0E99C92F-4CC5-49AE-9735-C63BF407A90D}"/>
              </a:ext>
            </a:extLst>
          </p:cNvPr>
          <p:cNvSpPr txBox="1"/>
          <p:nvPr/>
        </p:nvSpPr>
        <p:spPr>
          <a:xfrm>
            <a:off x="4979814" y="1140194"/>
            <a:ext cx="7130062" cy="338554"/>
          </a:xfrm>
          <a:prstGeom prst="rect">
            <a:avLst/>
          </a:prstGeom>
          <a:noFill/>
        </p:spPr>
        <p:txBody>
          <a:bodyPr wrap="square">
            <a:spAutoFit/>
          </a:bodyPr>
          <a:lstStyle/>
          <a:p>
            <a:r>
              <a:rPr lang="it-IT" sz="1600" dirty="0" smtClean="0">
                <a:solidFill>
                  <a:srgbClr val="D92E2D"/>
                </a:solidFill>
                <a:latin typeface="+mj-lt"/>
                <a:ea typeface="Calibri" panose="020F0502020204030204" pitchFamily="34" charset="0"/>
                <a:cs typeface="Times New Roman" panose="02020603050405020304" pitchFamily="18" charset="0"/>
              </a:rPr>
              <a:t>MISURE CONCRETE PER LA </a:t>
            </a:r>
            <a:r>
              <a:rPr lang="it-IT" sz="1600" dirty="0">
                <a:solidFill>
                  <a:srgbClr val="D92E2D"/>
                </a:solidFill>
                <a:latin typeface="+mj-lt"/>
                <a:ea typeface="Calibri" panose="020F0502020204030204" pitchFamily="34" charset="0"/>
                <a:cs typeface="Times New Roman" panose="02020603050405020304" pitchFamily="18" charset="0"/>
              </a:rPr>
              <a:t>VISIBILITA' ONLINE DELLA TUA IMPRESA </a:t>
            </a:r>
            <a:r>
              <a:rPr lang="it-IT" sz="1600" dirty="0" smtClean="0">
                <a:solidFill>
                  <a:srgbClr val="D92E2D"/>
                </a:solidFill>
                <a:latin typeface="+mj-lt"/>
                <a:ea typeface="Calibri" panose="020F0502020204030204" pitchFamily="34" charset="0"/>
                <a:cs typeface="Times New Roman" panose="02020603050405020304" pitchFamily="18" charset="0"/>
              </a:rPr>
              <a:t>SPORTIVA</a:t>
            </a:r>
            <a:endParaRPr lang="es-ES" sz="1600" dirty="0">
              <a:latin typeface="+mj-lt"/>
            </a:endParaRPr>
          </a:p>
        </p:txBody>
      </p:sp>
    </p:spTree>
    <p:extLst>
      <p:ext uri="{BB962C8B-B14F-4D97-AF65-F5344CB8AC3E}">
        <p14:creationId xmlns:p14="http://schemas.microsoft.com/office/powerpoint/2010/main" val="290928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ipos de lluvia de ideas | Potencia el brainstorming en tu equipo">
            <a:extLst>
              <a:ext uri="{FF2B5EF4-FFF2-40B4-BE49-F238E27FC236}">
                <a16:creationId xmlns:a16="http://schemas.microsoft.com/office/drawing/2014/main" xmlns="" id="{6D94B248-AAED-4EC6-9FE2-373AC7727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000" y="2372085"/>
            <a:ext cx="4353642" cy="2052431"/>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xmlns="" id="{34697EA5-F919-4E2B-8A99-C1467FF21115}"/>
              </a:ext>
            </a:extLst>
          </p:cNvPr>
          <p:cNvSpPr>
            <a:spLocks noGrp="1"/>
          </p:cNvSpPr>
          <p:nvPr>
            <p:ph type="subTitle" idx="1"/>
          </p:nvPr>
        </p:nvSpPr>
        <p:spPr>
          <a:xfrm>
            <a:off x="1335279" y="1832098"/>
            <a:ext cx="6294554" cy="3904663"/>
          </a:xfrm>
        </p:spPr>
        <p:txBody>
          <a:bodyPr>
            <a:normAutofit/>
          </a:bodyPr>
          <a:lstStyle/>
          <a:p>
            <a:pPr marL="15875" indent="-285750" algn="just">
              <a:lnSpc>
                <a:spcPct val="115000"/>
              </a:lnSpc>
              <a:spcAft>
                <a:spcPts val="1000"/>
              </a:spcAft>
              <a:buFontTx/>
              <a:buChar char="-"/>
            </a:pPr>
            <a:r>
              <a:rPr lang="en-US" sz="1800" b="1" dirty="0" smtClean="0">
                <a:effectLst/>
                <a:latin typeface="Arial" panose="020B0604020202020204" pitchFamily="34" charset="0"/>
                <a:ea typeface="Calibri" panose="020F0502020204030204" pitchFamily="34" charset="0"/>
                <a:cs typeface="Arial" panose="020B0604020202020204" pitchFamily="34" charset="0"/>
              </a:rPr>
              <a:t>Step </a:t>
            </a:r>
            <a:r>
              <a:rPr lang="en-US" sz="1800" b="1" dirty="0">
                <a:effectLst/>
                <a:latin typeface="Arial" panose="020B0604020202020204" pitchFamily="34" charset="0"/>
                <a:ea typeface="Calibri" panose="020F0502020204030204" pitchFamily="34" charset="0"/>
                <a:cs typeface="Arial" panose="020B0604020202020204" pitchFamily="34" charset="0"/>
              </a:rPr>
              <a:t>2</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it-IT" sz="1800" dirty="0">
                <a:latin typeface="Arial" panose="020B0604020202020204" pitchFamily="34" charset="0"/>
                <a:ea typeface="Calibri" panose="020F0502020204030204" pitchFamily="34" charset="0"/>
                <a:cs typeface="Arial" panose="020B0604020202020204" pitchFamily="34" charset="0"/>
              </a:rPr>
              <a:t>Prendi </a:t>
            </a:r>
            <a:r>
              <a:rPr lang="it-IT" sz="1800" dirty="0" smtClean="0">
                <a:latin typeface="Arial" panose="020B0604020202020204" pitchFamily="34" charset="0"/>
                <a:ea typeface="Calibri" panose="020F0502020204030204" pitchFamily="34" charset="0"/>
                <a:cs typeface="Arial" panose="020B0604020202020204" pitchFamily="34" charset="0"/>
              </a:rPr>
              <a:t>nota delle </a:t>
            </a:r>
            <a:r>
              <a:rPr lang="it-IT" sz="1800" dirty="0">
                <a:latin typeface="Arial" panose="020B0604020202020204" pitchFamily="34" charset="0"/>
                <a:ea typeface="Calibri" panose="020F0502020204030204" pitchFamily="34" charset="0"/>
                <a:cs typeface="Arial" panose="020B0604020202020204" pitchFamily="34" charset="0"/>
              </a:rPr>
              <a:t>informazioni </a:t>
            </a:r>
            <a:r>
              <a:rPr lang="it-IT" sz="1800" dirty="0" smtClean="0">
                <a:latin typeface="Arial" panose="020B0604020202020204" pitchFamily="34" charset="0"/>
                <a:ea typeface="Calibri" panose="020F0502020204030204" pitchFamily="34" charset="0"/>
                <a:cs typeface="Arial" panose="020B0604020202020204" pitchFamily="34" charset="0"/>
              </a:rPr>
              <a:t>raccolte nel sito </a:t>
            </a:r>
            <a:r>
              <a:rPr lang="it-IT" sz="1800" dirty="0">
                <a:latin typeface="Arial" panose="020B0604020202020204" pitchFamily="34" charset="0"/>
                <a:ea typeface="Calibri" panose="020F0502020204030204" pitchFamily="34" charset="0"/>
                <a:cs typeface="Arial" panose="020B0604020202020204" pitchFamily="34" charset="0"/>
              </a:rPr>
              <a:t>web che </a:t>
            </a:r>
            <a:r>
              <a:rPr lang="it-IT" sz="1800" dirty="0" smtClean="0">
                <a:latin typeface="Arial" panose="020B0604020202020204" pitchFamily="34" charset="0"/>
                <a:ea typeface="Calibri" panose="020F0502020204030204" pitchFamily="34" charset="0"/>
                <a:cs typeface="Arial" panose="020B0604020202020204" pitchFamily="34" charset="0"/>
              </a:rPr>
              <a:t>più ti </a:t>
            </a:r>
            <a:r>
              <a:rPr lang="it-IT" sz="1800" dirty="0">
                <a:latin typeface="Arial" panose="020B0604020202020204" pitchFamily="34" charset="0"/>
                <a:ea typeface="Calibri" panose="020F0502020204030204" pitchFamily="34" charset="0"/>
                <a:cs typeface="Arial" panose="020B0604020202020204" pitchFamily="34" charset="0"/>
              </a:rPr>
              <a:t>è piaciuto: titolo, sezioni, contenuti, parole chiave, </a:t>
            </a:r>
            <a:r>
              <a:rPr lang="it-IT" sz="1800" dirty="0" smtClean="0">
                <a:latin typeface="Arial" panose="020B0604020202020204" pitchFamily="34" charset="0"/>
                <a:ea typeface="Calibri" panose="020F0502020204030204" pitchFamily="34" charset="0"/>
                <a:cs typeface="Arial" panose="020B0604020202020204" pitchFamily="34" charset="0"/>
              </a:rPr>
              <a:t>associati, </a:t>
            </a:r>
            <a:r>
              <a:rPr lang="it-IT" sz="1800" dirty="0">
                <a:latin typeface="Arial" panose="020B0604020202020204" pitchFamily="34" charset="0"/>
                <a:ea typeface="Calibri" panose="020F0502020204030204" pitchFamily="34" charset="0"/>
                <a:cs typeface="Arial" panose="020B0604020202020204" pitchFamily="34" charset="0"/>
              </a:rPr>
              <a:t>pagina </a:t>
            </a:r>
            <a:r>
              <a:rPr lang="it-IT" sz="1800" dirty="0" smtClean="0">
                <a:latin typeface="Arial" panose="020B0604020202020204" pitchFamily="34" charset="0"/>
                <a:ea typeface="Calibri" panose="020F0502020204030204" pitchFamily="34" charset="0"/>
                <a:cs typeface="Arial" panose="020B0604020202020204" pitchFamily="34" charset="0"/>
              </a:rPr>
              <a:t>delle testimonianze...</a:t>
            </a:r>
          </a:p>
          <a:p>
            <a:pPr marL="15875" indent="-285750" algn="just">
              <a:lnSpc>
                <a:spcPct val="115000"/>
              </a:lnSpc>
              <a:spcAft>
                <a:spcPts val="1000"/>
              </a:spcAft>
              <a:buFontTx/>
              <a:buChar char="-"/>
            </a:pPr>
            <a:r>
              <a:rPr lang="en-US" sz="1800" b="1" dirty="0" smtClean="0">
                <a:effectLst/>
                <a:latin typeface="Arial" panose="020B0604020202020204" pitchFamily="34" charset="0"/>
                <a:ea typeface="Calibri" panose="020F0502020204030204" pitchFamily="34" charset="0"/>
                <a:cs typeface="Arial" panose="020B0604020202020204" pitchFamily="34" charset="0"/>
              </a:rPr>
              <a:t>Step 3: </a:t>
            </a:r>
            <a:r>
              <a:rPr lang="it-IT" sz="1800" dirty="0">
                <a:latin typeface="Arial" panose="020B0604020202020204" pitchFamily="34" charset="0"/>
                <a:ea typeface="Calibri" panose="020F0502020204030204" pitchFamily="34" charset="0"/>
                <a:cs typeface="Arial" panose="020B0604020202020204" pitchFamily="34" charset="0"/>
              </a:rPr>
              <a:t>Quando sviluppi la tua idea, usa colori chiari per lo sfondo e colori scuri che </a:t>
            </a:r>
            <a:r>
              <a:rPr lang="it-IT" sz="1800" dirty="0" smtClean="0">
                <a:latin typeface="Arial" panose="020B0604020202020204" pitchFamily="34" charset="0"/>
                <a:ea typeface="Calibri" panose="020F0502020204030204" pitchFamily="34" charset="0"/>
                <a:cs typeface="Arial" panose="020B0604020202020204" pitchFamily="34" charset="0"/>
              </a:rPr>
              <a:t>creino contrasto. </a:t>
            </a:r>
            <a:r>
              <a:rPr lang="it-IT" sz="1800" dirty="0">
                <a:latin typeface="Arial" panose="020B0604020202020204" pitchFamily="34" charset="0"/>
                <a:ea typeface="Calibri" panose="020F0502020204030204" pitchFamily="34" charset="0"/>
                <a:cs typeface="Arial" panose="020B0604020202020204" pitchFamily="34" charset="0"/>
              </a:rPr>
              <a:t>Non utilizzare un numero eccessivo di caratteri, icone o immagini e assicurati di utilizzare immagini di alta qualità. Rendi tutte le pagine omogenee, nella stessa linea grafica per un aspetto più professionale. Un design reattivo è essenziale per raggiungere il maggior numero </a:t>
            </a:r>
            <a:r>
              <a:rPr lang="it-IT" sz="1800" dirty="0" smtClean="0">
                <a:latin typeface="Arial" panose="020B0604020202020204" pitchFamily="34" charset="0"/>
                <a:ea typeface="Calibri" panose="020F0502020204030204" pitchFamily="34" charset="0"/>
                <a:cs typeface="Arial" panose="020B0604020202020204" pitchFamily="34" charset="0"/>
              </a:rPr>
              <a:t>di utenti possibile.</a:t>
            </a:r>
            <a:endParaRPr lang="es-ES" dirty="0">
              <a:solidFill>
                <a:srgbClr val="E47A24"/>
              </a:solidFill>
            </a:endParaRPr>
          </a:p>
        </p:txBody>
      </p:sp>
      <p:sp>
        <p:nvSpPr>
          <p:cNvPr id="5" name="Rectángulo 4">
            <a:extLst>
              <a:ext uri="{FF2B5EF4-FFF2-40B4-BE49-F238E27FC236}">
                <a16:creationId xmlns:a16="http://schemas.microsoft.com/office/drawing/2014/main" xmlns=""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xmlns=""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xmlns=""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xmlns="" id="{40E7E879-E80A-4CC9-B016-63ABC6EC95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pic>
        <p:nvPicPr>
          <p:cNvPr id="14" name="Immagine 13"/>
          <p:cNvPicPr>
            <a:picLocks noChangeAspect="1"/>
          </p:cNvPicPr>
          <p:nvPr/>
        </p:nvPicPr>
        <p:blipFill>
          <a:blip r:embed="rId4"/>
          <a:stretch>
            <a:fillRect/>
          </a:stretch>
        </p:blipFill>
        <p:spPr>
          <a:xfrm>
            <a:off x="1459132" y="6130281"/>
            <a:ext cx="9096020" cy="536494"/>
          </a:xfrm>
          <a:prstGeom prst="rect">
            <a:avLst/>
          </a:prstGeom>
        </p:spPr>
      </p:pic>
      <p:sp>
        <p:nvSpPr>
          <p:cNvPr id="16" name="Título 1">
            <a:extLst>
              <a:ext uri="{FF2B5EF4-FFF2-40B4-BE49-F238E27FC236}">
                <a16:creationId xmlns:a16="http://schemas.microsoft.com/office/drawing/2014/main" xmlns="" id="{23DBDABA-866A-4C1D-9AA8-2373B3CDA5EC}"/>
              </a:ext>
            </a:extLst>
          </p:cNvPr>
          <p:cNvSpPr>
            <a:spLocks noGrp="1"/>
          </p:cNvSpPr>
          <p:nvPr>
            <p:ph type="ctrTitle"/>
          </p:nvPr>
        </p:nvSpPr>
        <p:spPr>
          <a:xfrm>
            <a:off x="4979814" y="648244"/>
            <a:ext cx="7590780" cy="564539"/>
          </a:xfrm>
        </p:spPr>
        <p:txBody>
          <a:bodyPr>
            <a:noAutofit/>
          </a:bodyPr>
          <a:lstStyle/>
          <a:p>
            <a:pPr algn="l"/>
            <a:r>
              <a:rPr lang="en-US" sz="3400" dirty="0" smtClean="0">
                <a:solidFill>
                  <a:srgbClr val="D92E2D"/>
                </a:solidFill>
                <a:ea typeface="Calibri" panose="020F0502020204030204" pitchFamily="34" charset="0"/>
              </a:rPr>
              <a:t>2</a:t>
            </a:r>
            <a:r>
              <a:rPr lang="en-US" sz="3400" dirty="0" smtClean="0">
                <a:solidFill>
                  <a:srgbClr val="D92E2D"/>
                </a:solidFill>
                <a:effectLst/>
                <a:ea typeface="Calibri" panose="020F0502020204030204" pitchFamily="34" charset="0"/>
              </a:rPr>
              <a:t>. COMUNICAZIONE ONLINE EFFICACE</a:t>
            </a:r>
            <a:r>
              <a:rPr lang="en-US" sz="3400" dirty="0" smtClean="0">
                <a:solidFill>
                  <a:srgbClr val="D92E2D"/>
                </a:solidFill>
                <a:effectLst/>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7" name="CuadroTexto 12">
            <a:extLst>
              <a:ext uri="{FF2B5EF4-FFF2-40B4-BE49-F238E27FC236}">
                <a16:creationId xmlns:a16="http://schemas.microsoft.com/office/drawing/2014/main" xmlns="" id="{0E99C92F-4CC5-49AE-9735-C63BF407A90D}"/>
              </a:ext>
            </a:extLst>
          </p:cNvPr>
          <p:cNvSpPr txBox="1"/>
          <p:nvPr/>
        </p:nvSpPr>
        <p:spPr>
          <a:xfrm>
            <a:off x="4979814" y="1140194"/>
            <a:ext cx="7130062" cy="338554"/>
          </a:xfrm>
          <a:prstGeom prst="rect">
            <a:avLst/>
          </a:prstGeom>
          <a:noFill/>
        </p:spPr>
        <p:txBody>
          <a:bodyPr wrap="square">
            <a:spAutoFit/>
          </a:bodyPr>
          <a:lstStyle/>
          <a:p>
            <a:r>
              <a:rPr lang="it-IT" sz="1600" dirty="0" smtClean="0">
                <a:solidFill>
                  <a:srgbClr val="D92E2D"/>
                </a:solidFill>
                <a:latin typeface="+mj-lt"/>
                <a:ea typeface="Calibri" panose="020F0502020204030204" pitchFamily="34" charset="0"/>
                <a:cs typeface="Times New Roman" panose="02020603050405020304" pitchFamily="18" charset="0"/>
              </a:rPr>
              <a:t>MISURE CONCRETE PER LA </a:t>
            </a:r>
            <a:r>
              <a:rPr lang="it-IT" sz="1600" dirty="0">
                <a:solidFill>
                  <a:srgbClr val="D92E2D"/>
                </a:solidFill>
                <a:latin typeface="+mj-lt"/>
                <a:ea typeface="Calibri" panose="020F0502020204030204" pitchFamily="34" charset="0"/>
                <a:cs typeface="Times New Roman" panose="02020603050405020304" pitchFamily="18" charset="0"/>
              </a:rPr>
              <a:t>VISIBILITA' ONLINE DELLA TUA IMPRESA </a:t>
            </a:r>
            <a:r>
              <a:rPr lang="it-IT" sz="1600" dirty="0" smtClean="0">
                <a:solidFill>
                  <a:srgbClr val="D92E2D"/>
                </a:solidFill>
                <a:latin typeface="+mj-lt"/>
                <a:ea typeface="Calibri" panose="020F0502020204030204" pitchFamily="34" charset="0"/>
                <a:cs typeface="Times New Roman" panose="02020603050405020304" pitchFamily="18" charset="0"/>
              </a:rPr>
              <a:t>SPORTIVA</a:t>
            </a:r>
            <a:endParaRPr lang="es-ES" sz="1600" dirty="0">
              <a:latin typeface="+mj-lt"/>
            </a:endParaRPr>
          </a:p>
        </p:txBody>
      </p:sp>
    </p:spTree>
    <p:extLst>
      <p:ext uri="{BB962C8B-B14F-4D97-AF65-F5344CB8AC3E}">
        <p14:creationId xmlns:p14="http://schemas.microsoft.com/office/powerpoint/2010/main" val="308069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34697EA5-F919-4E2B-8A99-C1467FF21115}"/>
              </a:ext>
            </a:extLst>
          </p:cNvPr>
          <p:cNvSpPr>
            <a:spLocks noGrp="1"/>
          </p:cNvSpPr>
          <p:nvPr>
            <p:ph type="subTitle" idx="1"/>
          </p:nvPr>
        </p:nvSpPr>
        <p:spPr>
          <a:xfrm>
            <a:off x="1335279" y="1704123"/>
            <a:ext cx="9927794" cy="3904663"/>
          </a:xfrm>
        </p:spPr>
        <p:txBody>
          <a:bodyPr>
            <a:normAutofit lnSpcReduction="10000"/>
          </a:bodyPr>
          <a:lstStyle/>
          <a:p>
            <a:pPr indent="-269875" algn="just">
              <a:lnSpc>
                <a:spcPct val="115000"/>
              </a:lnSpc>
              <a:spcAft>
                <a:spcPts val="1000"/>
              </a:spcAft>
            </a:pPr>
            <a:r>
              <a:rPr lang="it-IT" sz="1800" dirty="0">
                <a:latin typeface="Arial" panose="020B0604020202020204" pitchFamily="34" charset="0"/>
                <a:ea typeface="Calibri" panose="020F0502020204030204" pitchFamily="34" charset="0"/>
                <a:cs typeface="Arial" panose="020B0604020202020204" pitchFamily="34" charset="0"/>
              </a:rPr>
              <a:t>Ci sono molte risorse e strumenti gratuiti che possono </a:t>
            </a:r>
            <a:r>
              <a:rPr lang="it-IT" sz="1800" dirty="0" smtClean="0">
                <a:latin typeface="Arial" panose="020B0604020202020204" pitchFamily="34" charset="0"/>
                <a:ea typeface="Calibri" panose="020F0502020204030204" pitchFamily="34" charset="0"/>
                <a:cs typeface="Arial" panose="020B0604020202020204" pitchFamily="34" charset="0"/>
              </a:rPr>
              <a:t>aiutarti </a:t>
            </a:r>
            <a:r>
              <a:rPr lang="it-IT" sz="1800" dirty="0">
                <a:latin typeface="Arial" panose="020B0604020202020204" pitchFamily="34" charset="0"/>
                <a:ea typeface="Calibri" panose="020F0502020204030204" pitchFamily="34" charset="0"/>
                <a:cs typeface="Arial" panose="020B0604020202020204" pitchFamily="34" charset="0"/>
              </a:rPr>
              <a:t>a progettare il </a:t>
            </a:r>
            <a:r>
              <a:rPr lang="it-IT" sz="1800" dirty="0" smtClean="0">
                <a:latin typeface="Arial" panose="020B0604020202020204" pitchFamily="34" charset="0"/>
                <a:ea typeface="Calibri" panose="020F0502020204030204" pitchFamily="34" charset="0"/>
                <a:cs typeface="Arial" panose="020B0604020202020204" pitchFamily="34" charset="0"/>
              </a:rPr>
              <a:t>tuo </a:t>
            </a:r>
            <a:r>
              <a:rPr lang="it-IT" sz="1800" dirty="0">
                <a:latin typeface="Arial" panose="020B0604020202020204" pitchFamily="34" charset="0"/>
                <a:ea typeface="Calibri" panose="020F0502020204030204" pitchFamily="34" charset="0"/>
                <a:cs typeface="Arial" panose="020B0604020202020204" pitchFamily="34" charset="0"/>
              </a:rPr>
              <a:t>marchio e l'immagine aziendale. Questi sono i più comuni e i più utilizzati</a:t>
            </a:r>
            <a:r>
              <a:rPr lang="it-IT" sz="1800" dirty="0" smtClean="0">
                <a:latin typeface="Arial" panose="020B0604020202020204" pitchFamily="34" charset="0"/>
                <a:ea typeface="Calibri" panose="020F0502020204030204" pitchFamily="34" charset="0"/>
                <a:cs typeface="Arial" panose="020B0604020202020204" pitchFamily="34" charset="0"/>
              </a:rPr>
              <a:t>:</a:t>
            </a:r>
          </a:p>
          <a:p>
            <a:pPr indent="-269875" algn="just">
              <a:lnSpc>
                <a:spcPct val="115000"/>
              </a:lnSpc>
              <a:spcAft>
                <a:spcPts val="1000"/>
              </a:spcAft>
            </a:pPr>
            <a:r>
              <a:rPr lang="en-US" sz="1800" dirty="0" smtClean="0">
                <a:solidFill>
                  <a:srgbClr val="E6872D"/>
                </a:solidFill>
                <a:effectLst/>
                <a:latin typeface="Arial" panose="020B0604020202020204" pitchFamily="34" charset="0"/>
                <a:ea typeface="Calibri" panose="020F0502020204030204" pitchFamily="34" charset="0"/>
                <a:cs typeface="Arial" panose="020B0604020202020204" pitchFamily="34" charset="0"/>
              </a:rPr>
              <a:t>Logo </a:t>
            </a:r>
            <a:r>
              <a:rPr lang="en-US" sz="1800" dirty="0">
                <a:solidFill>
                  <a:srgbClr val="E6872D"/>
                </a:solidFill>
                <a:effectLst/>
                <a:latin typeface="Arial" panose="020B0604020202020204" pitchFamily="34" charset="0"/>
                <a:ea typeface="Calibri" panose="020F0502020204030204" pitchFamily="34" charset="0"/>
                <a:cs typeface="Arial" panose="020B0604020202020204" pitchFamily="34" charset="0"/>
              </a:rPr>
              <a:t>Maker </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en-US"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https://www.logomaker.com/</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it-IT" sz="1800" dirty="0">
                <a:latin typeface="Arial" panose="020B0604020202020204" pitchFamily="34" charset="0"/>
                <a:ea typeface="Calibri" panose="020F0502020204030204" pitchFamily="34" charset="0"/>
                <a:cs typeface="Arial" panose="020B0604020202020204" pitchFamily="34" charset="0"/>
              </a:rPr>
              <a:t>Ti consente di creare facilmente </a:t>
            </a:r>
            <a:r>
              <a:rPr lang="it-IT" sz="1800" dirty="0" smtClean="0">
                <a:latin typeface="Arial" panose="020B0604020202020204" pitchFamily="34" charset="0"/>
                <a:ea typeface="Calibri" panose="020F0502020204030204" pitchFamily="34" charset="0"/>
                <a:cs typeface="Arial" panose="020B0604020202020204" pitchFamily="34" charset="0"/>
              </a:rPr>
              <a:t>e gratuitamente il </a:t>
            </a:r>
            <a:r>
              <a:rPr lang="it-IT" sz="1800" dirty="0">
                <a:latin typeface="Arial" panose="020B0604020202020204" pitchFamily="34" charset="0"/>
                <a:ea typeface="Calibri" panose="020F0502020204030204" pitchFamily="34" charset="0"/>
                <a:cs typeface="Arial" panose="020B0604020202020204" pitchFamily="34" charset="0"/>
              </a:rPr>
              <a:t>tuo </a:t>
            </a:r>
            <a:r>
              <a:rPr lang="it-IT" sz="1800" dirty="0" smtClean="0">
                <a:latin typeface="Arial" panose="020B0604020202020204" pitchFamily="34" charset="0"/>
                <a:ea typeface="Calibri" panose="020F0502020204030204" pitchFamily="34" charset="0"/>
                <a:cs typeface="Arial" panose="020B0604020202020204" pitchFamily="34" charset="0"/>
              </a:rPr>
              <a:t>logo. </a:t>
            </a:r>
            <a:r>
              <a:rPr lang="it-IT" sz="1800" dirty="0">
                <a:latin typeface="Arial" panose="020B0604020202020204" pitchFamily="34" charset="0"/>
                <a:ea typeface="Calibri" panose="020F0502020204030204" pitchFamily="34" charset="0"/>
                <a:cs typeface="Arial" panose="020B0604020202020204" pitchFamily="34" charset="0"/>
              </a:rPr>
              <a:t>L'app non richiede identificazione e consente di salvare in formato png, </a:t>
            </a:r>
            <a:r>
              <a:rPr lang="it-IT" sz="1800" dirty="0" smtClean="0">
                <a:latin typeface="Arial" panose="020B0604020202020204" pitchFamily="34" charset="0"/>
                <a:ea typeface="Calibri" panose="020F0502020204030204" pitchFamily="34" charset="0"/>
                <a:cs typeface="Arial" panose="020B0604020202020204" pitchFamily="34" charset="0"/>
              </a:rPr>
              <a:t>cosa che </a:t>
            </a:r>
            <a:r>
              <a:rPr lang="it-IT" sz="1800" dirty="0">
                <a:latin typeface="Arial" panose="020B0604020202020204" pitchFamily="34" charset="0"/>
                <a:ea typeface="Calibri" panose="020F0502020204030204" pitchFamily="34" charset="0"/>
                <a:cs typeface="Arial" panose="020B0604020202020204" pitchFamily="34" charset="0"/>
              </a:rPr>
              <a:t>semplifica il processo di manipolazione delle immagini</a:t>
            </a:r>
            <a:r>
              <a:rPr lang="it-IT" sz="1800" dirty="0" smtClean="0">
                <a:latin typeface="Arial" panose="020B0604020202020204" pitchFamily="34" charset="0"/>
                <a:ea typeface="Calibri" panose="020F0502020204030204" pitchFamily="34" charset="0"/>
                <a:cs typeface="Arial" panose="020B0604020202020204" pitchFamily="34" charset="0"/>
              </a:rPr>
              <a:t>.</a:t>
            </a:r>
          </a:p>
          <a:p>
            <a:pPr indent="-269875" algn="just">
              <a:lnSpc>
                <a:spcPct val="115000"/>
              </a:lnSpc>
              <a:spcAft>
                <a:spcPts val="1000"/>
              </a:spcAft>
            </a:pPr>
            <a:r>
              <a:rPr lang="en-US" sz="1800" dirty="0" smtClean="0">
                <a:solidFill>
                  <a:srgbClr val="E6872D"/>
                </a:solidFill>
                <a:effectLst/>
                <a:latin typeface="Arial" panose="020B0604020202020204" pitchFamily="34" charset="0"/>
                <a:ea typeface="Calibri" panose="020F0502020204030204" pitchFamily="34" charset="0"/>
                <a:cs typeface="Arial" panose="020B0604020202020204" pitchFamily="34" charset="0"/>
              </a:rPr>
              <a:t>Freepik</a:t>
            </a:r>
            <a:r>
              <a:rPr lang="en-US" sz="1800" dirty="0" smtClean="0">
                <a:effectLst/>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en-US"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https://www.freepik.com/</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it-IT" sz="1800" dirty="0">
                <a:latin typeface="Arial" panose="020B0604020202020204" pitchFamily="34" charset="0"/>
                <a:ea typeface="Calibri" panose="020F0502020204030204" pitchFamily="34" charset="0"/>
                <a:cs typeface="Arial" panose="020B0604020202020204" pitchFamily="34" charset="0"/>
              </a:rPr>
              <a:t>Freepik è una banca di immagini gratuita che offre oltre 10 milioni di risorse visive. Puoi utilizzare diverse illustrazioni, fotografie, vettori... Migliorare il tuo marchio con le immagini non è mai stato così facile</a:t>
            </a:r>
            <a:r>
              <a:rPr lang="it-IT" sz="1800" dirty="0" smtClean="0">
                <a:latin typeface="Arial" panose="020B0604020202020204" pitchFamily="34" charset="0"/>
                <a:ea typeface="Calibri" panose="020F0502020204030204" pitchFamily="34" charset="0"/>
                <a:cs typeface="Arial" panose="020B0604020202020204" pitchFamily="34" charset="0"/>
              </a:rPr>
              <a:t>.</a:t>
            </a:r>
          </a:p>
          <a:p>
            <a:pPr indent="-269875" algn="just">
              <a:lnSpc>
                <a:spcPct val="115000"/>
              </a:lnSpc>
              <a:spcAft>
                <a:spcPts val="1000"/>
              </a:spcAft>
            </a:pPr>
            <a:r>
              <a:rPr lang="en-US" sz="1800" dirty="0" smtClean="0">
                <a:solidFill>
                  <a:srgbClr val="E6872D"/>
                </a:solidFill>
                <a:effectLst/>
                <a:latin typeface="Arial" panose="020B0604020202020204" pitchFamily="34" charset="0"/>
                <a:ea typeface="Calibri" panose="020F0502020204030204" pitchFamily="34" charset="0"/>
                <a:cs typeface="Arial" panose="020B0604020202020204" pitchFamily="34" charset="0"/>
              </a:rPr>
              <a:t>Canva</a:t>
            </a:r>
            <a:r>
              <a:rPr lang="en-US" sz="1800" dirty="0" smtClean="0">
                <a:effectLst/>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en-US"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https://www.canva.com/</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it-IT" sz="1800" dirty="0">
                <a:latin typeface="Arial" panose="020B0604020202020204" pitchFamily="34" charset="0"/>
                <a:ea typeface="Calibri" panose="020F0502020204030204" pitchFamily="34" charset="0"/>
                <a:cs typeface="Arial" panose="020B0604020202020204" pitchFamily="34" charset="0"/>
              </a:rPr>
              <a:t>Questo sito </a:t>
            </a:r>
            <a:r>
              <a:rPr lang="it-IT" sz="1800" dirty="0" smtClean="0">
                <a:latin typeface="Arial" panose="020B0604020202020204" pitchFamily="34" charset="0"/>
                <a:ea typeface="Calibri" panose="020F0502020204030204" pitchFamily="34" charset="0"/>
                <a:cs typeface="Arial" panose="020B0604020202020204" pitchFamily="34" charset="0"/>
              </a:rPr>
              <a:t>web </a:t>
            </a:r>
            <a:r>
              <a:rPr lang="it-IT" sz="1800" dirty="0">
                <a:latin typeface="Arial" panose="020B0604020202020204" pitchFamily="34" charset="0"/>
                <a:ea typeface="Calibri" panose="020F0502020204030204" pitchFamily="34" charset="0"/>
                <a:cs typeface="Arial" panose="020B0604020202020204" pitchFamily="34" charset="0"/>
              </a:rPr>
              <a:t>di </a:t>
            </a:r>
            <a:r>
              <a:rPr lang="it-IT" sz="1800" dirty="0" smtClean="0">
                <a:latin typeface="Arial" panose="020B0604020202020204" pitchFamily="34" charset="0"/>
                <a:ea typeface="Calibri" panose="020F0502020204030204" pitchFamily="34" charset="0"/>
                <a:cs typeface="Arial" panose="020B0604020202020204" pitchFamily="34" charset="0"/>
              </a:rPr>
              <a:t>graphic design e </a:t>
            </a:r>
            <a:r>
              <a:rPr lang="it-IT" sz="1800" dirty="0">
                <a:latin typeface="Arial" panose="020B0604020202020204" pitchFamily="34" charset="0"/>
                <a:ea typeface="Calibri" panose="020F0502020204030204" pitchFamily="34" charset="0"/>
                <a:cs typeface="Arial" panose="020B0604020202020204" pitchFamily="34" charset="0"/>
              </a:rPr>
              <a:t>composizione di immagini offre strumenti per creare </a:t>
            </a:r>
            <a:r>
              <a:rPr lang="it-IT" sz="1800" dirty="0" smtClean="0">
                <a:latin typeface="Arial" panose="020B0604020202020204" pitchFamily="34" charset="0"/>
                <a:ea typeface="Calibri" panose="020F0502020204030204" pitchFamily="34" charset="0"/>
                <a:cs typeface="Arial" panose="020B0604020202020204" pitchFamily="34" charset="0"/>
              </a:rPr>
              <a:t>il proprio design, con la possibilità di ottenere </a:t>
            </a:r>
            <a:r>
              <a:rPr lang="it-IT" sz="1800" dirty="0">
                <a:latin typeface="Arial" panose="020B0604020202020204" pitchFamily="34" charset="0"/>
                <a:ea typeface="Calibri" panose="020F0502020204030204" pitchFamily="34" charset="0"/>
                <a:cs typeface="Arial" panose="020B0604020202020204" pitchFamily="34" charset="0"/>
              </a:rPr>
              <a:t>risultati professionali.</a:t>
            </a:r>
            <a:endParaRPr lang="es-ES" dirty="0">
              <a:solidFill>
                <a:srgbClr val="E47A24"/>
              </a:solidFill>
            </a:endParaRPr>
          </a:p>
        </p:txBody>
      </p:sp>
      <p:sp>
        <p:nvSpPr>
          <p:cNvPr id="5" name="Rectángulo 4">
            <a:extLst>
              <a:ext uri="{FF2B5EF4-FFF2-40B4-BE49-F238E27FC236}">
                <a16:creationId xmlns:a16="http://schemas.microsoft.com/office/drawing/2014/main" xmlns=""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xmlns=""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xmlns=""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xmlns="" id="{40E7E879-E80A-4CC9-B016-63ABC6EC95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pic>
        <p:nvPicPr>
          <p:cNvPr id="14" name="Immagine 13"/>
          <p:cNvPicPr>
            <a:picLocks noChangeAspect="1"/>
          </p:cNvPicPr>
          <p:nvPr/>
        </p:nvPicPr>
        <p:blipFill>
          <a:blip r:embed="rId6"/>
          <a:stretch>
            <a:fillRect/>
          </a:stretch>
        </p:blipFill>
        <p:spPr>
          <a:xfrm>
            <a:off x="1459132" y="6130281"/>
            <a:ext cx="9096020" cy="536494"/>
          </a:xfrm>
          <a:prstGeom prst="rect">
            <a:avLst/>
          </a:prstGeom>
        </p:spPr>
      </p:pic>
      <p:sp>
        <p:nvSpPr>
          <p:cNvPr id="16" name="Título 1">
            <a:extLst>
              <a:ext uri="{FF2B5EF4-FFF2-40B4-BE49-F238E27FC236}">
                <a16:creationId xmlns:a16="http://schemas.microsoft.com/office/drawing/2014/main" xmlns="" id="{23DBDABA-866A-4C1D-9AA8-2373B3CDA5EC}"/>
              </a:ext>
            </a:extLst>
          </p:cNvPr>
          <p:cNvSpPr>
            <a:spLocks noGrp="1"/>
          </p:cNvSpPr>
          <p:nvPr>
            <p:ph type="ctrTitle"/>
          </p:nvPr>
        </p:nvSpPr>
        <p:spPr>
          <a:xfrm>
            <a:off x="4979814" y="648244"/>
            <a:ext cx="7590780" cy="564539"/>
          </a:xfrm>
        </p:spPr>
        <p:txBody>
          <a:bodyPr>
            <a:noAutofit/>
          </a:bodyPr>
          <a:lstStyle/>
          <a:p>
            <a:pPr algn="l"/>
            <a:r>
              <a:rPr lang="en-US" sz="3400" dirty="0" smtClean="0">
                <a:solidFill>
                  <a:srgbClr val="D92E2D"/>
                </a:solidFill>
                <a:ea typeface="Calibri" panose="020F0502020204030204" pitchFamily="34" charset="0"/>
              </a:rPr>
              <a:t>2</a:t>
            </a:r>
            <a:r>
              <a:rPr lang="en-US" sz="3400" dirty="0" smtClean="0">
                <a:solidFill>
                  <a:srgbClr val="D92E2D"/>
                </a:solidFill>
                <a:effectLst/>
                <a:ea typeface="Calibri" panose="020F0502020204030204" pitchFamily="34" charset="0"/>
              </a:rPr>
              <a:t>. COMUNICAZIONE ONLINE EFFICACE</a:t>
            </a:r>
            <a:r>
              <a:rPr lang="en-US" sz="3400" dirty="0" smtClean="0">
                <a:solidFill>
                  <a:srgbClr val="D92E2D"/>
                </a:solidFill>
                <a:effectLst/>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7" name="CuadroTexto 12">
            <a:extLst>
              <a:ext uri="{FF2B5EF4-FFF2-40B4-BE49-F238E27FC236}">
                <a16:creationId xmlns:a16="http://schemas.microsoft.com/office/drawing/2014/main" xmlns="" id="{0E99C92F-4CC5-49AE-9735-C63BF407A90D}"/>
              </a:ext>
            </a:extLst>
          </p:cNvPr>
          <p:cNvSpPr txBox="1"/>
          <p:nvPr/>
        </p:nvSpPr>
        <p:spPr>
          <a:xfrm>
            <a:off x="4979814" y="1140194"/>
            <a:ext cx="7130062" cy="338554"/>
          </a:xfrm>
          <a:prstGeom prst="rect">
            <a:avLst/>
          </a:prstGeom>
          <a:noFill/>
        </p:spPr>
        <p:txBody>
          <a:bodyPr wrap="square">
            <a:spAutoFit/>
          </a:bodyPr>
          <a:lstStyle/>
          <a:p>
            <a:r>
              <a:rPr lang="it-IT" sz="1600" dirty="0" smtClean="0">
                <a:solidFill>
                  <a:srgbClr val="D92E2D"/>
                </a:solidFill>
                <a:latin typeface="+mj-lt"/>
                <a:ea typeface="Calibri" panose="020F0502020204030204" pitchFamily="34" charset="0"/>
                <a:cs typeface="Times New Roman" panose="02020603050405020304" pitchFamily="18" charset="0"/>
              </a:rPr>
              <a:t>MISURE CONCRETE PER LA </a:t>
            </a:r>
            <a:r>
              <a:rPr lang="it-IT" sz="1600" dirty="0">
                <a:solidFill>
                  <a:srgbClr val="D92E2D"/>
                </a:solidFill>
                <a:latin typeface="+mj-lt"/>
                <a:ea typeface="Calibri" panose="020F0502020204030204" pitchFamily="34" charset="0"/>
                <a:cs typeface="Times New Roman" panose="02020603050405020304" pitchFamily="18" charset="0"/>
              </a:rPr>
              <a:t>VISIBILITA' ONLINE DELLA TUA IMPRESA </a:t>
            </a:r>
            <a:r>
              <a:rPr lang="it-IT" sz="1600" dirty="0" smtClean="0">
                <a:solidFill>
                  <a:srgbClr val="D92E2D"/>
                </a:solidFill>
                <a:latin typeface="+mj-lt"/>
                <a:ea typeface="Calibri" panose="020F0502020204030204" pitchFamily="34" charset="0"/>
                <a:cs typeface="Times New Roman" panose="02020603050405020304" pitchFamily="18" charset="0"/>
              </a:rPr>
              <a:t>SPORTIVA</a:t>
            </a:r>
            <a:endParaRPr lang="es-ES" sz="1600" dirty="0">
              <a:latin typeface="+mj-lt"/>
            </a:endParaRPr>
          </a:p>
        </p:txBody>
      </p:sp>
    </p:spTree>
    <p:extLst>
      <p:ext uri="{BB962C8B-B14F-4D97-AF65-F5344CB8AC3E}">
        <p14:creationId xmlns:p14="http://schemas.microsoft.com/office/powerpoint/2010/main" val="164709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34697EA5-F919-4E2B-8A99-C1467FF21115}"/>
              </a:ext>
            </a:extLst>
          </p:cNvPr>
          <p:cNvSpPr>
            <a:spLocks noGrp="1"/>
          </p:cNvSpPr>
          <p:nvPr>
            <p:ph type="subTitle" idx="1"/>
          </p:nvPr>
        </p:nvSpPr>
        <p:spPr>
          <a:xfrm>
            <a:off x="1335279" y="1704123"/>
            <a:ext cx="9927794" cy="563929"/>
          </a:xfrm>
        </p:spPr>
        <p:txBody>
          <a:bodyPr/>
          <a:lstStyle/>
          <a:p>
            <a:pPr algn="l"/>
            <a:r>
              <a:rPr lang="en-US" sz="22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2.3. </a:t>
            </a:r>
            <a:r>
              <a:rPr lang="en-US" sz="2200" dirty="0">
                <a:solidFill>
                  <a:srgbClr val="E6872D"/>
                </a:solidFill>
                <a:latin typeface="Arial" panose="020B0604020202020204" pitchFamily="34" charset="0"/>
                <a:ea typeface="Calibri" panose="020F0502020204030204" pitchFamily="34" charset="0"/>
                <a:cs typeface="Times New Roman" panose="02020603050405020304" pitchFamily="18" charset="0"/>
              </a:rPr>
              <a:t>SEO Keyword Strategies e SEM (Search Online Marketing)</a:t>
            </a:r>
            <a:endParaRPr lang="es-ES" sz="2200" dirty="0">
              <a:solidFill>
                <a:srgbClr val="E6872D"/>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s-ES" dirty="0">
              <a:solidFill>
                <a:srgbClr val="E47A24"/>
              </a:solidFill>
            </a:endParaRPr>
          </a:p>
        </p:txBody>
      </p:sp>
      <p:sp>
        <p:nvSpPr>
          <p:cNvPr id="5" name="Rectángulo 4">
            <a:extLst>
              <a:ext uri="{FF2B5EF4-FFF2-40B4-BE49-F238E27FC236}">
                <a16:creationId xmlns:a16="http://schemas.microsoft.com/office/drawing/2014/main" xmlns=""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xmlns=""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xmlns=""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xmlns="" id="{40E7E879-E80A-4CC9-B016-63ABC6EC95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pic>
        <p:nvPicPr>
          <p:cNvPr id="10242" name="Picture 2" descr="Tendencias en estrategias SEO y SEM para este 2020 BLOG | ATRÉVETE">
            <a:extLst>
              <a:ext uri="{FF2B5EF4-FFF2-40B4-BE49-F238E27FC236}">
                <a16:creationId xmlns:a16="http://schemas.microsoft.com/office/drawing/2014/main" xmlns="" id="{9293F2AB-AB11-4CF4-A4B8-D7752DFE0A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 t="11866" r="2368" b="8506"/>
          <a:stretch/>
        </p:blipFill>
        <p:spPr bwMode="auto">
          <a:xfrm>
            <a:off x="7603343" y="2598237"/>
            <a:ext cx="4370289" cy="2033948"/>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xmlns="" id="{D1F88B26-BE4E-4F4A-AFCD-4FCD38D4F666}"/>
              </a:ext>
            </a:extLst>
          </p:cNvPr>
          <p:cNvSpPr txBox="1"/>
          <p:nvPr/>
        </p:nvSpPr>
        <p:spPr>
          <a:xfrm>
            <a:off x="1335279" y="2261433"/>
            <a:ext cx="6078244" cy="3693319"/>
          </a:xfrm>
          <a:prstGeom prst="rect">
            <a:avLst/>
          </a:prstGeom>
          <a:noFill/>
        </p:spPr>
        <p:txBody>
          <a:bodyPr wrap="square">
            <a:spAutoFit/>
          </a:bodyPr>
          <a:lstStyle/>
          <a:p>
            <a:pPr algn="just">
              <a:lnSpc>
                <a:spcPct val="100000"/>
              </a:lnSpc>
            </a:pPr>
            <a:r>
              <a:rPr lang="it-IT" dirty="0">
                <a:latin typeface="Arial" panose="020B0604020202020204" pitchFamily="34" charset="0"/>
                <a:ea typeface="Calibri" panose="020F0502020204030204" pitchFamily="34" charset="0"/>
                <a:cs typeface="Times New Roman" panose="02020603050405020304" pitchFamily="18" charset="0"/>
              </a:rPr>
              <a:t>Un </a:t>
            </a:r>
            <a:r>
              <a:rPr lang="it-IT" b="1" dirty="0">
                <a:latin typeface="Arial" panose="020B0604020202020204" pitchFamily="34" charset="0"/>
                <a:ea typeface="Calibri" panose="020F0502020204030204" pitchFamily="34" charset="0"/>
                <a:cs typeface="Times New Roman" panose="02020603050405020304" pitchFamily="18" charset="0"/>
              </a:rPr>
              <a:t>sito ben indicizzato </a:t>
            </a:r>
            <a:r>
              <a:rPr lang="it-IT" dirty="0">
                <a:latin typeface="Arial" panose="020B0604020202020204" pitchFamily="34" charset="0"/>
                <a:ea typeface="Calibri" panose="020F0502020204030204" pitchFamily="34" charset="0"/>
                <a:cs typeface="Times New Roman" panose="02020603050405020304" pitchFamily="18" charset="0"/>
              </a:rPr>
              <a:t>(contenente le </a:t>
            </a:r>
            <a:r>
              <a:rPr lang="it-IT" dirty="0" smtClean="0">
                <a:latin typeface="Arial" panose="020B0604020202020204" pitchFamily="34" charset="0"/>
                <a:ea typeface="Calibri" panose="020F0502020204030204" pitchFamily="34" charset="0"/>
                <a:cs typeface="Times New Roman" panose="02020603050405020304" pitchFamily="18" charset="0"/>
              </a:rPr>
              <a:t>giuste parole chiave) consente di farti </a:t>
            </a:r>
            <a:r>
              <a:rPr lang="it-IT" dirty="0">
                <a:latin typeface="Arial" panose="020B0604020202020204" pitchFamily="34" charset="0"/>
                <a:ea typeface="Calibri" panose="020F0502020204030204" pitchFamily="34" charset="0"/>
                <a:cs typeface="Times New Roman" panose="02020603050405020304" pitchFamily="18" charset="0"/>
              </a:rPr>
              <a:t>trovare in base a </a:t>
            </a:r>
            <a:r>
              <a:rPr lang="it-IT" dirty="0" smtClean="0">
                <a:latin typeface="Arial" panose="020B0604020202020204" pitchFamily="34" charset="0"/>
                <a:ea typeface="Calibri" panose="020F0502020204030204" pitchFamily="34" charset="0"/>
                <a:cs typeface="Times New Roman" panose="02020603050405020304" pitchFamily="18" charset="0"/>
              </a:rPr>
              <a:t>specifici parametri </a:t>
            </a:r>
            <a:r>
              <a:rPr lang="it-IT" dirty="0">
                <a:latin typeface="Arial" panose="020B0604020202020204" pitchFamily="34" charset="0"/>
                <a:ea typeface="Calibri" panose="020F0502020204030204" pitchFamily="34" charset="0"/>
                <a:cs typeface="Times New Roman" panose="02020603050405020304" pitchFamily="18" charset="0"/>
              </a:rPr>
              <a:t>di </a:t>
            </a:r>
            <a:r>
              <a:rPr lang="it-IT" dirty="0" smtClean="0">
                <a:latin typeface="Arial" panose="020B0604020202020204" pitchFamily="34" charset="0"/>
                <a:ea typeface="Calibri" panose="020F0502020204030204" pitchFamily="34" charset="0"/>
                <a:cs typeface="Times New Roman" panose="02020603050405020304" pitchFamily="18" charset="0"/>
              </a:rPr>
              <a:t>ricerca. </a:t>
            </a:r>
            <a:r>
              <a:rPr lang="it-IT" dirty="0">
                <a:latin typeface="Arial" panose="020B0604020202020204" pitchFamily="34" charset="0"/>
                <a:ea typeface="Calibri" panose="020F0502020204030204" pitchFamily="34" charset="0"/>
                <a:cs typeface="Times New Roman" panose="02020603050405020304" pitchFamily="18" charset="0"/>
              </a:rPr>
              <a:t>Facciamo un esempio pratico: supponiamo che tu sia il proprietario di una palestra a Madrid.</a:t>
            </a:r>
            <a:r>
              <a:rPr lang="en-US" sz="1800" dirty="0" smtClean="0">
                <a:effectLst/>
                <a:latin typeface="Arial" panose="020B0604020202020204" pitchFamily="34" charset="0"/>
                <a:ea typeface="Calibri" panose="020F0502020204030204" pitchFamily="34" charset="0"/>
                <a:cs typeface="Times New Roman" panose="02020603050405020304" pitchFamily="18" charset="0"/>
              </a:rPr>
              <a:t> </a:t>
            </a:r>
            <a:r>
              <a:rPr lang="it-IT" dirty="0">
                <a:latin typeface="Arial" panose="020B0604020202020204" pitchFamily="34" charset="0"/>
                <a:ea typeface="Calibri" panose="020F0502020204030204" pitchFamily="34" charset="0"/>
                <a:cs typeface="Times New Roman" panose="02020603050405020304" pitchFamily="18" charset="0"/>
              </a:rPr>
              <a:t>Se vuoi che le persone ti trovino sui motori di ricerca e ti considerino una valida alternativa per il loro allenamento, quello che devi fare è riempire il tuo sito con </a:t>
            </a:r>
            <a:r>
              <a:rPr lang="it-IT" dirty="0" smtClean="0">
                <a:latin typeface="Arial" panose="020B0604020202020204" pitchFamily="34" charset="0"/>
                <a:ea typeface="Calibri" panose="020F0502020204030204" pitchFamily="34" charset="0"/>
                <a:cs typeface="Times New Roman" panose="02020603050405020304" pitchFamily="18" charset="0"/>
              </a:rPr>
              <a:t>le parole chiave, relative al fitness, </a:t>
            </a:r>
            <a:r>
              <a:rPr lang="it-IT" dirty="0">
                <a:latin typeface="Arial" panose="020B0604020202020204" pitchFamily="34" charset="0"/>
                <a:ea typeface="Calibri" panose="020F0502020204030204" pitchFamily="34" charset="0"/>
                <a:cs typeface="Times New Roman" panose="02020603050405020304" pitchFamily="18" charset="0"/>
              </a:rPr>
              <a:t>che sai </a:t>
            </a:r>
            <a:r>
              <a:rPr lang="it-IT" dirty="0" smtClean="0">
                <a:latin typeface="Arial" panose="020B0604020202020204" pitchFamily="34" charset="0"/>
                <a:ea typeface="Calibri" panose="020F0502020204030204" pitchFamily="34" charset="0"/>
                <a:cs typeface="Times New Roman" panose="02020603050405020304" pitchFamily="18" charset="0"/>
              </a:rPr>
              <a:t>che verranno digitate </a:t>
            </a:r>
            <a:r>
              <a:rPr lang="it-IT" dirty="0">
                <a:latin typeface="Arial" panose="020B0604020202020204" pitchFamily="34" charset="0"/>
                <a:ea typeface="Calibri" panose="020F0502020204030204" pitchFamily="34" charset="0"/>
                <a:cs typeface="Times New Roman" panose="02020603050405020304" pitchFamily="18" charset="0"/>
              </a:rPr>
              <a:t>dagli utenti (es. palestre </a:t>
            </a:r>
            <a:r>
              <a:rPr lang="it-IT" dirty="0" smtClean="0">
                <a:latin typeface="Arial" panose="020B0604020202020204" pitchFamily="34" charset="0"/>
                <a:ea typeface="Calibri" panose="020F0502020204030204" pitchFamily="34" charset="0"/>
                <a:cs typeface="Times New Roman" panose="02020603050405020304" pitchFamily="18" charset="0"/>
              </a:rPr>
              <a:t>Madrid, </a:t>
            </a:r>
            <a:r>
              <a:rPr lang="it-IT" dirty="0">
                <a:latin typeface="Arial" panose="020B0604020202020204" pitchFamily="34" charset="0"/>
                <a:ea typeface="Calibri" panose="020F0502020204030204" pitchFamily="34" charset="0"/>
                <a:cs typeface="Times New Roman" panose="02020603050405020304" pitchFamily="18" charset="0"/>
              </a:rPr>
              <a:t>allenamento Madrid + quartiere, dimagrimento Madrid, idee di allenamento Madrid, centro fitness quartiere Madrid). Questa azione per generare risultati richiede tempo e pazienza, ma il risultato sarà </a:t>
            </a:r>
            <a:r>
              <a:rPr lang="it-IT" dirty="0" smtClean="0">
                <a:latin typeface="Arial" panose="020B0604020202020204" pitchFamily="34" charset="0"/>
                <a:ea typeface="Calibri" panose="020F0502020204030204" pitchFamily="34" charset="0"/>
                <a:cs typeface="Times New Roman" panose="02020603050405020304" pitchFamily="18" charset="0"/>
              </a:rPr>
              <a:t>grandioso.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magine 15"/>
          <p:cNvPicPr>
            <a:picLocks noChangeAspect="1"/>
          </p:cNvPicPr>
          <p:nvPr/>
        </p:nvPicPr>
        <p:blipFill>
          <a:blip r:embed="rId4"/>
          <a:stretch>
            <a:fillRect/>
          </a:stretch>
        </p:blipFill>
        <p:spPr>
          <a:xfrm>
            <a:off x="1459132" y="6130281"/>
            <a:ext cx="9096020" cy="536494"/>
          </a:xfrm>
          <a:prstGeom prst="rect">
            <a:avLst/>
          </a:prstGeom>
        </p:spPr>
      </p:pic>
      <p:sp>
        <p:nvSpPr>
          <p:cNvPr id="17" name="Título 1">
            <a:extLst>
              <a:ext uri="{FF2B5EF4-FFF2-40B4-BE49-F238E27FC236}">
                <a16:creationId xmlns:a16="http://schemas.microsoft.com/office/drawing/2014/main" xmlns="" id="{23DBDABA-866A-4C1D-9AA8-2373B3CDA5EC}"/>
              </a:ext>
            </a:extLst>
          </p:cNvPr>
          <p:cNvSpPr>
            <a:spLocks noGrp="1"/>
          </p:cNvSpPr>
          <p:nvPr>
            <p:ph type="ctrTitle"/>
          </p:nvPr>
        </p:nvSpPr>
        <p:spPr>
          <a:xfrm>
            <a:off x="4979814" y="648244"/>
            <a:ext cx="7590780" cy="564539"/>
          </a:xfrm>
        </p:spPr>
        <p:txBody>
          <a:bodyPr>
            <a:noAutofit/>
          </a:bodyPr>
          <a:lstStyle/>
          <a:p>
            <a:pPr algn="l"/>
            <a:r>
              <a:rPr lang="en-US" sz="3400" dirty="0" smtClean="0">
                <a:solidFill>
                  <a:srgbClr val="D92E2D"/>
                </a:solidFill>
                <a:ea typeface="Calibri" panose="020F0502020204030204" pitchFamily="34" charset="0"/>
              </a:rPr>
              <a:t>2</a:t>
            </a:r>
            <a:r>
              <a:rPr lang="en-US" sz="3400" dirty="0" smtClean="0">
                <a:solidFill>
                  <a:srgbClr val="D92E2D"/>
                </a:solidFill>
                <a:effectLst/>
                <a:ea typeface="Calibri" panose="020F0502020204030204" pitchFamily="34" charset="0"/>
              </a:rPr>
              <a:t>. COMUNICAZIONE ONLINE EFFICACE</a:t>
            </a:r>
            <a:r>
              <a:rPr lang="en-US" sz="3400" dirty="0" smtClean="0">
                <a:solidFill>
                  <a:srgbClr val="D92E2D"/>
                </a:solidFill>
                <a:effectLst/>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8" name="CuadroTexto 12">
            <a:extLst>
              <a:ext uri="{FF2B5EF4-FFF2-40B4-BE49-F238E27FC236}">
                <a16:creationId xmlns:a16="http://schemas.microsoft.com/office/drawing/2014/main" xmlns="" id="{0E99C92F-4CC5-49AE-9735-C63BF407A90D}"/>
              </a:ext>
            </a:extLst>
          </p:cNvPr>
          <p:cNvSpPr txBox="1"/>
          <p:nvPr/>
        </p:nvSpPr>
        <p:spPr>
          <a:xfrm>
            <a:off x="4979814" y="1140194"/>
            <a:ext cx="7130062" cy="338554"/>
          </a:xfrm>
          <a:prstGeom prst="rect">
            <a:avLst/>
          </a:prstGeom>
          <a:noFill/>
        </p:spPr>
        <p:txBody>
          <a:bodyPr wrap="square">
            <a:spAutoFit/>
          </a:bodyPr>
          <a:lstStyle/>
          <a:p>
            <a:r>
              <a:rPr lang="it-IT" sz="1600" dirty="0" smtClean="0">
                <a:solidFill>
                  <a:srgbClr val="D92E2D"/>
                </a:solidFill>
                <a:latin typeface="+mj-lt"/>
                <a:ea typeface="Calibri" panose="020F0502020204030204" pitchFamily="34" charset="0"/>
                <a:cs typeface="Times New Roman" panose="02020603050405020304" pitchFamily="18" charset="0"/>
              </a:rPr>
              <a:t>MISURE CONCRETE PER LA </a:t>
            </a:r>
            <a:r>
              <a:rPr lang="it-IT" sz="1600" dirty="0">
                <a:solidFill>
                  <a:srgbClr val="D92E2D"/>
                </a:solidFill>
                <a:latin typeface="+mj-lt"/>
                <a:ea typeface="Calibri" panose="020F0502020204030204" pitchFamily="34" charset="0"/>
                <a:cs typeface="Times New Roman" panose="02020603050405020304" pitchFamily="18" charset="0"/>
              </a:rPr>
              <a:t>VISIBILITA' ONLINE DELLA TUA IMPRESA </a:t>
            </a:r>
            <a:r>
              <a:rPr lang="it-IT" sz="1600" dirty="0" smtClean="0">
                <a:solidFill>
                  <a:srgbClr val="D92E2D"/>
                </a:solidFill>
                <a:latin typeface="+mj-lt"/>
                <a:ea typeface="Calibri" panose="020F0502020204030204" pitchFamily="34" charset="0"/>
                <a:cs typeface="Times New Roman" panose="02020603050405020304" pitchFamily="18" charset="0"/>
              </a:rPr>
              <a:t>SPORTIVA</a:t>
            </a:r>
            <a:endParaRPr lang="es-ES" sz="1600" dirty="0">
              <a:latin typeface="+mj-lt"/>
            </a:endParaRPr>
          </a:p>
        </p:txBody>
      </p:sp>
    </p:spTree>
    <p:extLst>
      <p:ext uri="{BB962C8B-B14F-4D97-AF65-F5344CB8AC3E}">
        <p14:creationId xmlns:p14="http://schemas.microsoft.com/office/powerpoint/2010/main" val="139340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34697EA5-F919-4E2B-8A99-C1467FF21115}"/>
              </a:ext>
            </a:extLst>
          </p:cNvPr>
          <p:cNvSpPr>
            <a:spLocks noGrp="1"/>
          </p:cNvSpPr>
          <p:nvPr>
            <p:ph type="subTitle" idx="1"/>
          </p:nvPr>
        </p:nvSpPr>
        <p:spPr>
          <a:xfrm>
            <a:off x="1335279" y="1800790"/>
            <a:ext cx="9927794" cy="3904663"/>
          </a:xfrm>
        </p:spPr>
        <p:txBody>
          <a:bodyPr/>
          <a:lstStyle/>
          <a:p>
            <a:pPr algn="just">
              <a:lnSpc>
                <a:spcPct val="100000"/>
              </a:lnSpc>
            </a:pPr>
            <a:r>
              <a:rPr lang="en-US" sz="1800" b="1"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SEO</a:t>
            </a: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r>
              <a:rPr lang="it-IT" sz="1800" dirty="0" smtClean="0">
                <a:effectLst/>
                <a:latin typeface="Arial" panose="020B0604020202020204" pitchFamily="34" charset="0"/>
                <a:ea typeface="Calibri" panose="020F0502020204030204" pitchFamily="34" charset="0"/>
                <a:cs typeface="Times New Roman" panose="02020603050405020304" pitchFamily="18" charset="0"/>
              </a:rPr>
              <a:t>significa</a:t>
            </a:r>
            <a:r>
              <a:rPr lang="en-US" sz="1800" b="1"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800" b="1" dirty="0" smtClean="0">
                <a:solidFill>
                  <a:srgbClr val="D92E2D"/>
                </a:solidFill>
                <a:effectLst/>
                <a:latin typeface="Arial" panose="020B0604020202020204" pitchFamily="34" charset="0"/>
                <a:ea typeface="Calibri" panose="020F0502020204030204" pitchFamily="34" charset="0"/>
                <a:cs typeface="Times New Roman" panose="02020603050405020304" pitchFamily="18" charset="0"/>
              </a:rPr>
              <a:t>“Search </a:t>
            </a:r>
            <a:r>
              <a:rPr lang="en-US" sz="1800" b="1" dirty="0">
                <a:solidFill>
                  <a:srgbClr val="D92E2D"/>
                </a:solidFill>
                <a:effectLst/>
                <a:latin typeface="Arial" panose="020B0604020202020204" pitchFamily="34" charset="0"/>
                <a:ea typeface="Calibri" panose="020F0502020204030204" pitchFamily="34" charset="0"/>
                <a:cs typeface="Times New Roman" panose="02020603050405020304" pitchFamily="18" charset="0"/>
              </a:rPr>
              <a:t>Engine Optimization”</a:t>
            </a:r>
            <a:r>
              <a:rPr lang="en-US" sz="1800" dirty="0">
                <a:solidFill>
                  <a:srgbClr val="D92E2D"/>
                </a:solidFill>
                <a:effectLst/>
                <a:latin typeface="Arial" panose="020B0604020202020204" pitchFamily="34" charset="0"/>
                <a:ea typeface="Calibri" panose="020F0502020204030204" pitchFamily="34" charset="0"/>
                <a:cs typeface="Times New Roman" panose="02020603050405020304" pitchFamily="18" charset="0"/>
              </a:rPr>
              <a:t> </a:t>
            </a:r>
            <a:r>
              <a:rPr lang="it-IT" sz="1800" dirty="0" smtClean="0">
                <a:latin typeface="Arial" panose="020B0604020202020204" pitchFamily="34" charset="0"/>
                <a:ea typeface="Calibri" panose="020F0502020204030204" pitchFamily="34" charset="0"/>
                <a:cs typeface="Times New Roman" panose="02020603050405020304" pitchFamily="18" charset="0"/>
              </a:rPr>
              <a:t>e fa riferimento a serie </a:t>
            </a:r>
            <a:r>
              <a:rPr lang="it-IT" sz="1800" dirty="0">
                <a:latin typeface="Arial" panose="020B0604020202020204" pitchFamily="34" charset="0"/>
                <a:ea typeface="Calibri" panose="020F0502020204030204" pitchFamily="34" charset="0"/>
                <a:cs typeface="Times New Roman" panose="02020603050405020304" pitchFamily="18" charset="0"/>
              </a:rPr>
              <a:t>di strategie per migliorare la visibilità online, in modo da poter apparire </a:t>
            </a:r>
            <a:r>
              <a:rPr lang="it-IT" sz="1800" dirty="0" smtClean="0">
                <a:latin typeface="Arial" panose="020B0604020202020204" pitchFamily="34" charset="0"/>
                <a:ea typeface="Calibri" panose="020F0502020204030204" pitchFamily="34" charset="0"/>
                <a:cs typeface="Times New Roman" panose="02020603050405020304" pitchFamily="18" charset="0"/>
              </a:rPr>
              <a:t>tra i primi nell'elenco </a:t>
            </a:r>
            <a:r>
              <a:rPr lang="it-IT" sz="1800" dirty="0">
                <a:latin typeface="Arial" panose="020B0604020202020204" pitchFamily="34" charset="0"/>
                <a:ea typeface="Calibri" panose="020F0502020204030204" pitchFamily="34" charset="0"/>
                <a:cs typeface="Times New Roman" panose="02020603050405020304" pitchFamily="18" charset="0"/>
              </a:rPr>
              <a:t>dei risultati durante la ricerca di una determinata parola chiave sui motori di ricerca. Ci sono molti strumenti </a:t>
            </a:r>
            <a:r>
              <a:rPr lang="it-IT" sz="1800" dirty="0" smtClean="0">
                <a:latin typeface="Arial" panose="020B0604020202020204" pitchFamily="34" charset="0"/>
                <a:ea typeface="Calibri" panose="020F0502020204030204" pitchFamily="34" charset="0"/>
                <a:cs typeface="Times New Roman" panose="02020603050405020304" pitchFamily="18" charset="0"/>
              </a:rPr>
              <a:t>che possono aiutarti in questo compito, </a:t>
            </a:r>
            <a:r>
              <a:rPr lang="it-IT" sz="1800" dirty="0">
                <a:latin typeface="Arial" panose="020B0604020202020204" pitchFamily="34" charset="0"/>
                <a:ea typeface="Calibri" panose="020F0502020204030204" pitchFamily="34" charset="0"/>
                <a:cs typeface="Times New Roman" panose="02020603050405020304" pitchFamily="18" charset="0"/>
              </a:rPr>
              <a:t>come Google Search Console e Google Analytics, come abbiamo visto prima. SEO Profiler, ad esempio, è un sito Web che offre strumenti SEO per la ricerca di parole chiave, </a:t>
            </a:r>
            <a:r>
              <a:rPr lang="it-IT" sz="1800" dirty="0" smtClean="0">
                <a:latin typeface="Arial" panose="020B0604020202020204" pitchFamily="34" charset="0"/>
                <a:ea typeface="Calibri" panose="020F0502020204030204" pitchFamily="34" charset="0"/>
                <a:cs typeface="Times New Roman" panose="02020603050405020304" pitchFamily="18" charset="0"/>
              </a:rPr>
              <a:t>ottimizzazione </a:t>
            </a:r>
            <a:r>
              <a:rPr lang="it-IT" sz="1800" dirty="0">
                <a:latin typeface="Arial" panose="020B0604020202020204" pitchFamily="34" charset="0"/>
                <a:ea typeface="Calibri" panose="020F0502020204030204" pitchFamily="34" charset="0"/>
                <a:cs typeface="Times New Roman" panose="02020603050405020304" pitchFamily="18" charset="0"/>
              </a:rPr>
              <a:t>web, </a:t>
            </a:r>
            <a:r>
              <a:rPr lang="it-IT" sz="1800" dirty="0" smtClean="0">
                <a:latin typeface="Arial" panose="020B0604020202020204" pitchFamily="34" charset="0"/>
                <a:ea typeface="Calibri" panose="020F0502020204030204" pitchFamily="34" charset="0"/>
                <a:cs typeface="Times New Roman" panose="02020603050405020304" pitchFamily="18" charset="0"/>
              </a:rPr>
              <a:t>analisi </a:t>
            </a:r>
            <a:r>
              <a:rPr lang="it-IT" sz="1800" dirty="0">
                <a:latin typeface="Arial" panose="020B0604020202020204" pitchFamily="34" charset="0"/>
                <a:ea typeface="Calibri" panose="020F0502020204030204" pitchFamily="34" charset="0"/>
                <a:cs typeface="Times New Roman" panose="02020603050405020304" pitchFamily="18" charset="0"/>
              </a:rPr>
              <a:t>dei </a:t>
            </a:r>
            <a:r>
              <a:rPr lang="it-IT" sz="1800" dirty="0" smtClean="0">
                <a:latin typeface="Arial" panose="020B0604020202020204" pitchFamily="34" charset="0"/>
                <a:ea typeface="Calibri" panose="020F0502020204030204" pitchFamily="34" charset="0"/>
                <a:cs typeface="Times New Roman" panose="02020603050405020304" pitchFamily="18" charset="0"/>
              </a:rPr>
              <a:t>link e creazione </a:t>
            </a:r>
            <a:r>
              <a:rPr lang="it-IT" sz="1800" dirty="0">
                <a:latin typeface="Arial" panose="020B0604020202020204" pitchFamily="34" charset="0"/>
                <a:ea typeface="Calibri" panose="020F0502020204030204" pitchFamily="34" charset="0"/>
                <a:cs typeface="Times New Roman" panose="02020603050405020304" pitchFamily="18" charset="0"/>
              </a:rPr>
              <a:t>di link, nonché report e altro ancora</a:t>
            </a:r>
            <a:r>
              <a:rPr lang="it-IT" sz="1800" dirty="0" smtClean="0">
                <a:latin typeface="Arial" panose="020B0604020202020204" pitchFamily="34" charset="0"/>
                <a:ea typeface="Calibri" panose="020F0502020204030204" pitchFamily="34" charset="0"/>
                <a:cs typeface="Times New Roman" panose="02020603050405020304" pitchFamily="18" charset="0"/>
              </a:rPr>
              <a:t>.</a:t>
            </a:r>
          </a:p>
          <a:p>
            <a:pPr algn="just">
              <a:lnSpc>
                <a:spcPct val="100000"/>
              </a:lnSpc>
            </a:pPr>
            <a:endParaRPr lang="es-ES" dirty="0">
              <a:solidFill>
                <a:srgbClr val="E47A24"/>
              </a:solidFill>
            </a:endParaRPr>
          </a:p>
        </p:txBody>
      </p:sp>
      <p:sp>
        <p:nvSpPr>
          <p:cNvPr id="5" name="Rectángulo 4">
            <a:extLst>
              <a:ext uri="{FF2B5EF4-FFF2-40B4-BE49-F238E27FC236}">
                <a16:creationId xmlns:a16="http://schemas.microsoft.com/office/drawing/2014/main" xmlns=""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xmlns=""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xmlns=""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xmlns="" id="{40E7E879-E80A-4CC9-B016-63ABC6EC95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4" name="Subtítulo 2">
            <a:extLst>
              <a:ext uri="{FF2B5EF4-FFF2-40B4-BE49-F238E27FC236}">
                <a16:creationId xmlns:a16="http://schemas.microsoft.com/office/drawing/2014/main" xmlns="" id="{C186F812-E983-41EE-B86E-45BE48471BE6}"/>
              </a:ext>
            </a:extLst>
          </p:cNvPr>
          <p:cNvSpPr txBox="1">
            <a:spLocks/>
          </p:cNvSpPr>
          <p:nvPr/>
        </p:nvSpPr>
        <p:spPr>
          <a:xfrm>
            <a:off x="1335279" y="3792177"/>
            <a:ext cx="9927794" cy="24507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n-US" sz="1800" b="1" dirty="0">
                <a:solidFill>
                  <a:srgbClr val="E6872D"/>
                </a:solidFill>
                <a:latin typeface="Arial" panose="020B0604020202020204" pitchFamily="34" charset="0"/>
                <a:ea typeface="Calibri" panose="020F0502020204030204" pitchFamily="34" charset="0"/>
                <a:cs typeface="Arial" panose="020B0604020202020204" pitchFamily="34" charset="0"/>
              </a:rPr>
              <a:t>SEM</a:t>
            </a:r>
            <a:r>
              <a:rPr lang="en-US" sz="1800" dirty="0">
                <a:latin typeface="Arial" panose="020B0604020202020204" pitchFamily="34" charset="0"/>
                <a:ea typeface="Calibri" panose="020F0502020204030204" pitchFamily="34" charset="0"/>
                <a:cs typeface="Arial" panose="020B0604020202020204" pitchFamily="34" charset="0"/>
              </a:rPr>
              <a:t> </a:t>
            </a:r>
            <a:r>
              <a:rPr lang="it-IT" sz="1800" dirty="0" smtClean="0">
                <a:latin typeface="Arial" panose="020B0604020202020204" pitchFamily="34" charset="0"/>
                <a:ea typeface="Calibri" panose="020F0502020204030204" pitchFamily="34" charset="0"/>
                <a:cs typeface="Arial" panose="020B0604020202020204" pitchFamily="34" charset="0"/>
              </a:rPr>
              <a:t>significa</a:t>
            </a:r>
            <a:r>
              <a:rPr lang="en-US" sz="1800" dirty="0" smtClean="0">
                <a:latin typeface="Arial" panose="020B0604020202020204" pitchFamily="34" charset="0"/>
                <a:ea typeface="Calibri" panose="020F0502020204030204" pitchFamily="34" charset="0"/>
                <a:cs typeface="Arial" panose="020B0604020202020204" pitchFamily="34" charset="0"/>
              </a:rPr>
              <a:t> </a:t>
            </a:r>
            <a:r>
              <a:rPr lang="en-US" sz="1800" b="1" dirty="0" smtClean="0">
                <a:solidFill>
                  <a:srgbClr val="D92E2D"/>
                </a:solidFill>
                <a:latin typeface="Arial" panose="020B0604020202020204" pitchFamily="34" charset="0"/>
                <a:ea typeface="Calibri" panose="020F0502020204030204" pitchFamily="34" charset="0"/>
                <a:cs typeface="Arial" panose="020B0604020202020204" pitchFamily="34" charset="0"/>
              </a:rPr>
              <a:t>“Search </a:t>
            </a:r>
            <a:r>
              <a:rPr lang="en-US" sz="1800" b="1" dirty="0">
                <a:solidFill>
                  <a:srgbClr val="D92E2D"/>
                </a:solidFill>
                <a:latin typeface="Arial" panose="020B0604020202020204" pitchFamily="34" charset="0"/>
                <a:ea typeface="Calibri" panose="020F0502020204030204" pitchFamily="34" charset="0"/>
                <a:cs typeface="Arial" panose="020B0604020202020204" pitchFamily="34" charset="0"/>
              </a:rPr>
              <a:t>Engine Marketing”</a:t>
            </a:r>
            <a:r>
              <a:rPr lang="en-US" sz="1800" dirty="0">
                <a:solidFill>
                  <a:srgbClr val="D92E2D"/>
                </a:solidFill>
                <a:latin typeface="Arial" panose="020B0604020202020204" pitchFamily="34" charset="0"/>
                <a:ea typeface="Calibri" panose="020F0502020204030204" pitchFamily="34" charset="0"/>
                <a:cs typeface="Arial" panose="020B0604020202020204" pitchFamily="34" charset="0"/>
              </a:rPr>
              <a:t> </a:t>
            </a:r>
            <a:r>
              <a:rPr lang="it-IT" sz="1800" dirty="0">
                <a:latin typeface="Arial" panose="020B0604020202020204" pitchFamily="34" charset="0"/>
                <a:ea typeface="Calibri" panose="020F0502020204030204" pitchFamily="34" charset="0"/>
                <a:cs typeface="Arial" panose="020B0604020202020204" pitchFamily="34" charset="0"/>
              </a:rPr>
              <a:t>e consiste in campagne </a:t>
            </a:r>
            <a:r>
              <a:rPr lang="it-IT" sz="1800" dirty="0" smtClean="0">
                <a:latin typeface="Arial" panose="020B0604020202020204" pitchFamily="34" charset="0"/>
                <a:ea typeface="Calibri" panose="020F0502020204030204" pitchFamily="34" charset="0"/>
                <a:cs typeface="Arial" panose="020B0604020202020204" pitchFamily="34" charset="0"/>
              </a:rPr>
              <a:t>a </a:t>
            </a:r>
            <a:r>
              <a:rPr lang="it-IT" sz="1800" dirty="0">
                <a:latin typeface="Arial" panose="020B0604020202020204" pitchFamily="34" charset="0"/>
                <a:ea typeface="Calibri" panose="020F0502020204030204" pitchFamily="34" charset="0"/>
                <a:cs typeface="Arial" panose="020B0604020202020204" pitchFamily="34" charset="0"/>
              </a:rPr>
              <a:t>pagamento sui motori di ricerca, così puoi apparire meglio posizionato grazie a un sistema di </a:t>
            </a:r>
            <a:r>
              <a:rPr lang="it-IT" sz="1800" dirty="0" smtClean="0">
                <a:latin typeface="Arial" panose="020B0604020202020204" pitchFamily="34" charset="0"/>
                <a:ea typeface="Calibri" panose="020F0502020204030204" pitchFamily="34" charset="0"/>
                <a:cs typeface="Arial" panose="020B0604020202020204" pitchFamily="34" charset="0"/>
              </a:rPr>
              <a:t>bidding. Come per SEO, esistono molti strumenti che possono aiutarti. AdWords Editor è un’app gratuita di Google, che puoi scaricare (</a:t>
            </a:r>
            <a:r>
              <a:rPr lang="it-IT" sz="1800" u="sng" dirty="0" smtClean="0">
                <a:solidFill>
                  <a:srgbClr val="0000FF"/>
                </a:solidFill>
                <a:latin typeface="Arial" panose="020B0604020202020204" pitchFamily="34" charset="0"/>
                <a:ea typeface="Calibri" panose="020F0502020204030204" pitchFamily="34" charset="0"/>
                <a:cs typeface="Arial" panose="020B0604020202020204" pitchFamily="34" charset="0"/>
                <a:hlinkClick r:id="rId3"/>
              </a:rPr>
              <a:t>https://ads.google.com/intl/es_es/home/tools/ads-editor/</a:t>
            </a:r>
            <a:r>
              <a:rPr lang="it-IT" sz="1800" dirty="0" smtClean="0">
                <a:latin typeface="Arial" panose="020B0604020202020204" pitchFamily="34" charset="0"/>
                <a:ea typeface="Calibri" panose="020F0502020204030204" pitchFamily="34" charset="0"/>
                <a:cs typeface="Arial" panose="020B0604020202020204" pitchFamily="34" charset="0"/>
              </a:rPr>
              <a:t>) per gestire le tue campagne pubblicitarie. Determina le parole chiave con cui vuoi essere trovato. Questo strumento ti aiuterà a trovare le parole chiave più adatte. SEMrush permette di effettuare un'analisi delle parole chiave, sia SEO che SEM. Rileva a livello locale il prezzo medio delle campagne PPC (Pay Per Click).</a:t>
            </a:r>
            <a:endParaRPr lang="it-IT" sz="1800" dirty="0">
              <a:latin typeface="Arial" panose="020B0604020202020204" pitchFamily="34" charset="0"/>
              <a:ea typeface="Calibri" panose="020F0502020204030204" pitchFamily="34" charset="0"/>
              <a:cs typeface="Arial" panose="020B0604020202020204" pitchFamily="34" charset="0"/>
            </a:endParaRPr>
          </a:p>
        </p:txBody>
      </p:sp>
      <p:pic>
        <p:nvPicPr>
          <p:cNvPr id="16" name="Immagine 15"/>
          <p:cNvPicPr>
            <a:picLocks noChangeAspect="1"/>
          </p:cNvPicPr>
          <p:nvPr/>
        </p:nvPicPr>
        <p:blipFill>
          <a:blip r:embed="rId4"/>
          <a:stretch>
            <a:fillRect/>
          </a:stretch>
        </p:blipFill>
        <p:spPr>
          <a:xfrm>
            <a:off x="1459132" y="6130281"/>
            <a:ext cx="9096020" cy="536494"/>
          </a:xfrm>
          <a:prstGeom prst="rect">
            <a:avLst/>
          </a:prstGeom>
        </p:spPr>
      </p:pic>
      <p:sp>
        <p:nvSpPr>
          <p:cNvPr id="17" name="Título 1">
            <a:extLst>
              <a:ext uri="{FF2B5EF4-FFF2-40B4-BE49-F238E27FC236}">
                <a16:creationId xmlns:a16="http://schemas.microsoft.com/office/drawing/2014/main" xmlns="" id="{23DBDABA-866A-4C1D-9AA8-2373B3CDA5EC}"/>
              </a:ext>
            </a:extLst>
          </p:cNvPr>
          <p:cNvSpPr>
            <a:spLocks noGrp="1"/>
          </p:cNvSpPr>
          <p:nvPr>
            <p:ph type="ctrTitle"/>
          </p:nvPr>
        </p:nvSpPr>
        <p:spPr>
          <a:xfrm>
            <a:off x="4979814" y="648244"/>
            <a:ext cx="7590780" cy="564539"/>
          </a:xfrm>
        </p:spPr>
        <p:txBody>
          <a:bodyPr>
            <a:noAutofit/>
          </a:bodyPr>
          <a:lstStyle/>
          <a:p>
            <a:pPr algn="l"/>
            <a:r>
              <a:rPr lang="en-US" sz="3400" dirty="0" smtClean="0">
                <a:solidFill>
                  <a:srgbClr val="D92E2D"/>
                </a:solidFill>
                <a:ea typeface="Calibri" panose="020F0502020204030204" pitchFamily="34" charset="0"/>
              </a:rPr>
              <a:t>2</a:t>
            </a:r>
            <a:r>
              <a:rPr lang="en-US" sz="3400" dirty="0" smtClean="0">
                <a:solidFill>
                  <a:srgbClr val="D92E2D"/>
                </a:solidFill>
                <a:effectLst/>
                <a:ea typeface="Calibri" panose="020F0502020204030204" pitchFamily="34" charset="0"/>
              </a:rPr>
              <a:t>. COMUNICAZIONE ONLINE EFFICACE</a:t>
            </a:r>
            <a:r>
              <a:rPr lang="en-US" sz="3400" dirty="0" smtClean="0">
                <a:solidFill>
                  <a:srgbClr val="D92E2D"/>
                </a:solidFill>
                <a:effectLst/>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8" name="CuadroTexto 12">
            <a:extLst>
              <a:ext uri="{FF2B5EF4-FFF2-40B4-BE49-F238E27FC236}">
                <a16:creationId xmlns:a16="http://schemas.microsoft.com/office/drawing/2014/main" xmlns="" id="{0E99C92F-4CC5-49AE-9735-C63BF407A90D}"/>
              </a:ext>
            </a:extLst>
          </p:cNvPr>
          <p:cNvSpPr txBox="1"/>
          <p:nvPr/>
        </p:nvSpPr>
        <p:spPr>
          <a:xfrm>
            <a:off x="4979814" y="1140194"/>
            <a:ext cx="7130062" cy="338554"/>
          </a:xfrm>
          <a:prstGeom prst="rect">
            <a:avLst/>
          </a:prstGeom>
          <a:noFill/>
        </p:spPr>
        <p:txBody>
          <a:bodyPr wrap="square">
            <a:spAutoFit/>
          </a:bodyPr>
          <a:lstStyle/>
          <a:p>
            <a:r>
              <a:rPr lang="it-IT" sz="1600" dirty="0" smtClean="0">
                <a:solidFill>
                  <a:srgbClr val="D92E2D"/>
                </a:solidFill>
                <a:latin typeface="+mj-lt"/>
                <a:ea typeface="Calibri" panose="020F0502020204030204" pitchFamily="34" charset="0"/>
                <a:cs typeface="Times New Roman" panose="02020603050405020304" pitchFamily="18" charset="0"/>
              </a:rPr>
              <a:t>MISURE CONCRETE PER LA </a:t>
            </a:r>
            <a:r>
              <a:rPr lang="it-IT" sz="1600" dirty="0">
                <a:solidFill>
                  <a:srgbClr val="D92E2D"/>
                </a:solidFill>
                <a:latin typeface="+mj-lt"/>
                <a:ea typeface="Calibri" panose="020F0502020204030204" pitchFamily="34" charset="0"/>
                <a:cs typeface="Times New Roman" panose="02020603050405020304" pitchFamily="18" charset="0"/>
              </a:rPr>
              <a:t>VISIBILITA' ONLINE DELLA TUA IMPRESA </a:t>
            </a:r>
            <a:r>
              <a:rPr lang="it-IT" sz="1600" dirty="0" smtClean="0">
                <a:solidFill>
                  <a:srgbClr val="D92E2D"/>
                </a:solidFill>
                <a:latin typeface="+mj-lt"/>
                <a:ea typeface="Calibri" panose="020F0502020204030204" pitchFamily="34" charset="0"/>
                <a:cs typeface="Times New Roman" panose="02020603050405020304" pitchFamily="18" charset="0"/>
              </a:rPr>
              <a:t>SPORTIVA</a:t>
            </a:r>
            <a:endParaRPr lang="es-ES" sz="1600" dirty="0">
              <a:latin typeface="+mj-lt"/>
            </a:endParaRPr>
          </a:p>
        </p:txBody>
      </p:sp>
    </p:spTree>
    <p:extLst>
      <p:ext uri="{BB962C8B-B14F-4D97-AF65-F5344CB8AC3E}">
        <p14:creationId xmlns:p14="http://schemas.microsoft.com/office/powerpoint/2010/main" val="206049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34697EA5-F919-4E2B-8A99-C1467FF21115}"/>
              </a:ext>
            </a:extLst>
          </p:cNvPr>
          <p:cNvSpPr>
            <a:spLocks noGrp="1"/>
          </p:cNvSpPr>
          <p:nvPr>
            <p:ph type="subTitle" idx="1"/>
          </p:nvPr>
        </p:nvSpPr>
        <p:spPr>
          <a:xfrm>
            <a:off x="1335279" y="1671066"/>
            <a:ext cx="10520851" cy="3904663"/>
          </a:xfrm>
        </p:spPr>
        <p:txBody>
          <a:bodyPr>
            <a:normAutofit/>
          </a:bodyPr>
          <a:lstStyle/>
          <a:p>
            <a:pPr indent="-269875" algn="l">
              <a:lnSpc>
                <a:spcPct val="115000"/>
              </a:lnSpc>
              <a:spcAft>
                <a:spcPts val="1000"/>
              </a:spcAft>
            </a:pPr>
            <a:r>
              <a:rPr lang="en-US" sz="22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2.4. </a:t>
            </a:r>
            <a:r>
              <a:rPr lang="it-IT" sz="2200" dirty="0">
                <a:solidFill>
                  <a:srgbClr val="E6872D"/>
                </a:solidFill>
                <a:latin typeface="Arial" panose="020B0604020202020204" pitchFamily="34" charset="0"/>
                <a:ea typeface="Calibri" panose="020F0502020204030204" pitchFamily="34" charset="0"/>
                <a:cs typeface="Times New Roman" panose="02020603050405020304" pitchFamily="18" charset="0"/>
              </a:rPr>
              <a:t>Comunicazione efficace tramite </a:t>
            </a:r>
            <a:r>
              <a:rPr lang="it-IT" sz="2200" dirty="0" smtClean="0">
                <a:solidFill>
                  <a:srgbClr val="E6872D"/>
                </a:solidFill>
                <a:latin typeface="Arial" panose="020B0604020202020204" pitchFamily="34" charset="0"/>
                <a:ea typeface="Calibri" panose="020F0502020204030204" pitchFamily="34" charset="0"/>
                <a:cs typeface="Times New Roman" panose="02020603050405020304" pitchFamily="18" charset="0"/>
              </a:rPr>
              <a:t>chat di gruppo fitness</a:t>
            </a:r>
            <a:r>
              <a:rPr lang="it-IT" sz="2200" dirty="0">
                <a:solidFill>
                  <a:srgbClr val="E6872D"/>
                </a:solidFill>
                <a:latin typeface="Arial" panose="020B0604020202020204" pitchFamily="34" charset="0"/>
                <a:ea typeface="Calibri" panose="020F0502020204030204" pitchFamily="34" charset="0"/>
                <a:cs typeface="Times New Roman" panose="02020603050405020304" pitchFamily="18" charset="0"/>
              </a:rPr>
              <a:t>, lezioni </a:t>
            </a:r>
            <a:r>
              <a:rPr lang="it-IT" sz="2200" dirty="0" smtClean="0">
                <a:solidFill>
                  <a:srgbClr val="E6872D"/>
                </a:solidFill>
                <a:latin typeface="Arial" panose="020B0604020202020204" pitchFamily="34" charset="0"/>
                <a:ea typeface="Calibri" panose="020F0502020204030204" pitchFamily="34" charset="0"/>
                <a:cs typeface="Times New Roman" panose="02020603050405020304" pitchFamily="18" charset="0"/>
              </a:rPr>
              <a:t>online/registrate</a:t>
            </a:r>
            <a:endParaRPr lang="es-ES" sz="2200" dirty="0">
              <a:solidFill>
                <a:srgbClr val="E6872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xmlns=""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xmlns=""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xmlns=""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xmlns="" id="{40E7E879-E80A-4CC9-B016-63ABC6EC95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279" y="140190"/>
            <a:ext cx="3811683" cy="1121083"/>
          </a:xfrm>
          <a:prstGeom prst="rect">
            <a:avLst/>
          </a:prstGeom>
        </p:spPr>
      </p:pic>
      <p:sp>
        <p:nvSpPr>
          <p:cNvPr id="14" name="CuadroTexto 13">
            <a:extLst>
              <a:ext uri="{FF2B5EF4-FFF2-40B4-BE49-F238E27FC236}">
                <a16:creationId xmlns:a16="http://schemas.microsoft.com/office/drawing/2014/main" xmlns="" id="{3787B8AD-13A4-45EA-8E61-3B12029C15DF}"/>
              </a:ext>
            </a:extLst>
          </p:cNvPr>
          <p:cNvSpPr txBox="1"/>
          <p:nvPr/>
        </p:nvSpPr>
        <p:spPr>
          <a:xfrm>
            <a:off x="1335279" y="2090725"/>
            <a:ext cx="10356060" cy="3591752"/>
          </a:xfrm>
          <a:prstGeom prst="rect">
            <a:avLst/>
          </a:prstGeom>
          <a:noFill/>
        </p:spPr>
        <p:txBody>
          <a:bodyPr wrap="square">
            <a:spAutoFit/>
          </a:bodyPr>
          <a:lstStyle/>
          <a:p>
            <a:pPr indent="-269875" algn="just">
              <a:lnSpc>
                <a:spcPct val="115000"/>
              </a:lnSpc>
              <a:spcAft>
                <a:spcPts val="1000"/>
              </a:spcAft>
            </a:pPr>
            <a:r>
              <a:rPr lang="it-IT" sz="1600" b="1" dirty="0" smtClean="0">
                <a:effectLst/>
                <a:latin typeface="Arial" panose="020B0604020202020204" pitchFamily="34" charset="0"/>
                <a:ea typeface="Calibri" panose="020F0502020204030204" pitchFamily="34" charset="0"/>
                <a:cs typeface="Times New Roman" panose="02020603050405020304" pitchFamily="18" charset="0"/>
              </a:rPr>
              <a:t>Controlla la tua connessione Internet </a:t>
            </a:r>
            <a:endParaRPr lang="it-I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1000"/>
              </a:spcAft>
            </a:pPr>
            <a:r>
              <a:rPr lang="it-IT" sz="1600" dirty="0">
                <a:latin typeface="Arial" panose="020B0604020202020204" pitchFamily="34" charset="0"/>
                <a:ea typeface="Calibri" panose="020F0502020204030204" pitchFamily="34" charset="0"/>
                <a:cs typeface="Times New Roman" panose="02020603050405020304" pitchFamily="18" charset="0"/>
              </a:rPr>
              <a:t>Prima di tutto, anche se </a:t>
            </a:r>
            <a:r>
              <a:rPr lang="it-IT" sz="1600" dirty="0" smtClean="0">
                <a:latin typeface="Arial" panose="020B0604020202020204" pitchFamily="34" charset="0"/>
                <a:ea typeface="Calibri" panose="020F0502020204030204" pitchFamily="34" charset="0"/>
                <a:cs typeface="Times New Roman" panose="02020603050405020304" pitchFamily="18" charset="0"/>
              </a:rPr>
              <a:t>sembra un consiglio banale, </a:t>
            </a:r>
            <a:r>
              <a:rPr lang="it-IT" sz="1600" dirty="0">
                <a:latin typeface="Arial" panose="020B0604020202020204" pitchFamily="34" charset="0"/>
                <a:ea typeface="Calibri" panose="020F0502020204030204" pitchFamily="34" charset="0"/>
                <a:cs typeface="Times New Roman" panose="02020603050405020304" pitchFamily="18" charset="0"/>
              </a:rPr>
              <a:t>la comunicazione online dipende </a:t>
            </a:r>
            <a:r>
              <a:rPr lang="it-IT" sz="1600" dirty="0" smtClean="0">
                <a:latin typeface="Arial" panose="020B0604020202020204" pitchFamily="34" charset="0"/>
                <a:ea typeface="Calibri" panose="020F0502020204030204" pitchFamily="34" charset="0"/>
                <a:cs typeface="Times New Roman" panose="02020603050405020304" pitchFamily="18" charset="0"/>
              </a:rPr>
              <a:t>totalmente dalla tua connessione. </a:t>
            </a:r>
            <a:r>
              <a:rPr lang="it-IT" sz="1600" dirty="0">
                <a:latin typeface="Arial" panose="020B0604020202020204" pitchFamily="34" charset="0"/>
                <a:ea typeface="Calibri" panose="020F0502020204030204" pitchFamily="34" charset="0"/>
                <a:cs typeface="Times New Roman" panose="02020603050405020304" pitchFamily="18" charset="0"/>
              </a:rPr>
              <a:t>Che si tratti del tuo laptop, microfono o connessione Internet, </a:t>
            </a:r>
            <a:r>
              <a:rPr lang="it-IT" sz="1600" dirty="0" smtClean="0">
                <a:latin typeface="Arial" panose="020B0604020202020204" pitchFamily="34" charset="0"/>
                <a:ea typeface="Calibri" panose="020F0502020204030204" pitchFamily="34" charset="0"/>
                <a:cs typeface="Times New Roman" panose="02020603050405020304" pitchFamily="18" charset="0"/>
              </a:rPr>
              <a:t>cerca - e </a:t>
            </a:r>
            <a:r>
              <a:rPr lang="it-IT" sz="1600" dirty="0">
                <a:latin typeface="Arial" panose="020B0604020202020204" pitchFamily="34" charset="0"/>
                <a:ea typeface="Calibri" panose="020F0502020204030204" pitchFamily="34" charset="0"/>
                <a:cs typeface="Times New Roman" panose="02020603050405020304" pitchFamily="18" charset="0"/>
              </a:rPr>
              <a:t>non dare queste cose per </a:t>
            </a:r>
            <a:r>
              <a:rPr lang="it-IT" sz="1600" dirty="0" smtClean="0">
                <a:latin typeface="Arial" panose="020B0604020202020204" pitchFamily="34" charset="0"/>
                <a:ea typeface="Calibri" panose="020F0502020204030204" pitchFamily="34" charset="0"/>
                <a:cs typeface="Times New Roman" panose="02020603050405020304" pitchFamily="18" charset="0"/>
              </a:rPr>
              <a:t>scontato – di risolvere subito anche i più piccoli problemi, invece di aspettare che </a:t>
            </a:r>
            <a:r>
              <a:rPr lang="it-IT" sz="1600" dirty="0">
                <a:latin typeface="Arial" panose="020B0604020202020204" pitchFamily="34" charset="0"/>
                <a:ea typeface="Calibri" panose="020F0502020204030204" pitchFamily="34" charset="0"/>
                <a:cs typeface="Times New Roman" panose="02020603050405020304" pitchFamily="18" charset="0"/>
              </a:rPr>
              <a:t>le cose esplodano </a:t>
            </a:r>
            <a:r>
              <a:rPr lang="it-IT" sz="1600" dirty="0" smtClean="0">
                <a:latin typeface="Arial" panose="020B0604020202020204" pitchFamily="34" charset="0"/>
                <a:ea typeface="Calibri" panose="020F0502020204030204" pitchFamily="34" charset="0"/>
                <a:cs typeface="Times New Roman" panose="02020603050405020304" pitchFamily="18" charset="0"/>
              </a:rPr>
              <a:t>prima di pensare a una </a:t>
            </a:r>
            <a:r>
              <a:rPr lang="it-IT" sz="1600" dirty="0">
                <a:latin typeface="Arial" panose="020B0604020202020204" pitchFamily="34" charset="0"/>
                <a:ea typeface="Calibri" panose="020F0502020204030204" pitchFamily="34" charset="0"/>
                <a:cs typeface="Times New Roman" panose="02020603050405020304" pitchFamily="18" charset="0"/>
              </a:rPr>
              <a:t>soluzione</a:t>
            </a:r>
            <a:r>
              <a:rPr lang="it-IT" sz="1600" dirty="0" smtClean="0">
                <a:latin typeface="Arial" panose="020B0604020202020204" pitchFamily="34" charset="0"/>
                <a:ea typeface="Calibri" panose="020F0502020204030204" pitchFamily="34" charset="0"/>
                <a:cs typeface="Times New Roman" panose="02020603050405020304" pitchFamily="18" charset="0"/>
              </a:rPr>
              <a:t>.</a:t>
            </a:r>
          </a:p>
          <a:p>
            <a:pPr indent="-269875" algn="just">
              <a:lnSpc>
                <a:spcPct val="115000"/>
              </a:lnSpc>
              <a:spcAft>
                <a:spcPts val="1000"/>
              </a:spcAft>
            </a:pPr>
            <a:r>
              <a:rPr lang="it-IT" sz="1600" b="1" dirty="0" smtClean="0">
                <a:effectLst/>
                <a:latin typeface="Arial" panose="020B0604020202020204" pitchFamily="34" charset="0"/>
                <a:ea typeface="Calibri" panose="020F0502020204030204" pitchFamily="34" charset="0"/>
                <a:cs typeface="Times New Roman" panose="02020603050405020304" pitchFamily="18" charset="0"/>
              </a:rPr>
              <a:t>Orario della chat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1000"/>
              </a:spcAft>
            </a:pPr>
            <a:r>
              <a:rPr lang="it-IT" sz="1600" dirty="0">
                <a:latin typeface="Arial" panose="020B0604020202020204" pitchFamily="34" charset="0"/>
                <a:ea typeface="Calibri" panose="020F0502020204030204" pitchFamily="34" charset="0"/>
                <a:cs typeface="Times New Roman" panose="02020603050405020304" pitchFamily="18" charset="0"/>
              </a:rPr>
              <a:t>La creazione di chat di gruppo potrebbe essere un ottimo strumento di supporto da implementare nella routine di </a:t>
            </a:r>
            <a:r>
              <a:rPr lang="it-IT" sz="1600" dirty="0" smtClean="0">
                <a:latin typeface="Arial" panose="020B0604020202020204" pitchFamily="34" charset="0"/>
                <a:ea typeface="Calibri" panose="020F0502020204030204" pitchFamily="34" charset="0"/>
                <a:cs typeface="Times New Roman" panose="02020603050405020304" pitchFamily="18" charset="0"/>
              </a:rPr>
              <a:t>allenamento. </a:t>
            </a:r>
            <a:r>
              <a:rPr lang="it-IT" sz="1600" dirty="0">
                <a:latin typeface="Arial" panose="020B0604020202020204" pitchFamily="34" charset="0"/>
                <a:ea typeface="Calibri" panose="020F0502020204030204" pitchFamily="34" charset="0"/>
                <a:cs typeface="Times New Roman" panose="02020603050405020304" pitchFamily="18" charset="0"/>
              </a:rPr>
              <a:t>Ma pensa a come, quando e dove vuoi consentire a </a:t>
            </a:r>
            <a:r>
              <a:rPr lang="it-IT" sz="1600" dirty="0" smtClean="0">
                <a:latin typeface="Arial" panose="020B0604020202020204" pitchFamily="34" charset="0"/>
                <a:ea typeface="Calibri" panose="020F0502020204030204" pitchFamily="34" charset="0"/>
                <a:cs typeface="Times New Roman" panose="02020603050405020304" pitchFamily="18" charset="0"/>
              </a:rPr>
              <a:t>clienti/allievi </a:t>
            </a:r>
            <a:r>
              <a:rPr lang="it-IT" sz="1600" dirty="0">
                <a:latin typeface="Arial" panose="020B0604020202020204" pitchFamily="34" charset="0"/>
                <a:ea typeface="Calibri" panose="020F0502020204030204" pitchFamily="34" charset="0"/>
                <a:cs typeface="Times New Roman" panose="02020603050405020304" pitchFamily="18" charset="0"/>
              </a:rPr>
              <a:t>di essere coinvolti nella chat. Ad esempio, ti senti a tuo agio con i commenti in chat durante la lezione online o solo in momenti particolari</a:t>
            </a:r>
            <a:r>
              <a:rPr lang="it-IT" sz="1600" dirty="0" smtClean="0">
                <a:latin typeface="Arial" panose="020B0604020202020204" pitchFamily="34" charset="0"/>
                <a:ea typeface="Calibri" panose="020F0502020204030204" pitchFamily="34" charset="0"/>
                <a:cs typeface="Times New Roman" panose="02020603050405020304" pitchFamily="18" charset="0"/>
              </a:rPr>
              <a:t>? </a:t>
            </a:r>
            <a:r>
              <a:rPr lang="it-IT" sz="1600" dirty="0">
                <a:latin typeface="Arial" panose="020B0604020202020204" pitchFamily="34" charset="0"/>
                <a:ea typeface="Calibri" panose="020F0502020204030204" pitchFamily="34" charset="0"/>
                <a:cs typeface="Times New Roman" panose="02020603050405020304" pitchFamily="18" charset="0"/>
              </a:rPr>
              <a:t>Potresti consentire agli studenti di utilizzare la chat continuamente o potresti incoraggiarne l'uso in orari </a:t>
            </a:r>
            <a:r>
              <a:rPr lang="it-IT" sz="1600" dirty="0" smtClean="0">
                <a:latin typeface="Arial" panose="020B0604020202020204" pitchFamily="34" charset="0"/>
                <a:ea typeface="Calibri" panose="020F0502020204030204" pitchFamily="34" charset="0"/>
                <a:cs typeface="Times New Roman" panose="02020603050405020304" pitchFamily="18" charset="0"/>
              </a:rPr>
              <a:t>precisi, </a:t>
            </a:r>
            <a:r>
              <a:rPr lang="it-IT" sz="1600" dirty="0">
                <a:latin typeface="Arial" panose="020B0604020202020204" pitchFamily="34" charset="0"/>
                <a:ea typeface="Calibri" panose="020F0502020204030204" pitchFamily="34" charset="0"/>
                <a:cs typeface="Times New Roman" panose="02020603050405020304" pitchFamily="18" charset="0"/>
              </a:rPr>
              <a:t>magari alla fine della lezione per ricevere feedback e condividere commenti.</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268" name="Picture 4" descr="Wireless Internet Connection &amp;amp; Broadband Internet Service Service Provider  from Kolkata">
            <a:extLst>
              <a:ext uri="{FF2B5EF4-FFF2-40B4-BE49-F238E27FC236}">
                <a16:creationId xmlns:a16="http://schemas.microsoft.com/office/drawing/2014/main" xmlns="" id="{120A5D55-92D9-4256-AE16-B819DD1DA6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020" y="2080893"/>
            <a:ext cx="530936" cy="41868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Planes de Clase - SMS o El Chat">
            <a:extLst>
              <a:ext uri="{FF2B5EF4-FFF2-40B4-BE49-F238E27FC236}">
                <a16:creationId xmlns:a16="http://schemas.microsoft.com/office/drawing/2014/main" xmlns="" id="{0B35B1BC-B4B9-45E2-8869-17354A56B7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409" y="3907241"/>
            <a:ext cx="576877" cy="451179"/>
          </a:xfrm>
          <a:prstGeom prst="rect">
            <a:avLst/>
          </a:prstGeom>
          <a:noFill/>
          <a:extLst>
            <a:ext uri="{909E8E84-426E-40DD-AFC4-6F175D3DCCD1}">
              <a14:hiddenFill xmlns:a14="http://schemas.microsoft.com/office/drawing/2010/main">
                <a:solidFill>
                  <a:srgbClr val="FFFFFF"/>
                </a:solidFill>
              </a14:hiddenFill>
            </a:ext>
          </a:extLst>
        </p:spPr>
      </p:pic>
      <p:pic>
        <p:nvPicPr>
          <p:cNvPr id="16" name="Immagine 15"/>
          <p:cNvPicPr>
            <a:picLocks noChangeAspect="1"/>
          </p:cNvPicPr>
          <p:nvPr/>
        </p:nvPicPr>
        <p:blipFill>
          <a:blip r:embed="rId5"/>
          <a:stretch>
            <a:fillRect/>
          </a:stretch>
        </p:blipFill>
        <p:spPr>
          <a:xfrm>
            <a:off x="1459132" y="6130281"/>
            <a:ext cx="9096020" cy="536494"/>
          </a:xfrm>
          <a:prstGeom prst="rect">
            <a:avLst/>
          </a:prstGeom>
        </p:spPr>
      </p:pic>
      <p:sp>
        <p:nvSpPr>
          <p:cNvPr id="17" name="Título 1">
            <a:extLst>
              <a:ext uri="{FF2B5EF4-FFF2-40B4-BE49-F238E27FC236}">
                <a16:creationId xmlns:a16="http://schemas.microsoft.com/office/drawing/2014/main" xmlns="" id="{23DBDABA-866A-4C1D-9AA8-2373B3CDA5EC}"/>
              </a:ext>
            </a:extLst>
          </p:cNvPr>
          <p:cNvSpPr>
            <a:spLocks noGrp="1"/>
          </p:cNvSpPr>
          <p:nvPr>
            <p:ph type="ctrTitle"/>
          </p:nvPr>
        </p:nvSpPr>
        <p:spPr>
          <a:xfrm>
            <a:off x="4979814" y="648244"/>
            <a:ext cx="7590780" cy="564539"/>
          </a:xfrm>
        </p:spPr>
        <p:txBody>
          <a:bodyPr>
            <a:noAutofit/>
          </a:bodyPr>
          <a:lstStyle/>
          <a:p>
            <a:pPr algn="l"/>
            <a:r>
              <a:rPr lang="en-US" sz="3400" dirty="0" smtClean="0">
                <a:solidFill>
                  <a:srgbClr val="D92E2D"/>
                </a:solidFill>
                <a:ea typeface="Calibri" panose="020F0502020204030204" pitchFamily="34" charset="0"/>
              </a:rPr>
              <a:t>2</a:t>
            </a:r>
            <a:r>
              <a:rPr lang="en-US" sz="3400" dirty="0" smtClean="0">
                <a:solidFill>
                  <a:srgbClr val="D92E2D"/>
                </a:solidFill>
                <a:effectLst/>
                <a:ea typeface="Calibri" panose="020F0502020204030204" pitchFamily="34" charset="0"/>
              </a:rPr>
              <a:t>. COMUNICAZIONE ONLINE EFFICACE</a:t>
            </a:r>
            <a:r>
              <a:rPr lang="en-US" sz="3400" dirty="0" smtClean="0">
                <a:solidFill>
                  <a:srgbClr val="D92E2D"/>
                </a:solidFill>
                <a:effectLst/>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8" name="CuadroTexto 12">
            <a:extLst>
              <a:ext uri="{FF2B5EF4-FFF2-40B4-BE49-F238E27FC236}">
                <a16:creationId xmlns:a16="http://schemas.microsoft.com/office/drawing/2014/main" xmlns="" id="{0E99C92F-4CC5-49AE-9735-C63BF407A90D}"/>
              </a:ext>
            </a:extLst>
          </p:cNvPr>
          <p:cNvSpPr txBox="1"/>
          <p:nvPr/>
        </p:nvSpPr>
        <p:spPr>
          <a:xfrm>
            <a:off x="4979814" y="1140194"/>
            <a:ext cx="7130062" cy="338554"/>
          </a:xfrm>
          <a:prstGeom prst="rect">
            <a:avLst/>
          </a:prstGeom>
          <a:noFill/>
        </p:spPr>
        <p:txBody>
          <a:bodyPr wrap="square">
            <a:spAutoFit/>
          </a:bodyPr>
          <a:lstStyle/>
          <a:p>
            <a:r>
              <a:rPr lang="it-IT" sz="1600" dirty="0" smtClean="0">
                <a:solidFill>
                  <a:srgbClr val="D92E2D"/>
                </a:solidFill>
                <a:latin typeface="+mj-lt"/>
                <a:ea typeface="Calibri" panose="020F0502020204030204" pitchFamily="34" charset="0"/>
                <a:cs typeface="Times New Roman" panose="02020603050405020304" pitchFamily="18" charset="0"/>
              </a:rPr>
              <a:t>MISURE CONCRETE PER LA </a:t>
            </a:r>
            <a:r>
              <a:rPr lang="it-IT" sz="1600" dirty="0">
                <a:solidFill>
                  <a:srgbClr val="D92E2D"/>
                </a:solidFill>
                <a:latin typeface="+mj-lt"/>
                <a:ea typeface="Calibri" panose="020F0502020204030204" pitchFamily="34" charset="0"/>
                <a:cs typeface="Times New Roman" panose="02020603050405020304" pitchFamily="18" charset="0"/>
              </a:rPr>
              <a:t>VISIBILITA' ONLINE DELLA TUA IMPRESA </a:t>
            </a:r>
            <a:r>
              <a:rPr lang="it-IT" sz="1600" dirty="0" smtClean="0">
                <a:solidFill>
                  <a:srgbClr val="D92E2D"/>
                </a:solidFill>
                <a:latin typeface="+mj-lt"/>
                <a:ea typeface="Calibri" panose="020F0502020204030204" pitchFamily="34" charset="0"/>
                <a:cs typeface="Times New Roman" panose="02020603050405020304" pitchFamily="18" charset="0"/>
              </a:rPr>
              <a:t>SPORTIVA</a:t>
            </a:r>
            <a:endParaRPr lang="es-ES" sz="1600" dirty="0">
              <a:latin typeface="+mj-lt"/>
            </a:endParaRPr>
          </a:p>
        </p:txBody>
      </p:sp>
    </p:spTree>
    <p:extLst>
      <p:ext uri="{BB962C8B-B14F-4D97-AF65-F5344CB8AC3E}">
        <p14:creationId xmlns:p14="http://schemas.microsoft.com/office/powerpoint/2010/main" val="53382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67598E31-9ED4-464E-85BF-EF97FC5D5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111" y="3852021"/>
            <a:ext cx="4868876" cy="15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ítulo 2">
            <a:extLst>
              <a:ext uri="{FF2B5EF4-FFF2-40B4-BE49-F238E27FC236}">
                <a16:creationId xmlns:a16="http://schemas.microsoft.com/office/drawing/2014/main" xmlns="" id="{34697EA5-F919-4E2B-8A99-C1467FF21115}"/>
              </a:ext>
            </a:extLst>
          </p:cNvPr>
          <p:cNvSpPr>
            <a:spLocks noGrp="1"/>
          </p:cNvSpPr>
          <p:nvPr>
            <p:ph type="subTitle" idx="1"/>
          </p:nvPr>
        </p:nvSpPr>
        <p:spPr>
          <a:xfrm>
            <a:off x="1335279" y="1561434"/>
            <a:ext cx="9927794" cy="3904663"/>
          </a:xfrm>
        </p:spPr>
        <p:txBody>
          <a:bodyPr/>
          <a:lstStyle/>
          <a:p>
            <a:pPr algn="just">
              <a:lnSpc>
                <a:spcPct val="100000"/>
              </a:lnSpc>
              <a:spcAft>
                <a:spcPts val="1000"/>
              </a:spcAft>
            </a:pPr>
            <a:r>
              <a:rPr lang="it-IT" sz="1800" b="1" dirty="0" smtClean="0">
                <a:effectLst/>
                <a:latin typeface="Arial" panose="020B0604020202020204" pitchFamily="34" charset="0"/>
                <a:ea typeface="Calibri" panose="020F0502020204030204" pitchFamily="34" charset="0"/>
                <a:cs typeface="Times New Roman" panose="02020603050405020304" pitchFamily="18" charset="0"/>
              </a:rPr>
              <a:t>Feedback non verbali</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1000"/>
              </a:spcAft>
            </a:pPr>
            <a:r>
              <a:rPr lang="it-IT" sz="1800" dirty="0">
                <a:latin typeface="Arial" panose="020B0604020202020204" pitchFamily="34" charset="0"/>
                <a:ea typeface="Calibri" panose="020F0502020204030204" pitchFamily="34" charset="0"/>
                <a:cs typeface="Times New Roman" panose="02020603050405020304" pitchFamily="18" charset="0"/>
              </a:rPr>
              <a:t>Attiva la funzione di feedback non verbale per le tue riunioni per consentire ai </a:t>
            </a:r>
            <a:r>
              <a:rPr lang="it-IT" sz="1800" dirty="0" smtClean="0">
                <a:latin typeface="Arial" panose="020B0604020202020204" pitchFamily="34" charset="0"/>
                <a:ea typeface="Calibri" panose="020F0502020204030204" pitchFamily="34" charset="0"/>
                <a:cs typeface="Times New Roman" panose="02020603050405020304" pitchFamily="18" charset="0"/>
              </a:rPr>
              <a:t>follower/allievi </a:t>
            </a:r>
            <a:r>
              <a:rPr lang="it-IT" sz="1800" dirty="0">
                <a:latin typeface="Arial" panose="020B0604020202020204" pitchFamily="34" charset="0"/>
                <a:ea typeface="Calibri" panose="020F0502020204030204" pitchFamily="34" charset="0"/>
                <a:cs typeface="Times New Roman" panose="02020603050405020304" pitchFamily="18" charset="0"/>
              </a:rPr>
              <a:t>di comunicare con te senza interrompere la lezione. </a:t>
            </a:r>
            <a:r>
              <a:rPr lang="it-IT" sz="1800" dirty="0" smtClean="0">
                <a:latin typeface="Arial" panose="020B0604020202020204" pitchFamily="34" charset="0"/>
                <a:ea typeface="Calibri" panose="020F0502020204030204" pitchFamily="34" charset="0"/>
                <a:cs typeface="Times New Roman" panose="02020603050405020304" pitchFamily="18" charset="0"/>
              </a:rPr>
              <a:t>Fai un controllo regolare </a:t>
            </a:r>
            <a:r>
              <a:rPr lang="it-IT" sz="1800" dirty="0">
                <a:latin typeface="Arial" panose="020B0604020202020204" pitchFamily="34" charset="0"/>
                <a:ea typeface="Calibri" panose="020F0502020204030204" pitchFamily="34" charset="0"/>
                <a:cs typeface="Times New Roman" panose="02020603050405020304" pitchFamily="18" charset="0"/>
              </a:rPr>
              <a:t>per </a:t>
            </a:r>
            <a:r>
              <a:rPr lang="it-IT" sz="1800" dirty="0" smtClean="0">
                <a:latin typeface="Arial" panose="020B0604020202020204" pitchFamily="34" charset="0"/>
                <a:ea typeface="Calibri" panose="020F0502020204030204" pitchFamily="34" charset="0"/>
                <a:cs typeface="Times New Roman" panose="02020603050405020304" pitchFamily="18" charset="0"/>
              </a:rPr>
              <a:t>rispondere a </a:t>
            </a:r>
            <a:r>
              <a:rPr lang="it-IT" sz="1800" dirty="0">
                <a:latin typeface="Arial" panose="020B0604020202020204" pitchFamily="34" charset="0"/>
                <a:ea typeface="Calibri" panose="020F0502020204030204" pitchFamily="34" charset="0"/>
                <a:cs typeface="Times New Roman" panose="02020603050405020304" pitchFamily="18" charset="0"/>
              </a:rPr>
              <a:t>eventuali feedback non verbali. Questa funzione ti consente anche di gestire il feedback verbale, poiché </a:t>
            </a:r>
            <a:r>
              <a:rPr lang="it-IT" sz="1800" dirty="0" smtClean="0">
                <a:latin typeface="Arial" panose="020B0604020202020204" pitchFamily="34" charset="0"/>
                <a:ea typeface="Calibri" panose="020F0502020204030204" pitchFamily="34" charset="0"/>
                <a:cs typeface="Times New Roman" panose="02020603050405020304" pitchFamily="18" charset="0"/>
              </a:rPr>
              <a:t>gli allievi potranno utilizzare la </a:t>
            </a:r>
            <a:r>
              <a:rPr lang="it-IT" sz="1800" dirty="0">
                <a:latin typeface="Arial" panose="020B0604020202020204" pitchFamily="34" charset="0"/>
                <a:ea typeface="Calibri" panose="020F0502020204030204" pitchFamily="34" charset="0"/>
                <a:cs typeface="Times New Roman" panose="02020603050405020304" pitchFamily="18" charset="0"/>
              </a:rPr>
              <a:t>funzione "pollice in su" per indicare quando sono </a:t>
            </a:r>
            <a:r>
              <a:rPr lang="it-IT" sz="1800" dirty="0" smtClean="0">
                <a:latin typeface="Arial" panose="020B0604020202020204" pitchFamily="34" charset="0"/>
                <a:ea typeface="Calibri" panose="020F0502020204030204" pitchFamily="34" charset="0"/>
                <a:cs typeface="Times New Roman" panose="02020603050405020304" pitchFamily="18" charset="0"/>
              </a:rPr>
              <a:t>pronti a </a:t>
            </a:r>
            <a:r>
              <a:rPr lang="it-IT" sz="1800" dirty="0">
                <a:latin typeface="Arial" panose="020B0604020202020204" pitchFamily="34" charset="0"/>
                <a:ea typeface="Calibri" panose="020F0502020204030204" pitchFamily="34" charset="0"/>
                <a:cs typeface="Times New Roman" panose="02020603050405020304" pitchFamily="18" charset="0"/>
              </a:rPr>
              <a:t>iniziare la lezione dal vivo. Ricorda di </a:t>
            </a:r>
            <a:r>
              <a:rPr lang="it-IT" sz="1800" dirty="0" smtClean="0">
                <a:latin typeface="Arial" panose="020B0604020202020204" pitchFamily="34" charset="0"/>
                <a:ea typeface="Calibri" panose="020F0502020204030204" pitchFamily="34" charset="0"/>
                <a:cs typeface="Times New Roman" panose="02020603050405020304" pitchFamily="18" charset="0"/>
              </a:rPr>
              <a:t>disattivare </a:t>
            </a:r>
            <a:r>
              <a:rPr lang="it-IT" sz="1800" dirty="0">
                <a:latin typeface="Arial" panose="020B0604020202020204" pitchFamily="34" charset="0"/>
                <a:ea typeface="Calibri" panose="020F0502020204030204" pitchFamily="34" charset="0"/>
                <a:cs typeface="Times New Roman" panose="02020603050405020304" pitchFamily="18" charset="0"/>
              </a:rPr>
              <a:t>l'audio </a:t>
            </a:r>
            <a:r>
              <a:rPr lang="it-IT" sz="1800" dirty="0" smtClean="0">
                <a:latin typeface="Arial" panose="020B0604020202020204" pitchFamily="34" charset="0"/>
                <a:ea typeface="Calibri" panose="020F0502020204030204" pitchFamily="34" charset="0"/>
                <a:cs typeface="Times New Roman" panose="02020603050405020304" pitchFamily="18" charset="0"/>
              </a:rPr>
              <a:t>del tuo </a:t>
            </a:r>
            <a:r>
              <a:rPr lang="it-IT" sz="1800" dirty="0">
                <a:latin typeface="Arial" panose="020B0604020202020204" pitchFamily="34" charset="0"/>
                <a:ea typeface="Calibri" panose="020F0502020204030204" pitchFamily="34" charset="0"/>
                <a:cs typeface="Times New Roman" panose="02020603050405020304" pitchFamily="18" charset="0"/>
              </a:rPr>
              <a:t>pubblico fino al termine della lezione per evitare rumori di sottofondo.</a:t>
            </a:r>
            <a:endParaRPr lang="es-ES" dirty="0">
              <a:solidFill>
                <a:srgbClr val="E47A24"/>
              </a:solidFill>
            </a:endParaRPr>
          </a:p>
        </p:txBody>
      </p:sp>
      <p:sp>
        <p:nvSpPr>
          <p:cNvPr id="5" name="Rectángulo 4">
            <a:extLst>
              <a:ext uri="{FF2B5EF4-FFF2-40B4-BE49-F238E27FC236}">
                <a16:creationId xmlns:a16="http://schemas.microsoft.com/office/drawing/2014/main" xmlns=""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xmlns=""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xmlns=""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xmlns="" id="{40E7E879-E80A-4CC9-B016-63ABC6EC95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pic>
        <p:nvPicPr>
          <p:cNvPr id="14" name="Immagine 13"/>
          <p:cNvPicPr>
            <a:picLocks noChangeAspect="1"/>
          </p:cNvPicPr>
          <p:nvPr/>
        </p:nvPicPr>
        <p:blipFill>
          <a:blip r:embed="rId4"/>
          <a:stretch>
            <a:fillRect/>
          </a:stretch>
        </p:blipFill>
        <p:spPr>
          <a:xfrm>
            <a:off x="1459132" y="6130281"/>
            <a:ext cx="9096020" cy="536494"/>
          </a:xfrm>
          <a:prstGeom prst="rect">
            <a:avLst/>
          </a:prstGeom>
        </p:spPr>
      </p:pic>
      <p:sp>
        <p:nvSpPr>
          <p:cNvPr id="16" name="Título 1">
            <a:extLst>
              <a:ext uri="{FF2B5EF4-FFF2-40B4-BE49-F238E27FC236}">
                <a16:creationId xmlns:a16="http://schemas.microsoft.com/office/drawing/2014/main" xmlns="" id="{23DBDABA-866A-4C1D-9AA8-2373B3CDA5EC}"/>
              </a:ext>
            </a:extLst>
          </p:cNvPr>
          <p:cNvSpPr>
            <a:spLocks noGrp="1"/>
          </p:cNvSpPr>
          <p:nvPr>
            <p:ph type="ctrTitle"/>
          </p:nvPr>
        </p:nvSpPr>
        <p:spPr>
          <a:xfrm>
            <a:off x="4979814" y="648244"/>
            <a:ext cx="7590780" cy="564539"/>
          </a:xfrm>
        </p:spPr>
        <p:txBody>
          <a:bodyPr>
            <a:noAutofit/>
          </a:bodyPr>
          <a:lstStyle/>
          <a:p>
            <a:pPr algn="l"/>
            <a:r>
              <a:rPr lang="en-US" sz="3400" dirty="0" smtClean="0">
                <a:solidFill>
                  <a:srgbClr val="D92E2D"/>
                </a:solidFill>
                <a:ea typeface="Calibri" panose="020F0502020204030204" pitchFamily="34" charset="0"/>
              </a:rPr>
              <a:t>2</a:t>
            </a:r>
            <a:r>
              <a:rPr lang="en-US" sz="3400" dirty="0" smtClean="0">
                <a:solidFill>
                  <a:srgbClr val="D92E2D"/>
                </a:solidFill>
                <a:effectLst/>
                <a:ea typeface="Calibri" panose="020F0502020204030204" pitchFamily="34" charset="0"/>
              </a:rPr>
              <a:t>. COMUNICAZIONE ONLINE EFFICACE</a:t>
            </a:r>
            <a:r>
              <a:rPr lang="en-US" sz="3400" dirty="0" smtClean="0">
                <a:solidFill>
                  <a:srgbClr val="D92E2D"/>
                </a:solidFill>
                <a:effectLst/>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7" name="CuadroTexto 12">
            <a:extLst>
              <a:ext uri="{FF2B5EF4-FFF2-40B4-BE49-F238E27FC236}">
                <a16:creationId xmlns:a16="http://schemas.microsoft.com/office/drawing/2014/main" xmlns="" id="{0E99C92F-4CC5-49AE-9735-C63BF407A90D}"/>
              </a:ext>
            </a:extLst>
          </p:cNvPr>
          <p:cNvSpPr txBox="1"/>
          <p:nvPr/>
        </p:nvSpPr>
        <p:spPr>
          <a:xfrm>
            <a:off x="4979814" y="1140194"/>
            <a:ext cx="7130062" cy="338554"/>
          </a:xfrm>
          <a:prstGeom prst="rect">
            <a:avLst/>
          </a:prstGeom>
          <a:noFill/>
        </p:spPr>
        <p:txBody>
          <a:bodyPr wrap="square">
            <a:spAutoFit/>
          </a:bodyPr>
          <a:lstStyle/>
          <a:p>
            <a:r>
              <a:rPr lang="it-IT" sz="1600" dirty="0" smtClean="0">
                <a:solidFill>
                  <a:srgbClr val="D92E2D"/>
                </a:solidFill>
                <a:latin typeface="+mj-lt"/>
                <a:ea typeface="Calibri" panose="020F0502020204030204" pitchFamily="34" charset="0"/>
                <a:cs typeface="Times New Roman" panose="02020603050405020304" pitchFamily="18" charset="0"/>
              </a:rPr>
              <a:t>MISURE CONCRETE PER LA </a:t>
            </a:r>
            <a:r>
              <a:rPr lang="it-IT" sz="1600" dirty="0">
                <a:solidFill>
                  <a:srgbClr val="D92E2D"/>
                </a:solidFill>
                <a:latin typeface="+mj-lt"/>
                <a:ea typeface="Calibri" panose="020F0502020204030204" pitchFamily="34" charset="0"/>
                <a:cs typeface="Times New Roman" panose="02020603050405020304" pitchFamily="18" charset="0"/>
              </a:rPr>
              <a:t>VISIBILITA' ONLINE DELLA TUA IMPRESA </a:t>
            </a:r>
            <a:r>
              <a:rPr lang="it-IT" sz="1600" dirty="0" smtClean="0">
                <a:solidFill>
                  <a:srgbClr val="D92E2D"/>
                </a:solidFill>
                <a:latin typeface="+mj-lt"/>
                <a:ea typeface="Calibri" panose="020F0502020204030204" pitchFamily="34" charset="0"/>
                <a:cs typeface="Times New Roman" panose="02020603050405020304" pitchFamily="18" charset="0"/>
              </a:rPr>
              <a:t>SPORTIVA</a:t>
            </a:r>
            <a:endParaRPr lang="es-ES" sz="1600" dirty="0">
              <a:latin typeface="+mj-lt"/>
            </a:endParaRPr>
          </a:p>
        </p:txBody>
      </p:sp>
    </p:spTree>
    <p:extLst>
      <p:ext uri="{BB962C8B-B14F-4D97-AF65-F5344CB8AC3E}">
        <p14:creationId xmlns:p14="http://schemas.microsoft.com/office/powerpoint/2010/main" val="392984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Quieres obtener un certificado de community manager?">
            <a:extLst>
              <a:ext uri="{FF2B5EF4-FFF2-40B4-BE49-F238E27FC236}">
                <a16:creationId xmlns:a16="http://schemas.microsoft.com/office/drawing/2014/main" xmlns="" id="{00F099AD-D5AF-4C3A-B712-22C615E60F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81" r="16927"/>
          <a:stretch/>
        </p:blipFill>
        <p:spPr bwMode="auto">
          <a:xfrm>
            <a:off x="8428598" y="2684206"/>
            <a:ext cx="3304697" cy="2413433"/>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xmlns="" id="{34697EA5-F919-4E2B-8A99-C1467FF21115}"/>
              </a:ext>
            </a:extLst>
          </p:cNvPr>
          <p:cNvSpPr>
            <a:spLocks noGrp="1"/>
          </p:cNvSpPr>
          <p:nvPr>
            <p:ph type="subTitle" idx="1"/>
          </p:nvPr>
        </p:nvSpPr>
        <p:spPr>
          <a:xfrm>
            <a:off x="1335278" y="1644356"/>
            <a:ext cx="6786501" cy="3738819"/>
          </a:xfrm>
        </p:spPr>
        <p:txBody>
          <a:bodyPr>
            <a:noAutofit/>
          </a:bodyPr>
          <a:lstStyle/>
          <a:p>
            <a:pPr algn="just">
              <a:lnSpc>
                <a:spcPct val="120000"/>
              </a:lnSpc>
              <a:spcAft>
                <a:spcPts val="1000"/>
              </a:spcAft>
            </a:pPr>
            <a:r>
              <a:rPr lang="it-IT" sz="1800" b="1" dirty="0" smtClean="0">
                <a:latin typeface="Arial" panose="020B0604020202020204" pitchFamily="34" charset="0"/>
                <a:ea typeface="Calibri" panose="020F0502020204030204" pitchFamily="34" charset="0"/>
                <a:cs typeface="Arial" panose="020B0604020202020204" pitchFamily="34" charset="0"/>
              </a:rPr>
              <a:t>Stimola un </a:t>
            </a:r>
            <a:r>
              <a:rPr lang="it-IT" sz="1800" b="1" dirty="0">
                <a:latin typeface="Arial" panose="020B0604020202020204" pitchFamily="34" charset="0"/>
                <a:ea typeface="Calibri" panose="020F0502020204030204" pitchFamily="34" charset="0"/>
                <a:cs typeface="Arial" panose="020B0604020202020204" pitchFamily="34" charset="0"/>
              </a:rPr>
              <a:t>senso di </a:t>
            </a:r>
            <a:r>
              <a:rPr lang="it-IT" sz="1800" b="1" dirty="0" smtClean="0">
                <a:latin typeface="Arial" panose="020B0604020202020204" pitchFamily="34" charset="0"/>
                <a:ea typeface="Calibri" panose="020F0502020204030204" pitchFamily="34" charset="0"/>
                <a:cs typeface="Arial" panose="020B0604020202020204" pitchFamily="34" charset="0"/>
              </a:rPr>
              <a:t>comunità</a:t>
            </a:r>
          </a:p>
          <a:p>
            <a:pPr algn="just">
              <a:lnSpc>
                <a:spcPct val="120000"/>
              </a:lnSpc>
              <a:spcAft>
                <a:spcPts val="1000"/>
              </a:spcAft>
            </a:pPr>
            <a:r>
              <a:rPr lang="it-IT" sz="1800" dirty="0">
                <a:latin typeface="Arial" panose="020B0604020202020204" pitchFamily="34" charset="0"/>
                <a:ea typeface="Calibri" panose="020F0502020204030204" pitchFamily="34" charset="0"/>
                <a:cs typeface="Arial" panose="020B0604020202020204" pitchFamily="34" charset="0"/>
              </a:rPr>
              <a:t>Il senso di presenza e di comunità aumenterà quando tutti mostreranno il proprio volto tramite webcam. Gli </a:t>
            </a:r>
            <a:r>
              <a:rPr lang="it-IT" sz="1800" dirty="0" smtClean="0">
                <a:latin typeface="Arial" panose="020B0604020202020204" pitchFamily="34" charset="0"/>
                <a:ea typeface="Calibri" panose="020F0502020204030204" pitchFamily="34" charset="0"/>
                <a:cs typeface="Arial" panose="020B0604020202020204" pitchFamily="34" charset="0"/>
              </a:rPr>
              <a:t>allievi </a:t>
            </a:r>
            <a:r>
              <a:rPr lang="it-IT" sz="1800" dirty="0">
                <a:latin typeface="Arial" panose="020B0604020202020204" pitchFamily="34" charset="0"/>
                <a:ea typeface="Calibri" panose="020F0502020204030204" pitchFamily="34" charset="0"/>
                <a:cs typeface="Arial" panose="020B0604020202020204" pitchFamily="34" charset="0"/>
              </a:rPr>
              <a:t>o il tuo pubblico in generale sono più propensi a prestare attenzione se sanno di essere davanti alla telecamera.</a:t>
            </a:r>
            <a:r>
              <a:rPr lang="en-US" sz="1800" dirty="0" smtClean="0">
                <a:effectLst/>
                <a:latin typeface="Arial" panose="020B0604020202020204" pitchFamily="34" charset="0"/>
                <a:ea typeface="Calibri" panose="020F0502020204030204" pitchFamily="34" charset="0"/>
                <a:cs typeface="Arial" panose="020B0604020202020204" pitchFamily="34" charset="0"/>
              </a:rPr>
              <a:t> </a:t>
            </a:r>
            <a:r>
              <a:rPr lang="it-IT" sz="1800" dirty="0">
                <a:latin typeface="Arial" panose="020B0604020202020204" pitchFamily="34" charset="0"/>
                <a:ea typeface="Calibri" panose="020F0502020204030204" pitchFamily="34" charset="0"/>
                <a:cs typeface="Arial" panose="020B0604020202020204" pitchFamily="34" charset="0"/>
              </a:rPr>
              <a:t>Inoltre, all'inizio e alla fine della lezione puoi </a:t>
            </a:r>
            <a:r>
              <a:rPr lang="it-IT" sz="1800" dirty="0" smtClean="0">
                <a:latin typeface="Arial" panose="020B0604020202020204" pitchFamily="34" charset="0"/>
                <a:ea typeface="Calibri" panose="020F0502020204030204" pitchFamily="34" charset="0"/>
                <a:cs typeface="Arial" panose="020B0604020202020204" pitchFamily="34" charset="0"/>
              </a:rPr>
              <a:t>attivare la funzione «Gallery view» </a:t>
            </a:r>
            <a:r>
              <a:rPr lang="it-IT" sz="1800" dirty="0">
                <a:latin typeface="Arial" panose="020B0604020202020204" pitchFamily="34" charset="0"/>
                <a:ea typeface="Calibri" panose="020F0502020204030204" pitchFamily="34" charset="0"/>
                <a:cs typeface="Arial" panose="020B0604020202020204" pitchFamily="34" charset="0"/>
              </a:rPr>
              <a:t>(</a:t>
            </a:r>
            <a:r>
              <a:rPr lang="it-IT" sz="1800" dirty="0" smtClean="0">
                <a:latin typeface="Arial" panose="020B0604020202020204" pitchFamily="34" charset="0"/>
                <a:ea typeface="Calibri" panose="020F0502020204030204" pitchFamily="34" charset="0"/>
                <a:cs typeface="Arial" panose="020B0604020202020204" pitchFamily="34" charset="0"/>
              </a:rPr>
              <a:t>qui tutti </a:t>
            </a:r>
            <a:r>
              <a:rPr lang="it-IT" sz="1800" dirty="0">
                <a:latin typeface="Arial" panose="020B0604020202020204" pitchFamily="34" charset="0"/>
                <a:ea typeface="Calibri" panose="020F0502020204030204" pitchFamily="34" charset="0"/>
                <a:cs typeface="Arial" panose="020B0604020202020204" pitchFamily="34" charset="0"/>
              </a:rPr>
              <a:t>sono visibili </a:t>
            </a:r>
            <a:r>
              <a:rPr lang="it-IT" sz="1800" dirty="0" smtClean="0">
                <a:latin typeface="Arial" panose="020B0604020202020204" pitchFamily="34" charset="0"/>
                <a:ea typeface="Calibri" panose="020F0502020204030204" pitchFamily="34" charset="0"/>
                <a:cs typeface="Arial" panose="020B0604020202020204" pitchFamily="34" charset="0"/>
              </a:rPr>
              <a:t>allo </a:t>
            </a:r>
            <a:r>
              <a:rPr lang="it-IT" sz="1800" dirty="0">
                <a:latin typeface="Arial" panose="020B0604020202020204" pitchFamily="34" charset="0"/>
                <a:ea typeface="Calibri" panose="020F0502020204030204" pitchFamily="34" charset="0"/>
                <a:cs typeface="Arial" panose="020B0604020202020204" pitchFamily="34" charset="0"/>
              </a:rPr>
              <a:t>stesso tempo</a:t>
            </a:r>
            <a:r>
              <a:rPr lang="it-IT" sz="1800" dirty="0" smtClean="0">
                <a:latin typeface="Arial" panose="020B0604020202020204" pitchFamily="34" charset="0"/>
                <a:ea typeface="Calibri" panose="020F0502020204030204" pitchFamily="34" charset="0"/>
                <a:cs typeface="Arial" panose="020B0604020202020204" pitchFamily="34" charset="0"/>
              </a:rPr>
              <a:t>). </a:t>
            </a:r>
            <a:r>
              <a:rPr lang="it-IT" sz="1800" dirty="0">
                <a:latin typeface="Arial" panose="020B0604020202020204" pitchFamily="34" charset="0"/>
                <a:ea typeface="Calibri" panose="020F0502020204030204" pitchFamily="34" charset="0"/>
                <a:cs typeface="Arial" panose="020B0604020202020204" pitchFamily="34" charset="0"/>
              </a:rPr>
              <a:t>Alla fine della lezione, se i tuoi allievi acconsentono, puoi scattare una foto alla Gallery view e postarla su Facebook/Instagram (profilo personale o meglio professionale) o sul sito web; </a:t>
            </a:r>
            <a:r>
              <a:rPr lang="it-IT" sz="1800" dirty="0" err="1">
                <a:latin typeface="Arial" panose="020B0604020202020204" pitchFamily="34" charset="0"/>
                <a:ea typeface="Calibri" panose="020F0502020204030204" pitchFamily="34" charset="0"/>
                <a:cs typeface="Arial" panose="020B0604020202020204" pitchFamily="34" charset="0"/>
              </a:rPr>
              <a:t>tagga</a:t>
            </a:r>
            <a:r>
              <a:rPr lang="it-IT" sz="1800" dirty="0">
                <a:latin typeface="Arial" panose="020B0604020202020204" pitchFamily="34" charset="0"/>
                <a:ea typeface="Calibri" panose="020F0502020204030204" pitchFamily="34" charset="0"/>
                <a:cs typeface="Arial" panose="020B0604020202020204" pitchFamily="34" charset="0"/>
              </a:rPr>
              <a:t> i tuoi allievi per favorire la loro inclusione e partecipazione alle tue attività.</a:t>
            </a:r>
            <a:endParaRPr lang="es-E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xmlns=""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xmlns=""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xmlns=""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xmlns="" id="{40E7E879-E80A-4CC9-B016-63ABC6EC95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pic>
        <p:nvPicPr>
          <p:cNvPr id="14" name="Immagine 13"/>
          <p:cNvPicPr>
            <a:picLocks noChangeAspect="1"/>
          </p:cNvPicPr>
          <p:nvPr/>
        </p:nvPicPr>
        <p:blipFill>
          <a:blip r:embed="rId4"/>
          <a:stretch>
            <a:fillRect/>
          </a:stretch>
        </p:blipFill>
        <p:spPr>
          <a:xfrm>
            <a:off x="1459132" y="6130281"/>
            <a:ext cx="9096020" cy="536494"/>
          </a:xfrm>
          <a:prstGeom prst="rect">
            <a:avLst/>
          </a:prstGeom>
        </p:spPr>
      </p:pic>
      <p:sp>
        <p:nvSpPr>
          <p:cNvPr id="16" name="Título 1">
            <a:extLst>
              <a:ext uri="{FF2B5EF4-FFF2-40B4-BE49-F238E27FC236}">
                <a16:creationId xmlns:a16="http://schemas.microsoft.com/office/drawing/2014/main" xmlns="" id="{23DBDABA-866A-4C1D-9AA8-2373B3CDA5EC}"/>
              </a:ext>
            </a:extLst>
          </p:cNvPr>
          <p:cNvSpPr>
            <a:spLocks noGrp="1"/>
          </p:cNvSpPr>
          <p:nvPr>
            <p:ph type="ctrTitle"/>
          </p:nvPr>
        </p:nvSpPr>
        <p:spPr>
          <a:xfrm>
            <a:off x="4979814" y="648244"/>
            <a:ext cx="7590780" cy="564539"/>
          </a:xfrm>
        </p:spPr>
        <p:txBody>
          <a:bodyPr>
            <a:noAutofit/>
          </a:bodyPr>
          <a:lstStyle/>
          <a:p>
            <a:pPr algn="l"/>
            <a:r>
              <a:rPr lang="en-US" sz="3400" dirty="0" smtClean="0">
                <a:solidFill>
                  <a:srgbClr val="D92E2D"/>
                </a:solidFill>
                <a:ea typeface="Calibri" panose="020F0502020204030204" pitchFamily="34" charset="0"/>
              </a:rPr>
              <a:t>2</a:t>
            </a:r>
            <a:r>
              <a:rPr lang="en-US" sz="3400" dirty="0" smtClean="0">
                <a:solidFill>
                  <a:srgbClr val="D92E2D"/>
                </a:solidFill>
                <a:effectLst/>
                <a:ea typeface="Calibri" panose="020F0502020204030204" pitchFamily="34" charset="0"/>
              </a:rPr>
              <a:t>. COMUNICAZIONE ONLINE EFFICACE</a:t>
            </a:r>
            <a:r>
              <a:rPr lang="en-US" sz="3400" dirty="0" smtClean="0">
                <a:solidFill>
                  <a:srgbClr val="D92E2D"/>
                </a:solidFill>
                <a:effectLst/>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7" name="CuadroTexto 12">
            <a:extLst>
              <a:ext uri="{FF2B5EF4-FFF2-40B4-BE49-F238E27FC236}">
                <a16:creationId xmlns:a16="http://schemas.microsoft.com/office/drawing/2014/main" xmlns="" id="{0E99C92F-4CC5-49AE-9735-C63BF407A90D}"/>
              </a:ext>
            </a:extLst>
          </p:cNvPr>
          <p:cNvSpPr txBox="1"/>
          <p:nvPr/>
        </p:nvSpPr>
        <p:spPr>
          <a:xfrm>
            <a:off x="4979814" y="1140194"/>
            <a:ext cx="7130062" cy="338554"/>
          </a:xfrm>
          <a:prstGeom prst="rect">
            <a:avLst/>
          </a:prstGeom>
          <a:noFill/>
        </p:spPr>
        <p:txBody>
          <a:bodyPr wrap="square">
            <a:spAutoFit/>
          </a:bodyPr>
          <a:lstStyle/>
          <a:p>
            <a:r>
              <a:rPr lang="it-IT" sz="1600" dirty="0" smtClean="0">
                <a:solidFill>
                  <a:srgbClr val="D92E2D"/>
                </a:solidFill>
                <a:latin typeface="+mj-lt"/>
                <a:ea typeface="Calibri" panose="020F0502020204030204" pitchFamily="34" charset="0"/>
                <a:cs typeface="Times New Roman" panose="02020603050405020304" pitchFamily="18" charset="0"/>
              </a:rPr>
              <a:t>MISURE CONCRETE PER LA </a:t>
            </a:r>
            <a:r>
              <a:rPr lang="it-IT" sz="1600" dirty="0">
                <a:solidFill>
                  <a:srgbClr val="D92E2D"/>
                </a:solidFill>
                <a:latin typeface="+mj-lt"/>
                <a:ea typeface="Calibri" panose="020F0502020204030204" pitchFamily="34" charset="0"/>
                <a:cs typeface="Times New Roman" panose="02020603050405020304" pitchFamily="18" charset="0"/>
              </a:rPr>
              <a:t>VISIBILITA' ONLINE DELLA TUA IMPRESA </a:t>
            </a:r>
            <a:r>
              <a:rPr lang="it-IT" sz="1600" dirty="0" smtClean="0">
                <a:solidFill>
                  <a:srgbClr val="D92E2D"/>
                </a:solidFill>
                <a:latin typeface="+mj-lt"/>
                <a:ea typeface="Calibri" panose="020F0502020204030204" pitchFamily="34" charset="0"/>
                <a:cs typeface="Times New Roman" panose="02020603050405020304" pitchFamily="18" charset="0"/>
              </a:rPr>
              <a:t>SPORTIVA</a:t>
            </a:r>
            <a:endParaRPr lang="es-ES" sz="1600" dirty="0">
              <a:latin typeface="+mj-lt"/>
            </a:endParaRPr>
          </a:p>
        </p:txBody>
      </p:sp>
    </p:spTree>
    <p:extLst>
      <p:ext uri="{BB962C8B-B14F-4D97-AF65-F5344CB8AC3E}">
        <p14:creationId xmlns:p14="http://schemas.microsoft.com/office/powerpoint/2010/main" val="2474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34697EA5-F919-4E2B-8A99-C1467FF21115}"/>
              </a:ext>
            </a:extLst>
          </p:cNvPr>
          <p:cNvSpPr>
            <a:spLocks noGrp="1"/>
          </p:cNvSpPr>
          <p:nvPr>
            <p:ph type="subTitle" idx="1"/>
          </p:nvPr>
        </p:nvSpPr>
        <p:spPr>
          <a:xfrm>
            <a:off x="1364336" y="1423116"/>
            <a:ext cx="8163122" cy="3904663"/>
          </a:xfrm>
        </p:spPr>
        <p:txBody>
          <a:bodyPr>
            <a:normAutofit/>
          </a:bodyPr>
          <a:lstStyle/>
          <a:p>
            <a:pPr algn="l"/>
            <a:endParaRPr lang="es-ES" dirty="0">
              <a:solidFill>
                <a:srgbClr val="E47A24"/>
              </a:solidFill>
            </a:endParaRPr>
          </a:p>
          <a:p>
            <a:pPr algn="just">
              <a:lnSpc>
                <a:spcPct val="120000"/>
              </a:lnSpc>
              <a:spcAft>
                <a:spcPts val="1000"/>
              </a:spcAft>
            </a:pPr>
            <a:r>
              <a:rPr lang="it-IT" sz="1800" b="1" dirty="0" smtClean="0">
                <a:latin typeface="Arial" panose="020B0604020202020204" pitchFamily="34" charset="0"/>
                <a:ea typeface="Calibri" panose="020F0502020204030204" pitchFamily="34" charset="0"/>
                <a:cs typeface="Arial" panose="020B0604020202020204" pitchFamily="34" charset="0"/>
              </a:rPr>
              <a:t>Tieni conto dei diversi fusi orari (</a:t>
            </a:r>
            <a:r>
              <a:rPr lang="it-IT" sz="1800" b="1" dirty="0">
                <a:latin typeface="Arial" panose="020B0604020202020204" pitchFamily="34" charset="0"/>
                <a:ea typeface="Calibri" panose="020F0502020204030204" pitchFamily="34" charset="0"/>
                <a:cs typeface="Arial" panose="020B0604020202020204" pitchFamily="34" charset="0"/>
              </a:rPr>
              <a:t>in caso di pubblico internazionale</a:t>
            </a:r>
            <a:r>
              <a:rPr lang="it-IT" sz="1800" b="1" dirty="0" smtClean="0">
                <a:latin typeface="Arial" panose="020B0604020202020204" pitchFamily="34" charset="0"/>
                <a:ea typeface="Calibri" panose="020F0502020204030204" pitchFamily="34" charset="0"/>
                <a:cs typeface="Arial" panose="020B0604020202020204" pitchFamily="34" charset="0"/>
              </a:rPr>
              <a:t>)</a:t>
            </a:r>
          </a:p>
          <a:p>
            <a:pPr algn="just">
              <a:lnSpc>
                <a:spcPct val="120000"/>
              </a:lnSpc>
              <a:spcAft>
                <a:spcPts val="1000"/>
              </a:spcAft>
            </a:pPr>
            <a:r>
              <a:rPr lang="it-IT" sz="1800" dirty="0" smtClean="0">
                <a:latin typeface="Arial" panose="020B0604020202020204" pitchFamily="34" charset="0"/>
                <a:ea typeface="Calibri" panose="020F0502020204030204" pitchFamily="34" charset="0"/>
                <a:cs typeface="Arial" panose="020B0604020202020204" pitchFamily="34" charset="0"/>
              </a:rPr>
              <a:t>Tenere lezioni online in fusi orari differenti può sembrare una sfida piuttosto grande, soprattutto se devi svolgere le lezioni in tempo reale. Timezone.io ti consente di tenere traccia dell'ora locale dei tuoi clienti e di aiutarti a programmare la tua lezione in un momento conveniente per tutti. Si tratta di uno strumento facile da usare:</a:t>
            </a:r>
            <a:r>
              <a:rPr lang="it-IT" sz="1800" dirty="0" smtClean="0">
                <a:effectLst/>
                <a:latin typeface="Arial" panose="020B0604020202020204" pitchFamily="34" charset="0"/>
                <a:ea typeface="Calibri" panose="020F0502020204030204" pitchFamily="34" charset="0"/>
                <a:cs typeface="Arial" panose="020B0604020202020204" pitchFamily="34" charset="0"/>
              </a:rPr>
              <a:t> </a:t>
            </a:r>
            <a:r>
              <a:rPr lang="it-IT" sz="1800" dirty="0" smtClean="0">
                <a:latin typeface="Arial" panose="020B0604020202020204" pitchFamily="34" charset="0"/>
                <a:ea typeface="Calibri" panose="020F0502020204030204" pitchFamily="34" charset="0"/>
                <a:cs typeface="Arial" panose="020B0604020202020204" pitchFamily="34" charset="0"/>
              </a:rPr>
              <a:t>inserisci semplicemente la città del tuo cliente sul sito web</a:t>
            </a:r>
            <a:r>
              <a:rPr lang="it-IT" sz="1800" dirty="0" smtClean="0">
                <a:effectLst/>
                <a:latin typeface="Arial" panose="020B0604020202020204" pitchFamily="34" charset="0"/>
                <a:ea typeface="Calibri" panose="020F0502020204030204" pitchFamily="34" charset="0"/>
                <a:cs typeface="Arial" panose="020B0604020202020204" pitchFamily="34" charset="0"/>
              </a:rPr>
              <a:t> (</a:t>
            </a:r>
            <a:r>
              <a:rPr lang="it-IT" sz="1800" u="sng" dirty="0" smtClean="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https://timezone.io/</a:t>
            </a:r>
            <a:r>
              <a:rPr lang="it-IT" sz="1800" dirty="0" smtClean="0">
                <a:effectLst/>
                <a:latin typeface="Arial" panose="020B0604020202020204" pitchFamily="34" charset="0"/>
                <a:ea typeface="Calibri" panose="020F0502020204030204" pitchFamily="34" charset="0"/>
                <a:cs typeface="Arial" panose="020B0604020202020204" pitchFamily="34" charset="0"/>
              </a:rPr>
              <a:t>) </a:t>
            </a:r>
            <a:r>
              <a:rPr lang="it-IT" sz="1800" dirty="0" smtClean="0">
                <a:latin typeface="Arial" panose="020B0604020202020204" pitchFamily="34" charset="0"/>
                <a:ea typeface="Calibri" panose="020F0502020204030204" pitchFamily="34" charset="0"/>
                <a:cs typeface="Arial" panose="020B0604020202020204" pitchFamily="34" charset="0"/>
              </a:rPr>
              <a:t>e avrai una visione chiara dei loro orari locali. Il sito offre infatti un'utile interfaccia visiva.</a:t>
            </a:r>
            <a:endParaRPr lang="it-IT" dirty="0">
              <a:solidFill>
                <a:srgbClr val="E47A24"/>
              </a:solidFill>
            </a:endParaRPr>
          </a:p>
        </p:txBody>
      </p:sp>
      <p:sp>
        <p:nvSpPr>
          <p:cNvPr id="5" name="Rectángulo 4">
            <a:extLst>
              <a:ext uri="{FF2B5EF4-FFF2-40B4-BE49-F238E27FC236}">
                <a16:creationId xmlns:a16="http://schemas.microsoft.com/office/drawing/2014/main" xmlns=""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xmlns=""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xmlns=""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xmlns="" id="{40E7E879-E80A-4CC9-B016-63ABC6EC95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pic>
        <p:nvPicPr>
          <p:cNvPr id="13314" name="Picture 2" descr="Time Zone Pro (@TimeZonePro) | Twitter">
            <a:extLst>
              <a:ext uri="{FF2B5EF4-FFF2-40B4-BE49-F238E27FC236}">
                <a16:creationId xmlns:a16="http://schemas.microsoft.com/office/drawing/2014/main" xmlns="" id="{C39AC7EB-4192-4E82-90EE-DE246BF10D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2762" y="2404010"/>
            <a:ext cx="2062316" cy="2062316"/>
          </a:xfrm>
          <a:prstGeom prst="rect">
            <a:avLst/>
          </a:prstGeom>
          <a:noFill/>
          <a:extLst>
            <a:ext uri="{909E8E84-426E-40DD-AFC4-6F175D3DCCD1}">
              <a14:hiddenFill xmlns:a14="http://schemas.microsoft.com/office/drawing/2010/main">
                <a:solidFill>
                  <a:srgbClr val="FFFFFF"/>
                </a:solidFill>
              </a14:hiddenFill>
            </a:ext>
          </a:extLst>
        </p:spPr>
      </p:pic>
      <p:pic>
        <p:nvPicPr>
          <p:cNvPr id="14" name="Immagine 13"/>
          <p:cNvPicPr>
            <a:picLocks noChangeAspect="1"/>
          </p:cNvPicPr>
          <p:nvPr/>
        </p:nvPicPr>
        <p:blipFill>
          <a:blip r:embed="rId5"/>
          <a:stretch>
            <a:fillRect/>
          </a:stretch>
        </p:blipFill>
        <p:spPr>
          <a:xfrm>
            <a:off x="1459132" y="6130281"/>
            <a:ext cx="9096020" cy="536494"/>
          </a:xfrm>
          <a:prstGeom prst="rect">
            <a:avLst/>
          </a:prstGeom>
        </p:spPr>
      </p:pic>
      <p:sp>
        <p:nvSpPr>
          <p:cNvPr id="16" name="Título 1">
            <a:extLst>
              <a:ext uri="{FF2B5EF4-FFF2-40B4-BE49-F238E27FC236}">
                <a16:creationId xmlns:a16="http://schemas.microsoft.com/office/drawing/2014/main" xmlns="" id="{23DBDABA-866A-4C1D-9AA8-2373B3CDA5EC}"/>
              </a:ext>
            </a:extLst>
          </p:cNvPr>
          <p:cNvSpPr>
            <a:spLocks noGrp="1"/>
          </p:cNvSpPr>
          <p:nvPr>
            <p:ph type="ctrTitle"/>
          </p:nvPr>
        </p:nvSpPr>
        <p:spPr>
          <a:xfrm>
            <a:off x="4979814" y="648244"/>
            <a:ext cx="7590780" cy="564539"/>
          </a:xfrm>
        </p:spPr>
        <p:txBody>
          <a:bodyPr>
            <a:noAutofit/>
          </a:bodyPr>
          <a:lstStyle/>
          <a:p>
            <a:pPr algn="l"/>
            <a:r>
              <a:rPr lang="en-US" sz="3400" dirty="0" smtClean="0">
                <a:solidFill>
                  <a:srgbClr val="D92E2D"/>
                </a:solidFill>
                <a:ea typeface="Calibri" panose="020F0502020204030204" pitchFamily="34" charset="0"/>
              </a:rPr>
              <a:t>2</a:t>
            </a:r>
            <a:r>
              <a:rPr lang="en-US" sz="3400" dirty="0" smtClean="0">
                <a:solidFill>
                  <a:srgbClr val="D92E2D"/>
                </a:solidFill>
                <a:effectLst/>
                <a:ea typeface="Calibri" panose="020F0502020204030204" pitchFamily="34" charset="0"/>
              </a:rPr>
              <a:t>. COMUNICAZIONE ONLINE EFFICACE</a:t>
            </a:r>
            <a:r>
              <a:rPr lang="en-US" sz="3400" dirty="0" smtClean="0">
                <a:solidFill>
                  <a:srgbClr val="D92E2D"/>
                </a:solidFill>
                <a:effectLst/>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7" name="CuadroTexto 12">
            <a:extLst>
              <a:ext uri="{FF2B5EF4-FFF2-40B4-BE49-F238E27FC236}">
                <a16:creationId xmlns:a16="http://schemas.microsoft.com/office/drawing/2014/main" xmlns="" id="{0E99C92F-4CC5-49AE-9735-C63BF407A90D}"/>
              </a:ext>
            </a:extLst>
          </p:cNvPr>
          <p:cNvSpPr txBox="1"/>
          <p:nvPr/>
        </p:nvSpPr>
        <p:spPr>
          <a:xfrm>
            <a:off x="4979814" y="1140194"/>
            <a:ext cx="7130062" cy="338554"/>
          </a:xfrm>
          <a:prstGeom prst="rect">
            <a:avLst/>
          </a:prstGeom>
          <a:noFill/>
        </p:spPr>
        <p:txBody>
          <a:bodyPr wrap="square">
            <a:spAutoFit/>
          </a:bodyPr>
          <a:lstStyle/>
          <a:p>
            <a:r>
              <a:rPr lang="it-IT" sz="1600" dirty="0" smtClean="0">
                <a:solidFill>
                  <a:srgbClr val="D92E2D"/>
                </a:solidFill>
                <a:latin typeface="+mj-lt"/>
                <a:ea typeface="Calibri" panose="020F0502020204030204" pitchFamily="34" charset="0"/>
                <a:cs typeface="Times New Roman" panose="02020603050405020304" pitchFamily="18" charset="0"/>
              </a:rPr>
              <a:t>MISURE CONCRETE PER LA </a:t>
            </a:r>
            <a:r>
              <a:rPr lang="it-IT" sz="1600" dirty="0">
                <a:solidFill>
                  <a:srgbClr val="D92E2D"/>
                </a:solidFill>
                <a:latin typeface="+mj-lt"/>
                <a:ea typeface="Calibri" panose="020F0502020204030204" pitchFamily="34" charset="0"/>
                <a:cs typeface="Times New Roman" panose="02020603050405020304" pitchFamily="18" charset="0"/>
              </a:rPr>
              <a:t>VISIBILITA' ONLINE DELLA TUA IMPRESA </a:t>
            </a:r>
            <a:r>
              <a:rPr lang="it-IT" sz="1600" dirty="0" smtClean="0">
                <a:solidFill>
                  <a:srgbClr val="D92E2D"/>
                </a:solidFill>
                <a:latin typeface="+mj-lt"/>
                <a:ea typeface="Calibri" panose="020F0502020204030204" pitchFamily="34" charset="0"/>
                <a:cs typeface="Times New Roman" panose="02020603050405020304" pitchFamily="18" charset="0"/>
              </a:rPr>
              <a:t>SPORTIVA</a:t>
            </a:r>
            <a:endParaRPr lang="es-ES" sz="1600" dirty="0">
              <a:latin typeface="+mj-lt"/>
            </a:endParaRPr>
          </a:p>
        </p:txBody>
      </p:sp>
    </p:spTree>
    <p:extLst>
      <p:ext uri="{BB962C8B-B14F-4D97-AF65-F5344CB8AC3E}">
        <p14:creationId xmlns:p14="http://schemas.microsoft.com/office/powerpoint/2010/main" val="393203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34697EA5-F919-4E2B-8A99-C1467FF21115}"/>
              </a:ext>
            </a:extLst>
          </p:cNvPr>
          <p:cNvSpPr>
            <a:spLocks noGrp="1"/>
          </p:cNvSpPr>
          <p:nvPr>
            <p:ph type="subTitle" idx="1"/>
          </p:nvPr>
        </p:nvSpPr>
        <p:spPr>
          <a:xfrm>
            <a:off x="1335279" y="1613289"/>
            <a:ext cx="10100684" cy="4328755"/>
          </a:xfrm>
        </p:spPr>
        <p:txBody>
          <a:bodyPr>
            <a:normAutofit fontScale="85000" lnSpcReduction="10000"/>
          </a:bodyPr>
          <a:lstStyle/>
          <a:p>
            <a:pPr algn="l">
              <a:lnSpc>
                <a:spcPct val="115000"/>
              </a:lnSpc>
              <a:spcAft>
                <a:spcPts val="1000"/>
              </a:spcAft>
            </a:pPr>
            <a:r>
              <a:rPr lang="en-US" dirty="0" smtClean="0">
                <a:solidFill>
                  <a:srgbClr val="E47A24"/>
                </a:solidFill>
                <a:effectLst/>
                <a:ea typeface="Calibri" panose="020F0502020204030204" pitchFamily="34" charset="0"/>
                <a:cs typeface="Times New Roman" panose="02020603050405020304" pitchFamily="18" charset="0"/>
              </a:rPr>
              <a:t>1.1 </a:t>
            </a:r>
            <a:r>
              <a:rPr lang="it-IT" dirty="0">
                <a:solidFill>
                  <a:srgbClr val="E47A24"/>
                </a:solidFill>
                <a:ea typeface="Calibri" panose="020F0502020204030204" pitchFamily="34" charset="0"/>
                <a:cs typeface="Times New Roman" panose="02020603050405020304" pitchFamily="18" charset="0"/>
              </a:rPr>
              <a:t>Perché le competenze </a:t>
            </a:r>
            <a:r>
              <a:rPr lang="it-IT" dirty="0" smtClean="0">
                <a:solidFill>
                  <a:srgbClr val="E47A24"/>
                </a:solidFill>
                <a:ea typeface="Calibri" panose="020F0502020204030204" pitchFamily="34" charset="0"/>
                <a:cs typeface="Times New Roman" panose="02020603050405020304" pitchFamily="18" charset="0"/>
              </a:rPr>
              <a:t>digitali sono importanti nel </a:t>
            </a:r>
            <a:r>
              <a:rPr lang="it-IT" dirty="0">
                <a:solidFill>
                  <a:srgbClr val="E47A24"/>
                </a:solidFill>
                <a:ea typeface="Calibri" panose="020F0502020204030204" pitchFamily="34" charset="0"/>
                <a:cs typeface="Times New Roman" panose="02020603050405020304" pitchFamily="18" charset="0"/>
              </a:rPr>
              <a:t>campo dell'imprenditoria </a:t>
            </a:r>
            <a:r>
              <a:rPr lang="it-IT" dirty="0" smtClean="0">
                <a:solidFill>
                  <a:srgbClr val="E47A24"/>
                </a:solidFill>
                <a:ea typeface="Calibri" panose="020F0502020204030204" pitchFamily="34" charset="0"/>
                <a:cs typeface="Times New Roman" panose="02020603050405020304" pitchFamily="18" charset="0"/>
              </a:rPr>
              <a:t>sportiva</a:t>
            </a:r>
          </a:p>
          <a:p>
            <a:pPr algn="just">
              <a:lnSpc>
                <a:spcPct val="115000"/>
              </a:lnSpc>
              <a:spcAft>
                <a:spcPts val="1000"/>
              </a:spcAft>
            </a:pPr>
            <a:r>
              <a:rPr lang="it-IT" sz="1900" dirty="0">
                <a:latin typeface="Arial" panose="020B0604020202020204" pitchFamily="34" charset="0"/>
                <a:ea typeface="Calibri" panose="020F0502020204030204" pitchFamily="34" charset="0"/>
                <a:cs typeface="Times New Roman" panose="02020603050405020304" pitchFamily="18" charset="0"/>
              </a:rPr>
              <a:t>Il digitale ha cambiato per sempre il gioco del business sportivo. Società sportive, allenatori freelance, federazioni non competono più </a:t>
            </a:r>
            <a:r>
              <a:rPr lang="it-IT" sz="1900" dirty="0" smtClean="0">
                <a:latin typeface="Arial" panose="020B0604020202020204" pitchFamily="34" charset="0"/>
                <a:ea typeface="Calibri" panose="020F0502020204030204" pitchFamily="34" charset="0"/>
                <a:cs typeface="Times New Roman" panose="02020603050405020304" pitchFamily="18" charset="0"/>
              </a:rPr>
              <a:t>tra di </a:t>
            </a:r>
            <a:r>
              <a:rPr lang="it-IT" sz="1900" dirty="0">
                <a:latin typeface="Arial" panose="020B0604020202020204" pitchFamily="34" charset="0"/>
                <a:ea typeface="Calibri" panose="020F0502020204030204" pitchFamily="34" charset="0"/>
                <a:cs typeface="Times New Roman" panose="02020603050405020304" pitchFamily="18" charset="0"/>
              </a:rPr>
              <a:t>loro come nei decenni passati; ora </a:t>
            </a:r>
            <a:r>
              <a:rPr lang="it-IT" sz="1900" dirty="0" smtClean="0">
                <a:latin typeface="Arial" panose="020B0604020202020204" pitchFamily="34" charset="0"/>
                <a:ea typeface="Calibri" panose="020F0502020204030204" pitchFamily="34" charset="0"/>
                <a:cs typeface="Times New Roman" panose="02020603050405020304" pitchFamily="18" charset="0"/>
              </a:rPr>
              <a:t>la nuova concorrenza è per </a:t>
            </a:r>
            <a:r>
              <a:rPr lang="it-IT" sz="1900" dirty="0">
                <a:latin typeface="Arial" panose="020B0604020202020204" pitchFamily="34" charset="0"/>
                <a:ea typeface="Calibri" panose="020F0502020204030204" pitchFamily="34" charset="0"/>
                <a:cs typeface="Times New Roman" panose="02020603050405020304" pitchFamily="18" charset="0"/>
              </a:rPr>
              <a:t>lo più </a:t>
            </a:r>
            <a:r>
              <a:rPr lang="it-IT" sz="1900" dirty="0" smtClean="0">
                <a:latin typeface="Arial" panose="020B0604020202020204" pitchFamily="34" charset="0"/>
                <a:ea typeface="Calibri" panose="020F0502020204030204" pitchFamily="34" charset="0"/>
                <a:cs typeface="Times New Roman" panose="02020603050405020304" pitchFamily="18" charset="0"/>
              </a:rPr>
              <a:t>digitale </a:t>
            </a:r>
            <a:r>
              <a:rPr lang="it-IT" sz="1900" dirty="0">
                <a:latin typeface="Arial" panose="020B0604020202020204" pitchFamily="34" charset="0"/>
                <a:ea typeface="Calibri" panose="020F0502020204030204" pitchFamily="34" charset="0"/>
                <a:cs typeface="Times New Roman" panose="02020603050405020304" pitchFamily="18" charset="0"/>
              </a:rPr>
              <a:t>e </a:t>
            </a:r>
            <a:r>
              <a:rPr lang="it-IT" sz="1900" dirty="0" smtClean="0">
                <a:latin typeface="Arial" panose="020B0604020202020204" pitchFamily="34" charset="0"/>
                <a:ea typeface="Calibri" panose="020F0502020204030204" pitchFamily="34" charset="0"/>
                <a:cs typeface="Times New Roman" panose="02020603050405020304" pitchFamily="18" charset="0"/>
              </a:rPr>
              <a:t>utilizza i </a:t>
            </a:r>
            <a:r>
              <a:rPr lang="it-IT" sz="1900" dirty="0">
                <a:latin typeface="Arial" panose="020B0604020202020204" pitchFamily="34" charset="0"/>
                <a:ea typeface="Calibri" panose="020F0502020204030204" pitchFamily="34" charset="0"/>
                <a:cs typeface="Times New Roman" panose="02020603050405020304" pitchFamily="18" charset="0"/>
              </a:rPr>
              <a:t>social media, </a:t>
            </a:r>
            <a:r>
              <a:rPr lang="it-IT" sz="1900" dirty="0" smtClean="0">
                <a:latin typeface="Arial" panose="020B0604020202020204" pitchFamily="34" charset="0"/>
                <a:ea typeface="Calibri" panose="020F0502020204030204" pitchFamily="34" charset="0"/>
                <a:cs typeface="Times New Roman" panose="02020603050405020304" pitchFamily="18" charset="0"/>
              </a:rPr>
              <a:t>video streaming </a:t>
            </a:r>
            <a:r>
              <a:rPr lang="it-IT" sz="1900" dirty="0">
                <a:latin typeface="Arial" panose="020B0604020202020204" pitchFamily="34" charset="0"/>
                <a:ea typeface="Calibri" panose="020F0502020204030204" pitchFamily="34" charset="0"/>
                <a:cs typeface="Times New Roman" panose="02020603050405020304" pitchFamily="18" charset="0"/>
              </a:rPr>
              <a:t>e giochi</a:t>
            </a:r>
            <a:r>
              <a:rPr lang="it-IT" sz="1900" dirty="0" smtClean="0">
                <a:latin typeface="Arial" panose="020B0604020202020204" pitchFamily="34" charset="0"/>
                <a:ea typeface="Calibri" panose="020F0502020204030204" pitchFamily="34" charset="0"/>
                <a:cs typeface="Times New Roman" panose="02020603050405020304" pitchFamily="18" charset="0"/>
              </a:rPr>
              <a:t>.</a:t>
            </a:r>
          </a:p>
          <a:p>
            <a:pPr algn="just">
              <a:lnSpc>
                <a:spcPct val="115000"/>
              </a:lnSpc>
              <a:spcAft>
                <a:spcPts val="1000"/>
              </a:spcAft>
            </a:pPr>
            <a:r>
              <a:rPr lang="it-IT" sz="1900" dirty="0">
                <a:latin typeface="Arial" panose="020B0604020202020204" pitchFamily="34" charset="0"/>
                <a:ea typeface="Calibri" panose="020F0502020204030204" pitchFamily="34" charset="0"/>
              </a:rPr>
              <a:t>In particolare, il digitale </a:t>
            </a:r>
            <a:r>
              <a:rPr lang="it-IT" sz="1900" dirty="0" smtClean="0">
                <a:latin typeface="Arial" panose="020B0604020202020204" pitchFamily="34" charset="0"/>
                <a:ea typeface="Calibri" panose="020F0502020204030204" pitchFamily="34" charset="0"/>
              </a:rPr>
              <a:t>è stato un’ancora </a:t>
            </a:r>
            <a:r>
              <a:rPr lang="it-IT" sz="1900" dirty="0">
                <a:latin typeface="Arial" panose="020B0604020202020204" pitchFamily="34" charset="0"/>
                <a:ea typeface="Calibri" panose="020F0502020204030204" pitchFamily="34" charset="0"/>
              </a:rPr>
              <a:t>per </a:t>
            </a:r>
            <a:r>
              <a:rPr lang="it-IT" sz="1900" dirty="0" smtClean="0">
                <a:latin typeface="Arial" panose="020B0604020202020204" pitchFamily="34" charset="0"/>
                <a:ea typeface="Calibri" panose="020F0502020204030204" pitchFamily="34" charset="0"/>
              </a:rPr>
              <a:t>tutte le imprese sportive durante </a:t>
            </a:r>
            <a:r>
              <a:rPr lang="it-IT" sz="1900" dirty="0">
                <a:latin typeface="Arial" panose="020B0604020202020204" pitchFamily="34" charset="0"/>
                <a:ea typeface="Calibri" panose="020F0502020204030204" pitchFamily="34" charset="0"/>
              </a:rPr>
              <a:t>la pandemia </a:t>
            </a:r>
            <a:r>
              <a:rPr lang="it-IT" sz="1900" dirty="0" smtClean="0">
                <a:latin typeface="Arial" panose="020B0604020202020204" pitchFamily="34" charset="0"/>
                <a:ea typeface="Calibri" panose="020F0502020204030204" pitchFamily="34" charset="0"/>
              </a:rPr>
              <a:t>Covid-19</a:t>
            </a:r>
            <a:r>
              <a:rPr lang="it-IT" sz="1900" dirty="0">
                <a:latin typeface="Arial" panose="020B0604020202020204" pitchFamily="34" charset="0"/>
                <a:ea typeface="Calibri" panose="020F0502020204030204" pitchFamily="34" charset="0"/>
              </a:rPr>
              <a:t>. Imprenditori, federazioni, società sportive </a:t>
            </a:r>
            <a:r>
              <a:rPr lang="it-IT" sz="1900" dirty="0" smtClean="0">
                <a:latin typeface="Arial" panose="020B0604020202020204" pitchFamily="34" charset="0"/>
                <a:ea typeface="Calibri" panose="020F0502020204030204" pitchFamily="34" charset="0"/>
              </a:rPr>
              <a:t>hanno dovuto adattarsi a </a:t>
            </a:r>
            <a:r>
              <a:rPr lang="it-IT" sz="1900" dirty="0">
                <a:latin typeface="Arial" panose="020B0604020202020204" pitchFamily="34" charset="0"/>
                <a:ea typeface="Calibri" panose="020F0502020204030204" pitchFamily="34" charset="0"/>
              </a:rPr>
              <a:t>questa inaspettata chiusura forzata dei centri sportivi per non perdere il lavoro</a:t>
            </a:r>
            <a:r>
              <a:rPr lang="it-IT" sz="1900" dirty="0" smtClean="0">
                <a:latin typeface="Arial" panose="020B0604020202020204" pitchFamily="34" charset="0"/>
                <a:ea typeface="Calibri" panose="020F0502020204030204" pitchFamily="34" charset="0"/>
              </a:rPr>
              <a:t>.</a:t>
            </a:r>
            <a:r>
              <a:rPr lang="en-US" sz="1900" dirty="0" smtClean="0">
                <a:latin typeface="Arial" panose="020B0604020202020204" pitchFamily="34" charset="0"/>
                <a:ea typeface="Calibri" panose="020F0502020204030204" pitchFamily="34" charset="0"/>
              </a:rPr>
              <a:t> </a:t>
            </a:r>
            <a:r>
              <a:rPr lang="it-IT" sz="1900" dirty="0">
                <a:latin typeface="Arial" panose="020B0604020202020204" pitchFamily="34" charset="0"/>
                <a:ea typeface="Calibri" panose="020F0502020204030204" pitchFamily="34" charset="0"/>
              </a:rPr>
              <a:t>Oltre a questo, durante </a:t>
            </a:r>
            <a:r>
              <a:rPr lang="it-IT" sz="1900" dirty="0" smtClean="0">
                <a:latin typeface="Arial" panose="020B0604020202020204" pitchFamily="34" charset="0"/>
                <a:ea typeface="Calibri" panose="020F0502020204030204" pitchFamily="34" charset="0"/>
              </a:rPr>
              <a:t>un lockdown mondiale </a:t>
            </a:r>
            <a:r>
              <a:rPr lang="it-IT" sz="1900" dirty="0">
                <a:latin typeface="Arial" panose="020B0604020202020204" pitchFamily="34" charset="0"/>
                <a:ea typeface="Calibri" panose="020F0502020204030204" pitchFamily="34" charset="0"/>
              </a:rPr>
              <a:t>e anche </a:t>
            </a:r>
            <a:r>
              <a:rPr lang="it-IT" sz="1900" dirty="0" smtClean="0">
                <a:latin typeface="Arial" panose="020B0604020202020204" pitchFamily="34" charset="0"/>
                <a:ea typeface="Calibri" panose="020F0502020204030204" pitchFamily="34" charset="0"/>
              </a:rPr>
              <a:t>in un contesto post-pandemico, </a:t>
            </a:r>
            <a:r>
              <a:rPr lang="it-IT" sz="1900" dirty="0">
                <a:latin typeface="Arial" panose="020B0604020202020204" pitchFamily="34" charset="0"/>
                <a:ea typeface="Calibri" panose="020F0502020204030204" pitchFamily="34" charset="0"/>
              </a:rPr>
              <a:t>sempre più persone </a:t>
            </a:r>
            <a:r>
              <a:rPr lang="it-IT" sz="1900" dirty="0" smtClean="0">
                <a:latin typeface="Arial" panose="020B0604020202020204" pitchFamily="34" charset="0"/>
                <a:ea typeface="Calibri" panose="020F0502020204030204" pitchFamily="34" charset="0"/>
              </a:rPr>
              <a:t>hanno necessità di fare sport online </a:t>
            </a:r>
            <a:r>
              <a:rPr lang="it-IT" sz="1900" dirty="0">
                <a:latin typeface="Arial" panose="020B0604020202020204" pitchFamily="34" charset="0"/>
                <a:ea typeface="Calibri" panose="020F0502020204030204" pitchFamily="34" charset="0"/>
              </a:rPr>
              <a:t>per interrompere la propria </a:t>
            </a:r>
            <a:r>
              <a:rPr lang="it-IT" sz="1900" dirty="0" smtClean="0">
                <a:latin typeface="Arial" panose="020B0604020202020204" pitchFamily="34" charset="0"/>
                <a:ea typeface="Calibri" panose="020F0502020204030204" pitchFamily="34" charset="0"/>
              </a:rPr>
              <a:t>routine; gli </a:t>
            </a:r>
            <a:r>
              <a:rPr lang="it-IT" sz="1900" dirty="0">
                <a:latin typeface="Arial" panose="020B0604020202020204" pitchFamily="34" charset="0"/>
                <a:ea typeface="Calibri" panose="020F0502020204030204" pitchFamily="34" charset="0"/>
              </a:rPr>
              <a:t>imprenditori hanno </a:t>
            </a:r>
            <a:r>
              <a:rPr lang="it-IT" sz="1900" dirty="0" smtClean="0">
                <a:latin typeface="Arial" panose="020B0604020202020204" pitchFamily="34" charset="0"/>
                <a:ea typeface="Calibri" panose="020F0502020204030204" pitchFamily="34" charset="0"/>
              </a:rPr>
              <a:t>colto questa opportunità per articolare </a:t>
            </a:r>
            <a:r>
              <a:rPr lang="it-IT" sz="1900" dirty="0">
                <a:latin typeface="Arial" panose="020B0604020202020204" pitchFamily="34" charset="0"/>
                <a:ea typeface="Calibri" panose="020F0502020204030204" pitchFamily="34" charset="0"/>
              </a:rPr>
              <a:t>un nuovo modo di </a:t>
            </a:r>
            <a:r>
              <a:rPr lang="it-IT" sz="1900" dirty="0" smtClean="0">
                <a:latin typeface="Arial" panose="020B0604020202020204" pitchFamily="34" charset="0"/>
                <a:ea typeface="Calibri" panose="020F0502020204030204" pitchFamily="34" charset="0"/>
              </a:rPr>
              <a:t>trasmettere le </a:t>
            </a:r>
            <a:r>
              <a:rPr lang="it-IT" sz="1900" dirty="0">
                <a:latin typeface="Arial" panose="020B0604020202020204" pitchFamily="34" charset="0"/>
                <a:ea typeface="Calibri" panose="020F0502020204030204" pitchFamily="34" charset="0"/>
              </a:rPr>
              <a:t>proprie competenze online </a:t>
            </a:r>
            <a:r>
              <a:rPr lang="it-IT" sz="1900" dirty="0" smtClean="0">
                <a:latin typeface="Arial" panose="020B0604020202020204" pitchFamily="34" charset="0"/>
                <a:ea typeface="Calibri" panose="020F0502020204030204" pitchFamily="34" charset="0"/>
              </a:rPr>
              <a:t>oppure attraverso </a:t>
            </a:r>
            <a:r>
              <a:rPr lang="it-IT" sz="1900" dirty="0">
                <a:latin typeface="Arial" panose="020B0604020202020204" pitchFamily="34" charset="0"/>
                <a:ea typeface="Calibri" panose="020F0502020204030204" pitchFamily="34" charset="0"/>
              </a:rPr>
              <a:t>un approccio misto </a:t>
            </a:r>
            <a:r>
              <a:rPr lang="it-IT" sz="1900" dirty="0" smtClean="0">
                <a:latin typeface="Arial" panose="020B0604020202020204" pitchFamily="34" charset="0"/>
                <a:ea typeface="Calibri" panose="020F0502020204030204" pitchFamily="34" charset="0"/>
              </a:rPr>
              <a:t>che </a:t>
            </a:r>
            <a:r>
              <a:rPr lang="it-IT" sz="1900" dirty="0">
                <a:latin typeface="Arial" panose="020B0604020202020204" pitchFamily="34" charset="0"/>
                <a:ea typeface="Calibri" panose="020F0502020204030204" pitchFamily="34" charset="0"/>
              </a:rPr>
              <a:t>è </a:t>
            </a:r>
            <a:r>
              <a:rPr lang="it-IT" sz="1900" dirty="0" smtClean="0">
                <a:latin typeface="Arial" panose="020B0604020202020204" pitchFamily="34" charset="0"/>
                <a:ea typeface="Calibri" panose="020F0502020204030204" pitchFamily="34" charset="0"/>
              </a:rPr>
              <a:t>stato quello </a:t>
            </a:r>
            <a:r>
              <a:rPr lang="it-IT" sz="1900" dirty="0">
                <a:latin typeface="Arial" panose="020B0604020202020204" pitchFamily="34" charset="0"/>
                <a:ea typeface="Calibri" panose="020F0502020204030204" pitchFamily="34" charset="0"/>
              </a:rPr>
              <a:t>più </a:t>
            </a:r>
            <a:r>
              <a:rPr lang="it-IT" sz="1900" dirty="0" smtClean="0">
                <a:latin typeface="Arial" panose="020B0604020202020204" pitchFamily="34" charset="0"/>
                <a:ea typeface="Calibri" panose="020F0502020204030204" pitchFamily="34" charset="0"/>
              </a:rPr>
              <a:t>utile ed efficace dopo la riapertura.</a:t>
            </a:r>
          </a:p>
          <a:p>
            <a:pPr algn="just">
              <a:lnSpc>
                <a:spcPct val="115000"/>
              </a:lnSpc>
              <a:spcAft>
                <a:spcPts val="1000"/>
              </a:spcAft>
            </a:pPr>
            <a:r>
              <a:rPr lang="it-IT" sz="1900" dirty="0">
                <a:latin typeface="Arial" panose="020B0604020202020204" pitchFamily="34" charset="0"/>
                <a:ea typeface="Calibri" panose="020F0502020204030204" pitchFamily="34" charset="0"/>
                <a:cs typeface="Times New Roman" panose="02020603050405020304" pitchFamily="18" charset="0"/>
              </a:rPr>
              <a:t>Tuttavia, </a:t>
            </a:r>
            <a:r>
              <a:rPr lang="it-IT" sz="1900" dirty="0" smtClean="0">
                <a:latin typeface="Arial" panose="020B0604020202020204" pitchFamily="34" charset="0"/>
                <a:ea typeface="Calibri" panose="020F0502020204030204" pitchFamily="34" charset="0"/>
                <a:cs typeface="Times New Roman" panose="02020603050405020304" pitchFamily="18" charset="0"/>
              </a:rPr>
              <a:t>oltre gli </a:t>
            </a:r>
            <a:r>
              <a:rPr lang="it-IT" sz="1900" dirty="0">
                <a:latin typeface="Arial" panose="020B0604020202020204" pitchFamily="34" charset="0"/>
                <a:ea typeface="Calibri" panose="020F0502020204030204" pitchFamily="34" charset="0"/>
                <a:cs typeface="Times New Roman" panose="02020603050405020304" pitchFamily="18" charset="0"/>
              </a:rPr>
              <a:t>ultimi cambiamenti </a:t>
            </a:r>
            <a:r>
              <a:rPr lang="it-IT" sz="1900" dirty="0" smtClean="0">
                <a:latin typeface="Arial" panose="020B0604020202020204" pitchFamily="34" charset="0"/>
                <a:ea typeface="Calibri" panose="020F0502020204030204" pitchFamily="34" charset="0"/>
                <a:cs typeface="Times New Roman" panose="02020603050405020304" pitchFamily="18" charset="0"/>
              </a:rPr>
              <a:t>sociali derivanti dalla </a:t>
            </a:r>
            <a:r>
              <a:rPr lang="it-IT" sz="1900" dirty="0">
                <a:latin typeface="Arial" panose="020B0604020202020204" pitchFamily="34" charset="0"/>
                <a:ea typeface="Calibri" panose="020F0502020204030204" pitchFamily="34" charset="0"/>
                <a:cs typeface="Times New Roman" panose="02020603050405020304" pitchFamily="18" charset="0"/>
              </a:rPr>
              <a:t>pandemia, le competenze digitali sono essenziali per i futuri imprenditori </a:t>
            </a:r>
            <a:r>
              <a:rPr lang="it-IT" sz="1900" dirty="0" smtClean="0">
                <a:latin typeface="Arial" panose="020B0604020202020204" pitchFamily="34" charset="0"/>
                <a:ea typeface="Calibri" panose="020F0502020204030204" pitchFamily="34" charset="0"/>
                <a:cs typeface="Times New Roman" panose="02020603050405020304" pitchFamily="18" charset="0"/>
              </a:rPr>
              <a:t>sportivi poiché spianano </a:t>
            </a:r>
            <a:r>
              <a:rPr lang="it-IT" sz="1900" dirty="0">
                <a:latin typeface="Arial" panose="020B0604020202020204" pitchFamily="34" charset="0"/>
                <a:ea typeface="Calibri" panose="020F0502020204030204" pitchFamily="34" charset="0"/>
                <a:cs typeface="Times New Roman" panose="02020603050405020304" pitchFamily="18" charset="0"/>
              </a:rPr>
              <a:t>la </a:t>
            </a:r>
            <a:r>
              <a:rPr lang="it-IT" sz="1900" dirty="0" smtClean="0">
                <a:latin typeface="Arial" panose="020B0604020202020204" pitchFamily="34" charset="0"/>
                <a:ea typeface="Calibri" panose="020F0502020204030204" pitchFamily="34" charset="0"/>
                <a:cs typeface="Times New Roman" panose="02020603050405020304" pitchFamily="18" charset="0"/>
              </a:rPr>
              <a:t>strada per lo </a:t>
            </a:r>
            <a:r>
              <a:rPr lang="it-IT" sz="1900" dirty="0">
                <a:latin typeface="Arial" panose="020B0604020202020204" pitchFamily="34" charset="0"/>
                <a:ea typeface="Calibri" panose="020F0502020204030204" pitchFamily="34" charset="0"/>
                <a:cs typeface="Times New Roman" panose="02020603050405020304" pitchFamily="18" charset="0"/>
              </a:rPr>
              <a:t>sviluppo della loro </a:t>
            </a:r>
            <a:r>
              <a:rPr lang="it-IT" sz="1900" dirty="0" smtClean="0">
                <a:latin typeface="Arial" panose="020B0604020202020204" pitchFamily="34" charset="0"/>
                <a:ea typeface="Calibri" panose="020F0502020204030204" pitchFamily="34" charset="0"/>
                <a:cs typeface="Times New Roman" panose="02020603050405020304" pitchFamily="18" charset="0"/>
              </a:rPr>
              <a:t>carriera futura.</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xmlns=""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xmlns=""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xmlns=""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xmlns="" id="{40E7E879-E80A-4CC9-B016-63ABC6EC95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xmlns="" id="{889AFE8C-F6E3-48B5-A476-58CE72A03CE3}"/>
              </a:ext>
            </a:extLst>
          </p:cNvPr>
          <p:cNvSpPr txBox="1">
            <a:spLocks/>
          </p:cNvSpPr>
          <p:nvPr/>
        </p:nvSpPr>
        <p:spPr>
          <a:xfrm>
            <a:off x="4981489" y="697333"/>
            <a:ext cx="6689401"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smtClean="0">
                <a:solidFill>
                  <a:srgbClr val="D92E2D"/>
                </a:solidFill>
                <a:ea typeface="Calibri" panose="020F0502020204030204" pitchFamily="34" charset="0"/>
              </a:rPr>
              <a:t>1.LE DIGITAL SKILLS APPLICATE ALLO SPORT</a:t>
            </a:r>
            <a:endParaRPr lang="es-ES" sz="2800" dirty="0">
              <a:solidFill>
                <a:srgbClr val="D92E2D"/>
              </a:solidFill>
            </a:endParaRPr>
          </a:p>
        </p:txBody>
      </p:sp>
      <p:pic>
        <p:nvPicPr>
          <p:cNvPr id="9" name="Immagine 8"/>
          <p:cNvPicPr>
            <a:picLocks noChangeAspect="1"/>
          </p:cNvPicPr>
          <p:nvPr/>
        </p:nvPicPr>
        <p:blipFill>
          <a:blip r:embed="rId3"/>
          <a:stretch>
            <a:fillRect/>
          </a:stretch>
        </p:blipFill>
        <p:spPr>
          <a:xfrm>
            <a:off x="1459132" y="6130281"/>
            <a:ext cx="9096020" cy="536494"/>
          </a:xfrm>
          <a:prstGeom prst="rect">
            <a:avLst/>
          </a:prstGeom>
        </p:spPr>
      </p:pic>
    </p:spTree>
    <p:extLst>
      <p:ext uri="{BB962C8B-B14F-4D97-AF65-F5344CB8AC3E}">
        <p14:creationId xmlns:p14="http://schemas.microsoft.com/office/powerpoint/2010/main" val="62462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2D6CDED-E4C5-4138-8FF0-FFACEA0A839C}"/>
              </a:ext>
            </a:extLst>
          </p:cNvPr>
          <p:cNvSpPr>
            <a:spLocks noGrp="1"/>
          </p:cNvSpPr>
          <p:nvPr>
            <p:ph type="ctrTitle"/>
          </p:nvPr>
        </p:nvSpPr>
        <p:spPr>
          <a:xfrm>
            <a:off x="3276600" y="3294988"/>
            <a:ext cx="6157816" cy="600204"/>
          </a:xfrm>
        </p:spPr>
        <p:txBody>
          <a:bodyPr>
            <a:noAutofit/>
          </a:bodyPr>
          <a:lstStyle/>
          <a:p>
            <a:r>
              <a:rPr lang="es-ES" sz="4000" b="1" dirty="0" smtClean="0">
                <a:solidFill>
                  <a:srgbClr val="D92E2D"/>
                </a:solidFill>
              </a:rPr>
              <a:t>Grazie per l’attenzione</a:t>
            </a:r>
            <a:endParaRPr lang="es-ES" sz="4000" b="1" dirty="0">
              <a:solidFill>
                <a:srgbClr val="D92E2D"/>
              </a:solidFill>
            </a:endParaRPr>
          </a:p>
        </p:txBody>
      </p:sp>
      <p:pic>
        <p:nvPicPr>
          <p:cNvPr id="12" name="Imagen 11">
            <a:extLst>
              <a:ext uri="{FF2B5EF4-FFF2-40B4-BE49-F238E27FC236}">
                <a16:creationId xmlns:a16="http://schemas.microsoft.com/office/drawing/2014/main" xmlns="" id="{FA5AA3BB-8C4D-49AA-A09E-3820B9612E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6157" y="286584"/>
            <a:ext cx="6959400" cy="2046882"/>
          </a:xfrm>
          <a:prstGeom prst="rect">
            <a:avLst/>
          </a:prstGeom>
        </p:spPr>
      </p:pic>
      <p:sp>
        <p:nvSpPr>
          <p:cNvPr id="8" name="Rectángulo 7">
            <a:extLst>
              <a:ext uri="{FF2B5EF4-FFF2-40B4-BE49-F238E27FC236}">
                <a16:creationId xmlns:a16="http://schemas.microsoft.com/office/drawing/2014/main" xmlns="" id="{E9E3806D-B4B7-47EB-AB92-ADD77392AA94}"/>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xmlns="" id="{B517FC7A-830A-4879-A891-1ACC1A4644A1}"/>
              </a:ext>
            </a:extLst>
          </p:cNvPr>
          <p:cNvSpPr/>
          <p:nvPr/>
        </p:nvSpPr>
        <p:spPr>
          <a:xfrm rot="5400000">
            <a:off x="-2987719"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xmlns="" id="{D3D4C7E0-64C3-48B2-B394-E131FCFB9EB7}"/>
              </a:ext>
            </a:extLst>
          </p:cNvPr>
          <p:cNvSpPr/>
          <p:nvPr/>
        </p:nvSpPr>
        <p:spPr>
          <a:xfrm rot="5400000">
            <a:off x="-2675024"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magine 10"/>
          <p:cNvPicPr>
            <a:picLocks noChangeAspect="1"/>
          </p:cNvPicPr>
          <p:nvPr/>
        </p:nvPicPr>
        <p:blipFill>
          <a:blip r:embed="rId3"/>
          <a:stretch>
            <a:fillRect/>
          </a:stretch>
        </p:blipFill>
        <p:spPr>
          <a:xfrm>
            <a:off x="1459132" y="6130281"/>
            <a:ext cx="9096020" cy="536494"/>
          </a:xfrm>
          <a:prstGeom prst="rect">
            <a:avLst/>
          </a:prstGeom>
        </p:spPr>
      </p:pic>
    </p:spTree>
    <p:extLst>
      <p:ext uri="{BB962C8B-B14F-4D97-AF65-F5344CB8AC3E}">
        <p14:creationId xmlns:p14="http://schemas.microsoft.com/office/powerpoint/2010/main" val="280333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ppt_w</p:attrName>
                                        </p:attrNameLst>
                                      </p:cBhvr>
                                      <p:tavLst>
                                        <p:tav tm="0" fmla="#ppt_w*sin(2.5*pi*$)">
                                          <p:val>
                                            <p:fltVal val="0"/>
                                          </p:val>
                                        </p:tav>
                                        <p:tav tm="100000">
                                          <p:val>
                                            <p:fltVal val="1"/>
                                          </p:val>
                                        </p:tav>
                                      </p:tavLst>
                                    </p:anim>
                                    <p:anim calcmode="lin" valueType="num">
                                      <p:cBhvr>
                                        <p:cTn id="15" dur="2000" fill="hold"/>
                                        <p:tgtEl>
                                          <p:spTgt spid="9"/>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ppt_w</p:attrName>
                                        </p:attrNameLst>
                                      </p:cBhvr>
                                      <p:tavLst>
                                        <p:tav tm="0" fmla="#ppt_w*sin(2.5*pi*$)">
                                          <p:val>
                                            <p:fltVal val="0"/>
                                          </p:val>
                                        </p:tav>
                                        <p:tav tm="100000">
                                          <p:val>
                                            <p:fltVal val="1"/>
                                          </p:val>
                                        </p:tav>
                                      </p:tavLst>
                                    </p:anim>
                                    <p:anim calcmode="lin" valueType="num">
                                      <p:cBhvr>
                                        <p:cTn id="2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34697EA5-F919-4E2B-8A99-C1467FF21115}"/>
              </a:ext>
            </a:extLst>
          </p:cNvPr>
          <p:cNvSpPr>
            <a:spLocks noGrp="1"/>
          </p:cNvSpPr>
          <p:nvPr>
            <p:ph type="subTitle" idx="1"/>
          </p:nvPr>
        </p:nvSpPr>
        <p:spPr>
          <a:xfrm>
            <a:off x="1335279" y="1476667"/>
            <a:ext cx="9927794" cy="3904663"/>
          </a:xfrm>
        </p:spPr>
        <p:txBody>
          <a:bodyPr>
            <a:normAutofit fontScale="92500" lnSpcReduction="20000"/>
          </a:bodyPr>
          <a:lstStyle/>
          <a:p>
            <a:pPr indent="-269875" algn="l">
              <a:lnSpc>
                <a:spcPct val="115000"/>
              </a:lnSpc>
              <a:spcAft>
                <a:spcPts val="1000"/>
              </a:spcAft>
            </a:pPr>
            <a:r>
              <a:rPr lang="it-IT" sz="2200" dirty="0">
                <a:solidFill>
                  <a:srgbClr val="E6872D"/>
                </a:solidFill>
                <a:latin typeface="Arial" panose="020B0604020202020204" pitchFamily="34" charset="0"/>
                <a:ea typeface="Calibri" panose="020F0502020204030204" pitchFamily="34" charset="0"/>
                <a:cs typeface="Times New Roman" panose="02020603050405020304" pitchFamily="18" charset="0"/>
              </a:rPr>
              <a:t>1.2. </a:t>
            </a:r>
            <a:r>
              <a:rPr lang="it-IT" sz="2200" dirty="0" smtClean="0">
                <a:solidFill>
                  <a:srgbClr val="E6872D"/>
                </a:solidFill>
                <a:latin typeface="Arial" panose="020B0604020202020204" pitchFamily="34" charset="0"/>
                <a:ea typeface="Calibri" panose="020F0502020204030204" pitchFamily="34" charset="0"/>
                <a:cs typeface="Times New Roman" panose="02020603050405020304" pitchFamily="18" charset="0"/>
              </a:rPr>
              <a:t>Il </a:t>
            </a:r>
            <a:r>
              <a:rPr lang="it-IT" sz="2200" dirty="0">
                <a:solidFill>
                  <a:srgbClr val="E6872D"/>
                </a:solidFill>
                <a:latin typeface="Arial" panose="020B0604020202020204" pitchFamily="34" charset="0"/>
                <a:ea typeface="Calibri" panose="020F0502020204030204" pitchFamily="34" charset="0"/>
                <a:cs typeface="Times New Roman" panose="02020603050405020304" pitchFamily="18" charset="0"/>
              </a:rPr>
              <a:t>coaching sportivo digitale da remoto (</a:t>
            </a:r>
            <a:r>
              <a:rPr lang="it-IT" sz="2200" dirty="0" smtClean="0">
                <a:solidFill>
                  <a:srgbClr val="E6872D"/>
                </a:solidFill>
                <a:latin typeface="Arial" panose="020B0604020202020204" pitchFamily="34" charset="0"/>
                <a:ea typeface="Calibri" panose="020F0502020204030204" pitchFamily="34" charset="0"/>
                <a:cs typeface="Times New Roman" panose="02020603050405020304" pitchFamily="18" charset="0"/>
              </a:rPr>
              <a:t>pandemia </a:t>
            </a:r>
            <a:r>
              <a:rPr lang="it-IT" sz="2200" dirty="0">
                <a:solidFill>
                  <a:srgbClr val="E6872D"/>
                </a:solidFill>
                <a:latin typeface="Arial" panose="020B0604020202020204" pitchFamily="34" charset="0"/>
                <a:ea typeface="Calibri" panose="020F0502020204030204" pitchFamily="34" charset="0"/>
                <a:cs typeface="Times New Roman" panose="02020603050405020304" pitchFamily="18" charset="0"/>
              </a:rPr>
              <a:t>Covid-19</a:t>
            </a:r>
            <a:r>
              <a:rPr lang="it-IT" sz="2200" dirty="0" smtClean="0">
                <a:solidFill>
                  <a:srgbClr val="E6872D"/>
                </a:solidFill>
                <a:latin typeface="Arial" panose="020B0604020202020204" pitchFamily="34" charset="0"/>
                <a:ea typeface="Calibri" panose="020F0502020204030204" pitchFamily="34" charset="0"/>
                <a:cs typeface="Times New Roman" panose="02020603050405020304" pitchFamily="18" charset="0"/>
              </a:rPr>
              <a:t>)</a:t>
            </a:r>
          </a:p>
          <a:p>
            <a:pPr indent="-269875" algn="just">
              <a:lnSpc>
                <a:spcPct val="115000"/>
              </a:lnSpc>
              <a:spcAft>
                <a:spcPts val="1000"/>
              </a:spcAft>
            </a:pPr>
            <a:r>
              <a:rPr lang="it-IT" sz="1900" dirty="0">
                <a:latin typeface="Arial" panose="020B0604020202020204" pitchFamily="34" charset="0"/>
                <a:ea typeface="Calibri" panose="020F0502020204030204" pitchFamily="34" charset="0"/>
                <a:cs typeface="Times New Roman" panose="02020603050405020304" pitchFamily="18" charset="0"/>
              </a:rPr>
              <a:t>Durante il lockdown dovuto alla </a:t>
            </a:r>
            <a:r>
              <a:rPr lang="it-IT" sz="1900" dirty="0" smtClean="0">
                <a:latin typeface="Arial" panose="020B0604020202020204" pitchFamily="34" charset="0"/>
                <a:ea typeface="Calibri" panose="020F0502020204030204" pitchFamily="34" charset="0"/>
                <a:cs typeface="Times New Roman" panose="02020603050405020304" pitchFamily="18" charset="0"/>
              </a:rPr>
              <a:t>pandemia Covid-19</a:t>
            </a:r>
            <a:r>
              <a:rPr lang="it-IT" sz="1900" dirty="0">
                <a:latin typeface="Arial" panose="020B0604020202020204" pitchFamily="34" charset="0"/>
                <a:ea typeface="Calibri" panose="020F0502020204030204" pitchFamily="34" charset="0"/>
                <a:cs typeface="Times New Roman" panose="02020603050405020304" pitchFamily="18" charset="0"/>
              </a:rPr>
              <a:t>, le società sportive e le associazioni sono state costrette a </a:t>
            </a:r>
            <a:r>
              <a:rPr lang="it-IT" sz="1900" dirty="0" smtClean="0">
                <a:latin typeface="Arial" panose="020B0604020202020204" pitchFamily="34" charset="0"/>
                <a:ea typeface="Calibri" panose="020F0502020204030204" pitchFamily="34" charset="0"/>
                <a:cs typeface="Times New Roman" panose="02020603050405020304" pitchFamily="18" charset="0"/>
              </a:rPr>
              <a:t>chiudere. Il Coronavirus </a:t>
            </a:r>
            <a:r>
              <a:rPr lang="it-IT" sz="1900" dirty="0">
                <a:latin typeface="Arial" panose="020B0604020202020204" pitchFamily="34" charset="0"/>
                <a:ea typeface="Calibri" panose="020F0502020204030204" pitchFamily="34" charset="0"/>
                <a:cs typeface="Times New Roman" panose="02020603050405020304" pitchFamily="18" charset="0"/>
              </a:rPr>
              <a:t>ha portato un grande cambiamento nella vita quotidiana di tutti, comprese le imprese sportive e </a:t>
            </a:r>
            <a:r>
              <a:rPr lang="it-IT" sz="1900" dirty="0" smtClean="0">
                <a:latin typeface="Arial" panose="020B0604020202020204" pitchFamily="34" charset="0"/>
                <a:ea typeface="Calibri" panose="020F0502020204030204" pitchFamily="34" charset="0"/>
                <a:cs typeface="Times New Roman" panose="02020603050405020304" pitchFamily="18" charset="0"/>
              </a:rPr>
              <a:t>gli allenamenti</a:t>
            </a:r>
            <a:r>
              <a:rPr lang="en-US" sz="1900" dirty="0" smtClean="0">
                <a:effectLst/>
                <a:latin typeface="Arial" panose="020B0604020202020204" pitchFamily="34" charset="0"/>
                <a:ea typeface="Calibri" panose="020F0502020204030204" pitchFamily="34" charset="0"/>
                <a:cs typeface="Times New Roman" panose="02020603050405020304" pitchFamily="18" charset="0"/>
              </a:rPr>
              <a:t>. </a:t>
            </a:r>
            <a:r>
              <a:rPr lang="it-IT" sz="1900" dirty="0">
                <a:latin typeface="Arial" panose="020B0604020202020204" pitchFamily="34" charset="0"/>
                <a:ea typeface="Calibri" panose="020F0502020204030204" pitchFamily="34" charset="0"/>
                <a:cs typeface="Times New Roman" panose="02020603050405020304" pitchFamily="18" charset="0"/>
              </a:rPr>
              <a:t>Società </a:t>
            </a:r>
            <a:r>
              <a:rPr lang="it-IT" sz="1900" dirty="0" smtClean="0">
                <a:latin typeface="Arial" panose="020B0604020202020204" pitchFamily="34" charset="0"/>
                <a:ea typeface="Calibri" panose="020F0502020204030204" pitchFamily="34" charset="0"/>
                <a:cs typeface="Times New Roman" panose="02020603050405020304" pitchFamily="18" charset="0"/>
              </a:rPr>
              <a:t>sportive, insegnati freelance </a:t>
            </a:r>
            <a:r>
              <a:rPr lang="it-IT" sz="1900" dirty="0">
                <a:latin typeface="Arial" panose="020B0604020202020204" pitchFamily="34" charset="0"/>
                <a:ea typeface="Calibri" panose="020F0502020204030204" pitchFamily="34" charset="0"/>
                <a:cs typeface="Times New Roman" panose="02020603050405020304" pitchFamily="18" charset="0"/>
              </a:rPr>
              <a:t>di </a:t>
            </a:r>
            <a:r>
              <a:rPr lang="it-IT" sz="1900" dirty="0" smtClean="0">
                <a:latin typeface="Arial" panose="020B0604020202020204" pitchFamily="34" charset="0"/>
                <a:ea typeface="Calibri" panose="020F0502020204030204" pitchFamily="34" charset="0"/>
                <a:cs typeface="Times New Roman" panose="02020603050405020304" pitchFamily="18" charset="0"/>
              </a:rPr>
              <a:t>yoga o di ballo, personal </a:t>
            </a:r>
            <a:r>
              <a:rPr lang="it-IT" sz="1900" dirty="0">
                <a:latin typeface="Arial" panose="020B0604020202020204" pitchFamily="34" charset="0"/>
                <a:ea typeface="Calibri" panose="020F0502020204030204" pitchFamily="34" charset="0"/>
                <a:cs typeface="Times New Roman" panose="02020603050405020304" pitchFamily="18" charset="0"/>
              </a:rPr>
              <a:t>trainer, allenatori di fitness di gruppo ecc. hanno potuto sfruttare la tecnologia web per offrire sessioni di allenamento ai propri clienti, consentendo loro di continuare le </a:t>
            </a:r>
            <a:r>
              <a:rPr lang="it-IT" sz="1900" dirty="0" smtClean="0">
                <a:latin typeface="Arial" panose="020B0604020202020204" pitchFamily="34" charset="0"/>
                <a:ea typeface="Calibri" panose="020F0502020204030204" pitchFamily="34" charset="0"/>
                <a:cs typeface="Times New Roman" panose="02020603050405020304" pitchFamily="18" charset="0"/>
              </a:rPr>
              <a:t>attività </a:t>
            </a:r>
            <a:r>
              <a:rPr lang="it-IT" sz="1900" dirty="0">
                <a:latin typeface="Arial" panose="020B0604020202020204" pitchFamily="34" charset="0"/>
                <a:ea typeface="Calibri" panose="020F0502020204030204" pitchFamily="34" charset="0"/>
                <a:cs typeface="Times New Roman" panose="02020603050405020304" pitchFamily="18" charset="0"/>
              </a:rPr>
              <a:t>sportive</a:t>
            </a:r>
            <a:r>
              <a:rPr lang="it-IT" sz="1900" dirty="0" smtClean="0">
                <a:latin typeface="Arial" panose="020B0604020202020204" pitchFamily="34" charset="0"/>
                <a:ea typeface="Calibri" panose="020F0502020204030204" pitchFamily="34" charset="0"/>
                <a:cs typeface="Times New Roman" panose="02020603050405020304" pitchFamily="18" charset="0"/>
              </a:rPr>
              <a:t>. </a:t>
            </a:r>
            <a:r>
              <a:rPr lang="it-IT" sz="1900" dirty="0">
                <a:latin typeface="Arial" panose="020B0604020202020204" pitchFamily="34" charset="0"/>
                <a:ea typeface="Calibri" panose="020F0502020204030204" pitchFamily="34" charset="0"/>
                <a:cs typeface="Times New Roman" panose="02020603050405020304" pitchFamily="18" charset="0"/>
              </a:rPr>
              <a:t>Stare a casa per molto tempo durante il lockdown senza esercizio avrebbe potuto incidere negativamente sulla forma fisica degli atleti, ma anche delle persone.</a:t>
            </a:r>
            <a:r>
              <a:rPr lang="en-US" sz="1900" dirty="0" smtClean="0">
                <a:effectLst/>
                <a:latin typeface="Arial" panose="020B0604020202020204" pitchFamily="34" charset="0"/>
                <a:ea typeface="Calibri" panose="020F0502020204030204" pitchFamily="34" charset="0"/>
                <a:cs typeface="Times New Roman" panose="02020603050405020304" pitchFamily="18" charset="0"/>
              </a:rPr>
              <a:t> </a:t>
            </a:r>
            <a:r>
              <a:rPr lang="it-IT" sz="2000" dirty="0">
                <a:latin typeface="Arial" panose="020B0604020202020204" pitchFamily="34" charset="0"/>
                <a:ea typeface="Calibri" panose="020F0502020204030204" pitchFamily="34" charset="0"/>
              </a:rPr>
              <a:t>Ecco perché gli sportivi hanno avviato delle sessioni di allenamento abbastanza facili che tutti avrebbero potuto seguire da soli in casa. Gli allenatori hanno contattato a distanza gli allievi/atleti su base giornaliera tramite Zoom e WhatsApp (principalmente); hanno mostrato gli esercizi da fare a casa e hanno tenuto delle lezioni per aiutarli ad allenarsi anche da </a:t>
            </a:r>
            <a:r>
              <a:rPr lang="it-IT" sz="2000" dirty="0" smtClean="0">
                <a:latin typeface="Arial" panose="020B0604020202020204" pitchFamily="34" charset="0"/>
                <a:ea typeface="Calibri" panose="020F0502020204030204" pitchFamily="34" charset="0"/>
              </a:rPr>
              <a:t>lì.</a:t>
            </a:r>
            <a:endParaRPr lang="es-ES" sz="1900" dirty="0">
              <a:solidFill>
                <a:srgbClr val="E6872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xmlns=""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xmlns=""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xmlns=""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xmlns="" id="{40E7E879-E80A-4CC9-B016-63ABC6EC95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pic>
        <p:nvPicPr>
          <p:cNvPr id="9" name="Immagine 8"/>
          <p:cNvPicPr>
            <a:picLocks noChangeAspect="1"/>
          </p:cNvPicPr>
          <p:nvPr/>
        </p:nvPicPr>
        <p:blipFill>
          <a:blip r:embed="rId3"/>
          <a:stretch>
            <a:fillRect/>
          </a:stretch>
        </p:blipFill>
        <p:spPr>
          <a:xfrm>
            <a:off x="1459132" y="6130281"/>
            <a:ext cx="9096020" cy="536494"/>
          </a:xfrm>
          <a:prstGeom prst="rect">
            <a:avLst/>
          </a:prstGeom>
        </p:spPr>
      </p:pic>
      <p:sp>
        <p:nvSpPr>
          <p:cNvPr id="13" name="Título 1">
            <a:extLst>
              <a:ext uri="{FF2B5EF4-FFF2-40B4-BE49-F238E27FC236}">
                <a16:creationId xmlns:a16="http://schemas.microsoft.com/office/drawing/2014/main" xmlns="" id="{889AFE8C-F6E3-48B5-A476-58CE72A03CE3}"/>
              </a:ext>
            </a:extLst>
          </p:cNvPr>
          <p:cNvSpPr txBox="1">
            <a:spLocks/>
          </p:cNvSpPr>
          <p:nvPr/>
        </p:nvSpPr>
        <p:spPr>
          <a:xfrm>
            <a:off x="4981489" y="697333"/>
            <a:ext cx="6689401"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smtClean="0">
                <a:solidFill>
                  <a:srgbClr val="D92E2D"/>
                </a:solidFill>
                <a:ea typeface="Calibri" panose="020F0502020204030204" pitchFamily="34" charset="0"/>
              </a:rPr>
              <a:t>1.LE DIGITAL SKILLS APPLICATE ALLO SPORT</a:t>
            </a:r>
            <a:endParaRPr lang="es-ES" sz="2800" dirty="0">
              <a:solidFill>
                <a:srgbClr val="D92E2D"/>
              </a:solidFill>
            </a:endParaRPr>
          </a:p>
        </p:txBody>
      </p:sp>
    </p:spTree>
    <p:extLst>
      <p:ext uri="{BB962C8B-B14F-4D97-AF65-F5344CB8AC3E}">
        <p14:creationId xmlns:p14="http://schemas.microsoft.com/office/powerpoint/2010/main" val="302283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magine caricata">
            <a:extLst>
              <a:ext uri="{FF2B5EF4-FFF2-40B4-BE49-F238E27FC236}">
                <a16:creationId xmlns:a16="http://schemas.microsoft.com/office/drawing/2014/main" xmlns="" id="{F1AAFAF6-1949-4C61-A96B-FB6C138171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6363" y="3082090"/>
            <a:ext cx="3760566" cy="3078577"/>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xmlns="" id="{34697EA5-F919-4E2B-8A99-C1467FF21115}"/>
              </a:ext>
            </a:extLst>
          </p:cNvPr>
          <p:cNvSpPr>
            <a:spLocks noGrp="1"/>
          </p:cNvSpPr>
          <p:nvPr>
            <p:ph type="subTitle" idx="1"/>
          </p:nvPr>
        </p:nvSpPr>
        <p:spPr>
          <a:xfrm>
            <a:off x="1335279" y="1562767"/>
            <a:ext cx="9981650" cy="3904663"/>
          </a:xfrm>
        </p:spPr>
        <p:txBody>
          <a:bodyPr/>
          <a:lstStyle/>
          <a:p>
            <a:pPr algn="just">
              <a:lnSpc>
                <a:spcPct val="100000"/>
              </a:lnSpc>
            </a:pPr>
            <a:r>
              <a:rPr lang="it-IT" sz="1800" dirty="0">
                <a:latin typeface="Arial" panose="020B0604020202020204" pitchFamily="34" charset="0"/>
                <a:ea typeface="Calibri" panose="020F0502020204030204" pitchFamily="34" charset="0"/>
              </a:rPr>
              <a:t>Se hai intenzione di tenere lezioni online, c'è molto da dire sulla </a:t>
            </a:r>
            <a:r>
              <a:rPr lang="it-IT" sz="1800" b="1" dirty="0">
                <a:latin typeface="Arial" panose="020B0604020202020204" pitchFamily="34" charset="0"/>
                <a:ea typeface="Calibri" panose="020F0502020204030204" pitchFamily="34" charset="0"/>
              </a:rPr>
              <a:t>configurazione del tuo video</a:t>
            </a:r>
            <a:r>
              <a:rPr lang="it-IT" sz="1800" dirty="0">
                <a:latin typeface="Arial" panose="020B0604020202020204" pitchFamily="34" charset="0"/>
                <a:ea typeface="Calibri" panose="020F0502020204030204" pitchFamily="34" charset="0"/>
              </a:rPr>
              <a:t>: la luce, la qualità del suono, </a:t>
            </a:r>
            <a:r>
              <a:rPr lang="it-IT" sz="1800" dirty="0" smtClean="0">
                <a:latin typeface="Arial" panose="020B0604020202020204" pitchFamily="34" charset="0"/>
                <a:ea typeface="Calibri" panose="020F0502020204030204" pitchFamily="34" charset="0"/>
              </a:rPr>
              <a:t>come </a:t>
            </a:r>
            <a:r>
              <a:rPr lang="it-IT" sz="1800" dirty="0">
                <a:latin typeface="Arial" panose="020B0604020202020204" pitchFamily="34" charset="0"/>
                <a:ea typeface="Calibri" panose="020F0502020204030204" pitchFamily="34" charset="0"/>
              </a:rPr>
              <a:t>stai creando </a:t>
            </a:r>
            <a:r>
              <a:rPr lang="it-IT" sz="1800" dirty="0" smtClean="0">
                <a:latin typeface="Arial" panose="020B0604020202020204" pitchFamily="34" charset="0"/>
                <a:ea typeface="Calibri" panose="020F0502020204030204" pitchFamily="34" charset="0"/>
              </a:rPr>
              <a:t>i tuoi contenuti, come </a:t>
            </a:r>
            <a:r>
              <a:rPr lang="it-IT" sz="1800" dirty="0">
                <a:latin typeface="Arial" panose="020B0604020202020204" pitchFamily="34" charset="0"/>
                <a:ea typeface="Calibri" panose="020F0502020204030204" pitchFamily="34" charset="0"/>
              </a:rPr>
              <a:t>e quando li pubblicherai, ecc</a:t>
            </a:r>
            <a:r>
              <a:rPr lang="it-IT" sz="1800" dirty="0" smtClean="0">
                <a:latin typeface="Arial" panose="020B0604020202020204" pitchFamily="34" charset="0"/>
                <a:ea typeface="Calibri" panose="020F0502020204030204" pitchFamily="34" charset="0"/>
              </a:rPr>
              <a:t>. I </a:t>
            </a:r>
            <a:r>
              <a:rPr lang="it-IT" sz="1800" b="1" dirty="0" smtClean="0">
                <a:latin typeface="Arial" panose="020B0604020202020204" pitchFamily="34" charset="0"/>
                <a:ea typeface="Calibri" panose="020F0502020204030204" pitchFamily="34" charset="0"/>
              </a:rPr>
              <a:t>colori</a:t>
            </a:r>
            <a:r>
              <a:rPr lang="it-IT" sz="1800" dirty="0" smtClean="0">
                <a:latin typeface="Arial" panose="020B0604020202020204" pitchFamily="34" charset="0"/>
                <a:ea typeface="Calibri" panose="020F0502020204030204" pitchFamily="34" charset="0"/>
              </a:rPr>
              <a:t> giocano un ruolo molto importante poiché aiutano il pubblico a mantenere alta l’attenzione su di te. Prendiamo come esempio una lezione online di yoga:</a:t>
            </a:r>
            <a:r>
              <a:rPr lang="en-US" sz="1800" dirty="0" smtClean="0">
                <a:effectLst/>
                <a:latin typeface="Arial" panose="020B0604020202020204" pitchFamily="34" charset="0"/>
                <a:ea typeface="Calibri" panose="020F0502020204030204" pitchFamily="34" charset="0"/>
              </a:rPr>
              <a:t> </a:t>
            </a:r>
            <a:r>
              <a:rPr lang="it-IT" sz="1800" dirty="0" smtClean="0">
                <a:effectLst/>
                <a:latin typeface="Arial" panose="020B0604020202020204" pitchFamily="34" charset="0"/>
                <a:ea typeface="Calibri" panose="020F0502020204030204" pitchFamily="34" charset="0"/>
              </a:rPr>
              <a:t>scegliere un tappettino colorato (o uno che si adatti al tuo brand, se ne hai uno</a:t>
            </a:r>
            <a:r>
              <a:rPr lang="it-IT" sz="1800" dirty="0" smtClean="0">
                <a:latin typeface="Arial" panose="020B0604020202020204" pitchFamily="34" charset="0"/>
                <a:ea typeface="Calibri" panose="020F0502020204030204" pitchFamily="34" charset="0"/>
              </a:rPr>
              <a:t>) è meglio che utilizzare un tappettino nero o scuro solo perché non si distingue bene nei video, a meno che tu non abbia uno sfondo colorato.</a:t>
            </a:r>
            <a:endParaRPr lang="it-IT" dirty="0">
              <a:solidFill>
                <a:srgbClr val="E47A24"/>
              </a:solidFill>
            </a:endParaRPr>
          </a:p>
        </p:txBody>
      </p:sp>
      <p:sp>
        <p:nvSpPr>
          <p:cNvPr id="5" name="Rectángulo 4">
            <a:extLst>
              <a:ext uri="{FF2B5EF4-FFF2-40B4-BE49-F238E27FC236}">
                <a16:creationId xmlns:a16="http://schemas.microsoft.com/office/drawing/2014/main" xmlns=""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xmlns=""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xmlns=""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xmlns="" id="{40E7E879-E80A-4CC9-B016-63ABC6EC95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6" name="CuadroTexto 15">
            <a:extLst>
              <a:ext uri="{FF2B5EF4-FFF2-40B4-BE49-F238E27FC236}">
                <a16:creationId xmlns:a16="http://schemas.microsoft.com/office/drawing/2014/main" xmlns="" id="{A7364C4B-F14B-4647-886E-A86F6FD17877}"/>
              </a:ext>
            </a:extLst>
          </p:cNvPr>
          <p:cNvSpPr txBox="1"/>
          <p:nvPr/>
        </p:nvSpPr>
        <p:spPr>
          <a:xfrm>
            <a:off x="1339970" y="3671478"/>
            <a:ext cx="6216393" cy="2031325"/>
          </a:xfrm>
          <a:prstGeom prst="rect">
            <a:avLst/>
          </a:prstGeom>
          <a:noFill/>
        </p:spPr>
        <p:txBody>
          <a:bodyPr wrap="square">
            <a:spAutoFit/>
          </a:bodyPr>
          <a:lstStyle/>
          <a:p>
            <a:pPr algn="just"/>
            <a:r>
              <a:rPr lang="it-IT" dirty="0">
                <a:latin typeface="Arial" panose="020B0604020202020204" pitchFamily="34" charset="0"/>
                <a:ea typeface="Calibri" panose="020F0502020204030204" pitchFamily="34" charset="0"/>
              </a:rPr>
              <a:t>Un altro consiglio è di ripulire </a:t>
            </a:r>
            <a:r>
              <a:rPr lang="it-IT" dirty="0" smtClean="0">
                <a:latin typeface="Arial" panose="020B0604020202020204" pitchFamily="34" charset="0"/>
                <a:ea typeface="Calibri" panose="020F0502020204030204" pitchFamily="34" charset="0"/>
              </a:rPr>
              <a:t>il </a:t>
            </a:r>
            <a:r>
              <a:rPr lang="it-IT" dirty="0">
                <a:latin typeface="Arial" panose="020B0604020202020204" pitchFamily="34" charset="0"/>
                <a:ea typeface="Calibri" panose="020F0502020204030204" pitchFamily="34" charset="0"/>
              </a:rPr>
              <a:t>tuo background </a:t>
            </a:r>
            <a:r>
              <a:rPr lang="it-IT" dirty="0" smtClean="0">
                <a:latin typeface="Arial" panose="020B0604020202020204" pitchFamily="34" charset="0"/>
                <a:ea typeface="Calibri" panose="020F0502020204030204" pitchFamily="34" charset="0"/>
              </a:rPr>
              <a:t>da </a:t>
            </a:r>
            <a:r>
              <a:rPr lang="it-IT" dirty="0">
                <a:latin typeface="Arial" panose="020B0604020202020204" pitchFamily="34" charset="0"/>
                <a:ea typeface="Calibri" panose="020F0502020204030204" pitchFamily="34" charset="0"/>
              </a:rPr>
              <a:t>qualsiasi tipo di disordine </a:t>
            </a:r>
            <a:r>
              <a:rPr lang="it-IT" dirty="0" smtClean="0">
                <a:latin typeface="Arial" panose="020B0604020202020204" pitchFamily="34" charset="0"/>
                <a:ea typeface="Calibri" panose="020F0502020204030204" pitchFamily="34" charset="0"/>
              </a:rPr>
              <a:t>o disorganizzazione </a:t>
            </a:r>
            <a:r>
              <a:rPr lang="it-IT" dirty="0">
                <a:latin typeface="Arial" panose="020B0604020202020204" pitchFamily="34" charset="0"/>
                <a:ea typeface="Calibri" panose="020F0502020204030204" pitchFamily="34" charset="0"/>
              </a:rPr>
              <a:t>perché è come </a:t>
            </a:r>
            <a:r>
              <a:rPr lang="it-IT" dirty="0" smtClean="0">
                <a:latin typeface="Arial" panose="020B0604020202020204" pitchFamily="34" charset="0"/>
                <a:ea typeface="Calibri" panose="020F0502020204030204" pitchFamily="34" charset="0"/>
              </a:rPr>
              <a:t>se stessi invitando delle </a:t>
            </a:r>
            <a:r>
              <a:rPr lang="it-IT" dirty="0">
                <a:latin typeface="Arial" panose="020B0604020202020204" pitchFamily="34" charset="0"/>
                <a:ea typeface="Calibri" panose="020F0502020204030204" pitchFamily="34" charset="0"/>
              </a:rPr>
              <a:t>persone a casa tua. Ciò non significa avere un semplice muro bianco dietro di te. Anche avere alcuni piccoli oggetti personali </a:t>
            </a:r>
            <a:r>
              <a:rPr lang="it-IT" dirty="0" smtClean="0">
                <a:latin typeface="Arial" panose="020B0604020202020204" pitchFamily="34" charset="0"/>
                <a:ea typeface="Calibri" panose="020F0502020204030204" pitchFamily="34" charset="0"/>
              </a:rPr>
              <a:t>è </a:t>
            </a:r>
            <a:r>
              <a:rPr lang="it-IT" dirty="0">
                <a:latin typeface="Arial" panose="020B0604020202020204" pitchFamily="34" charset="0"/>
                <a:ea typeface="Calibri" panose="020F0502020204030204" pitchFamily="34" charset="0"/>
              </a:rPr>
              <a:t>un modo per </a:t>
            </a:r>
            <a:r>
              <a:rPr lang="it-IT" dirty="0" smtClean="0">
                <a:latin typeface="Arial" panose="020B0604020202020204" pitchFamily="34" charset="0"/>
                <a:ea typeface="Calibri" panose="020F0502020204030204" pitchFamily="34" charset="0"/>
              </a:rPr>
              <a:t>creare una migliore «connessione». Mantieni quindi il background </a:t>
            </a:r>
            <a:r>
              <a:rPr lang="it-IT" dirty="0">
                <a:latin typeface="Arial" panose="020B0604020202020204" pitchFamily="34" charset="0"/>
                <a:ea typeface="Calibri" panose="020F0502020204030204" pitchFamily="34" charset="0"/>
              </a:rPr>
              <a:t>pulito ma </a:t>
            </a:r>
            <a:r>
              <a:rPr lang="it-IT" dirty="0" smtClean="0">
                <a:latin typeface="Arial" panose="020B0604020202020204" pitchFamily="34" charset="0"/>
                <a:ea typeface="Calibri" panose="020F0502020204030204" pitchFamily="34" charset="0"/>
              </a:rPr>
              <a:t>dagli un carattere personale</a:t>
            </a:r>
            <a:r>
              <a:rPr lang="it-IT" dirty="0">
                <a:latin typeface="Arial" panose="020B0604020202020204" pitchFamily="34" charset="0"/>
                <a:ea typeface="Calibri" panose="020F0502020204030204" pitchFamily="34" charset="0"/>
              </a:rPr>
              <a:t>.</a:t>
            </a:r>
            <a:endParaRPr lang="es-ES" dirty="0"/>
          </a:p>
        </p:txBody>
      </p:sp>
      <p:pic>
        <p:nvPicPr>
          <p:cNvPr id="11" name="Immagine 10"/>
          <p:cNvPicPr>
            <a:picLocks noChangeAspect="1"/>
          </p:cNvPicPr>
          <p:nvPr/>
        </p:nvPicPr>
        <p:blipFill>
          <a:blip r:embed="rId4"/>
          <a:stretch>
            <a:fillRect/>
          </a:stretch>
        </p:blipFill>
        <p:spPr>
          <a:xfrm>
            <a:off x="1459132" y="6130281"/>
            <a:ext cx="9096020" cy="536494"/>
          </a:xfrm>
          <a:prstGeom prst="rect">
            <a:avLst/>
          </a:prstGeom>
        </p:spPr>
      </p:pic>
      <p:sp>
        <p:nvSpPr>
          <p:cNvPr id="17" name="Título 1">
            <a:extLst>
              <a:ext uri="{FF2B5EF4-FFF2-40B4-BE49-F238E27FC236}">
                <a16:creationId xmlns:a16="http://schemas.microsoft.com/office/drawing/2014/main" xmlns="" id="{889AFE8C-F6E3-48B5-A476-58CE72A03CE3}"/>
              </a:ext>
            </a:extLst>
          </p:cNvPr>
          <p:cNvSpPr txBox="1">
            <a:spLocks/>
          </p:cNvSpPr>
          <p:nvPr/>
        </p:nvSpPr>
        <p:spPr>
          <a:xfrm>
            <a:off x="4981489" y="697333"/>
            <a:ext cx="6689401"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smtClean="0">
                <a:solidFill>
                  <a:srgbClr val="D92E2D"/>
                </a:solidFill>
                <a:ea typeface="Calibri" panose="020F0502020204030204" pitchFamily="34" charset="0"/>
              </a:rPr>
              <a:t>1.LE DIGITAL SKILLS APPLICATE ALLO SPORT</a:t>
            </a:r>
            <a:endParaRPr lang="es-ES" sz="2800" dirty="0">
              <a:solidFill>
                <a:srgbClr val="D92E2D"/>
              </a:solidFill>
            </a:endParaRPr>
          </a:p>
        </p:txBody>
      </p:sp>
    </p:spTree>
    <p:extLst>
      <p:ext uri="{BB962C8B-B14F-4D97-AF65-F5344CB8AC3E}">
        <p14:creationId xmlns:p14="http://schemas.microsoft.com/office/powerpoint/2010/main" val="6612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10 Content Marketing Skills You Need to Master (&amp;amp; Tips to Master Them)">
            <a:extLst>
              <a:ext uri="{FF2B5EF4-FFF2-40B4-BE49-F238E27FC236}">
                <a16:creationId xmlns:a16="http://schemas.microsoft.com/office/drawing/2014/main" xmlns="" id="{E946DC1B-8FEE-471D-AEC6-58F2568FD94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50" t="-372" r="12220" b="5825"/>
          <a:stretch/>
        </p:blipFill>
        <p:spPr bwMode="auto">
          <a:xfrm>
            <a:off x="7875639" y="2079007"/>
            <a:ext cx="3913239" cy="2582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xmlns="" id="{34697EA5-F919-4E2B-8A99-C1467FF21115}"/>
              </a:ext>
            </a:extLst>
          </p:cNvPr>
          <p:cNvSpPr>
            <a:spLocks noGrp="1"/>
          </p:cNvSpPr>
          <p:nvPr>
            <p:ph type="subTitle" idx="1"/>
          </p:nvPr>
        </p:nvSpPr>
        <p:spPr>
          <a:xfrm>
            <a:off x="1335279" y="1818416"/>
            <a:ext cx="6540360" cy="3904663"/>
          </a:xfrm>
        </p:spPr>
        <p:txBody>
          <a:bodyPr>
            <a:normAutofit/>
          </a:bodyPr>
          <a:lstStyle/>
          <a:p>
            <a:pPr algn="just">
              <a:lnSpc>
                <a:spcPct val="100000"/>
              </a:lnSpc>
            </a:pPr>
            <a:r>
              <a:rPr lang="it-IT" sz="1800" dirty="0">
                <a:latin typeface="Arial" panose="020B0604020202020204" pitchFamily="34" charset="0"/>
                <a:ea typeface="Calibri" panose="020F0502020204030204" pitchFamily="34" charset="0"/>
              </a:rPr>
              <a:t>Un'ottima rete </a:t>
            </a:r>
            <a:r>
              <a:rPr lang="it-IT" sz="1800" dirty="0" smtClean="0">
                <a:latin typeface="Arial" panose="020B0604020202020204" pitchFamily="34" charset="0"/>
                <a:ea typeface="Calibri" panose="020F0502020204030204" pitchFamily="34" charset="0"/>
              </a:rPr>
              <a:t>di sicurezza se </a:t>
            </a:r>
            <a:r>
              <a:rPr lang="it-IT" sz="1800" dirty="0">
                <a:latin typeface="Arial" panose="020B0604020202020204" pitchFamily="34" charset="0"/>
                <a:ea typeface="Calibri" panose="020F0502020204030204" pitchFamily="34" charset="0"/>
              </a:rPr>
              <a:t>insegni da casa è </a:t>
            </a:r>
            <a:r>
              <a:rPr lang="it-IT" sz="1800" b="1" dirty="0">
                <a:latin typeface="Arial" panose="020B0604020202020204" pitchFamily="34" charset="0"/>
                <a:ea typeface="Calibri" panose="020F0502020204030204" pitchFamily="34" charset="0"/>
              </a:rPr>
              <a:t>l'organizzazione dei contenuti</a:t>
            </a:r>
            <a:r>
              <a:rPr lang="it-IT" sz="1800" dirty="0">
                <a:latin typeface="Arial" panose="020B0604020202020204" pitchFamily="34" charset="0"/>
                <a:ea typeface="Calibri" panose="020F0502020204030204" pitchFamily="34" charset="0"/>
              </a:rPr>
              <a:t>. Un valido strumento potrebbe essere una lavagna da posizionare su un tavolo di fronte a te, dove annotare l'elenco degli esercizi e il programma della lezione. </a:t>
            </a:r>
            <a:r>
              <a:rPr lang="it-IT" sz="1800" dirty="0" smtClean="0">
                <a:latin typeface="Arial" panose="020B0604020202020204" pitchFamily="34" charset="0"/>
                <a:ea typeface="Calibri" panose="020F0502020204030204" pitchFamily="34" charset="0"/>
              </a:rPr>
              <a:t>Ciò </a:t>
            </a:r>
            <a:r>
              <a:rPr lang="it-IT" sz="1800" dirty="0">
                <a:latin typeface="Arial" panose="020B0604020202020204" pitchFamily="34" charset="0"/>
                <a:ea typeface="Calibri" panose="020F0502020204030204" pitchFamily="34" charset="0"/>
              </a:rPr>
              <a:t>rappresenta un grande supporto nelle lezioni online. Un altro consiglio importante riguarda la </a:t>
            </a:r>
            <a:r>
              <a:rPr lang="it-IT" sz="1800" b="1" dirty="0">
                <a:latin typeface="Arial" panose="020B0604020202020204" pitchFamily="34" charset="0"/>
                <a:ea typeface="Calibri" panose="020F0502020204030204" pitchFamily="34" charset="0"/>
              </a:rPr>
              <a:t>luce</a:t>
            </a:r>
            <a:r>
              <a:rPr lang="it-IT" sz="1800" dirty="0">
                <a:latin typeface="Arial" panose="020B0604020202020204" pitchFamily="34" charset="0"/>
                <a:ea typeface="Calibri" panose="020F0502020204030204" pitchFamily="34" charset="0"/>
              </a:rPr>
              <a:t>. </a:t>
            </a:r>
            <a:r>
              <a:rPr lang="it-IT" sz="1800" dirty="0">
                <a:latin typeface="Arial" panose="020B0604020202020204" pitchFamily="34" charset="0"/>
                <a:ea typeface="Calibri" panose="020F0502020204030204" pitchFamily="34" charset="0"/>
              </a:rPr>
              <a:t>È sempre meglio che una luce naturale ti illumini direttamente piuttosto che da dietro, in modo che il tuo video non sia scuro</a:t>
            </a:r>
            <a:r>
              <a:rPr lang="it-IT" sz="1800" dirty="0" smtClean="0">
                <a:latin typeface="Arial" panose="020B0604020202020204" pitchFamily="34" charset="0"/>
                <a:ea typeface="Calibri" panose="020F0502020204030204" pitchFamily="34" charset="0"/>
              </a:rPr>
              <a:t>. La </a:t>
            </a:r>
            <a:r>
              <a:rPr lang="it-IT" sz="1800" dirty="0">
                <a:latin typeface="Arial" panose="020B0604020202020204" pitchFamily="34" charset="0"/>
                <a:ea typeface="Calibri" panose="020F0502020204030204" pitchFamily="34" charset="0"/>
              </a:rPr>
              <a:t>questione più </a:t>
            </a:r>
            <a:r>
              <a:rPr lang="it-IT" sz="1800" dirty="0" smtClean="0">
                <a:latin typeface="Arial" panose="020B0604020202020204" pitchFamily="34" charset="0"/>
                <a:ea typeface="Calibri" panose="020F0502020204030204" pitchFamily="34" charset="0"/>
              </a:rPr>
              <a:t>rilevante nelle </a:t>
            </a:r>
            <a:r>
              <a:rPr lang="it-IT" sz="1800" dirty="0">
                <a:latin typeface="Arial" panose="020B0604020202020204" pitchFamily="34" charset="0"/>
                <a:ea typeface="Calibri" panose="020F0502020204030204" pitchFamily="34" charset="0"/>
              </a:rPr>
              <a:t>lezioni online è </a:t>
            </a:r>
            <a:r>
              <a:rPr lang="it-IT" sz="1800" dirty="0" smtClean="0">
                <a:latin typeface="Arial" panose="020B0604020202020204" pitchFamily="34" charset="0"/>
                <a:ea typeface="Calibri" panose="020F0502020204030204" pitchFamily="34" charset="0"/>
              </a:rPr>
              <a:t>la </a:t>
            </a:r>
            <a:r>
              <a:rPr lang="it-IT" sz="1800" b="1" dirty="0" smtClean="0">
                <a:latin typeface="Arial" panose="020B0604020202020204" pitchFamily="34" charset="0"/>
                <a:ea typeface="Calibri" panose="020F0502020204030204" pitchFamily="34" charset="0"/>
              </a:rPr>
              <a:t>qualità </a:t>
            </a:r>
            <a:r>
              <a:rPr lang="it-IT" sz="1800" b="1" dirty="0">
                <a:latin typeface="Arial" panose="020B0604020202020204" pitchFamily="34" charset="0"/>
                <a:ea typeface="Calibri" panose="020F0502020204030204" pitchFamily="34" charset="0"/>
              </a:rPr>
              <a:t>del suono</a:t>
            </a:r>
            <a:r>
              <a:rPr lang="it-IT" sz="1800" dirty="0">
                <a:latin typeface="Arial" panose="020B0604020202020204" pitchFamily="34" charset="0"/>
                <a:ea typeface="Calibri" panose="020F0502020204030204" pitchFamily="34" charset="0"/>
              </a:rPr>
              <a:t>. Dovresti </a:t>
            </a:r>
            <a:r>
              <a:rPr lang="it-IT" sz="1800" dirty="0" smtClean="0">
                <a:latin typeface="Arial" panose="020B0604020202020204" pitchFamily="34" charset="0"/>
                <a:ea typeface="Calibri" panose="020F0502020204030204" pitchFamily="34" charset="0"/>
              </a:rPr>
              <a:t>avere </a:t>
            </a:r>
            <a:r>
              <a:rPr lang="it-IT" sz="1800" dirty="0">
                <a:latin typeface="Arial" panose="020B0604020202020204" pitchFamily="34" charset="0"/>
                <a:ea typeface="Calibri" panose="020F0502020204030204" pitchFamily="34" charset="0"/>
              </a:rPr>
              <a:t>delle cuffie wireless soprattutto se insegni con la musica perché sarai lontano dal microfono del computer.</a:t>
            </a:r>
            <a:endParaRPr lang="es-ES" dirty="0">
              <a:solidFill>
                <a:srgbClr val="E47A24"/>
              </a:solidFill>
            </a:endParaRPr>
          </a:p>
        </p:txBody>
      </p:sp>
      <p:sp>
        <p:nvSpPr>
          <p:cNvPr id="5" name="Rectángulo 4">
            <a:extLst>
              <a:ext uri="{FF2B5EF4-FFF2-40B4-BE49-F238E27FC236}">
                <a16:creationId xmlns:a16="http://schemas.microsoft.com/office/drawing/2014/main" xmlns=""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xmlns=""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xmlns=""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xmlns="" id="{40E7E879-E80A-4CC9-B016-63ABC6EC95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pic>
        <p:nvPicPr>
          <p:cNvPr id="11" name="Immagine 10"/>
          <p:cNvPicPr>
            <a:picLocks noChangeAspect="1"/>
          </p:cNvPicPr>
          <p:nvPr/>
        </p:nvPicPr>
        <p:blipFill>
          <a:blip r:embed="rId4"/>
          <a:stretch>
            <a:fillRect/>
          </a:stretch>
        </p:blipFill>
        <p:spPr>
          <a:xfrm>
            <a:off x="1459132" y="6130281"/>
            <a:ext cx="9096020" cy="536494"/>
          </a:xfrm>
          <a:prstGeom prst="rect">
            <a:avLst/>
          </a:prstGeom>
        </p:spPr>
      </p:pic>
      <p:sp>
        <p:nvSpPr>
          <p:cNvPr id="16" name="Título 1">
            <a:extLst>
              <a:ext uri="{FF2B5EF4-FFF2-40B4-BE49-F238E27FC236}">
                <a16:creationId xmlns:a16="http://schemas.microsoft.com/office/drawing/2014/main" xmlns="" id="{889AFE8C-F6E3-48B5-A476-58CE72A03CE3}"/>
              </a:ext>
            </a:extLst>
          </p:cNvPr>
          <p:cNvSpPr txBox="1">
            <a:spLocks/>
          </p:cNvSpPr>
          <p:nvPr/>
        </p:nvSpPr>
        <p:spPr>
          <a:xfrm>
            <a:off x="4981489" y="697333"/>
            <a:ext cx="6689401"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smtClean="0">
                <a:solidFill>
                  <a:srgbClr val="D92E2D"/>
                </a:solidFill>
                <a:ea typeface="Calibri" panose="020F0502020204030204" pitchFamily="34" charset="0"/>
              </a:rPr>
              <a:t>1.LE DIGITAL SKILLS APPLICATE ALLO SPORT</a:t>
            </a:r>
            <a:endParaRPr lang="es-ES" sz="2800" dirty="0">
              <a:solidFill>
                <a:srgbClr val="D92E2D"/>
              </a:solidFill>
            </a:endParaRPr>
          </a:p>
        </p:txBody>
      </p:sp>
    </p:spTree>
    <p:extLst>
      <p:ext uri="{BB962C8B-B14F-4D97-AF65-F5344CB8AC3E}">
        <p14:creationId xmlns:p14="http://schemas.microsoft.com/office/powerpoint/2010/main" val="318113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34697EA5-F919-4E2B-8A99-C1467FF21115}"/>
              </a:ext>
            </a:extLst>
          </p:cNvPr>
          <p:cNvSpPr>
            <a:spLocks noGrp="1"/>
          </p:cNvSpPr>
          <p:nvPr>
            <p:ph type="subTitle" idx="1"/>
          </p:nvPr>
        </p:nvSpPr>
        <p:spPr>
          <a:xfrm>
            <a:off x="1335279" y="1720080"/>
            <a:ext cx="7238450" cy="2641537"/>
          </a:xfrm>
        </p:spPr>
        <p:txBody>
          <a:bodyPr>
            <a:normAutofit/>
          </a:bodyPr>
          <a:lstStyle/>
          <a:p>
            <a:pPr algn="just">
              <a:lnSpc>
                <a:spcPct val="100000"/>
              </a:lnSpc>
            </a:pPr>
            <a:r>
              <a:rPr lang="it-IT" sz="1800" dirty="0">
                <a:latin typeface="Arial" panose="020B0604020202020204" pitchFamily="34" charset="0"/>
                <a:ea typeface="Calibri" panose="020F0502020204030204" pitchFamily="34" charset="0"/>
              </a:rPr>
              <a:t>Assicurati di attivare la condivisione </a:t>
            </a:r>
            <a:r>
              <a:rPr lang="it-IT" sz="1800" dirty="0" smtClean="0">
                <a:latin typeface="Arial" panose="020B0604020202020204" pitchFamily="34" charset="0"/>
                <a:ea typeface="Calibri" panose="020F0502020204030204" pitchFamily="34" charset="0"/>
              </a:rPr>
              <a:t>dell’audio </a:t>
            </a:r>
            <a:r>
              <a:rPr lang="it-IT" sz="1800" dirty="0">
                <a:latin typeface="Arial" panose="020B0604020202020204" pitchFamily="34" charset="0"/>
                <a:ea typeface="Calibri" panose="020F0502020204030204" pitchFamily="34" charset="0"/>
              </a:rPr>
              <a:t>nello strumento che stai utilizzando per migliorare la qualità del suono. Per evitare suoni di sottofondo, è meglio che i tuoi </a:t>
            </a:r>
            <a:r>
              <a:rPr lang="it-IT" sz="1800" dirty="0" smtClean="0">
                <a:latin typeface="Arial" panose="020B0604020202020204" pitchFamily="34" charset="0"/>
                <a:ea typeface="Calibri" panose="020F0502020204030204" pitchFamily="34" charset="0"/>
              </a:rPr>
              <a:t>clienti/allievi disattivino </a:t>
            </a:r>
            <a:r>
              <a:rPr lang="it-IT" sz="1800" dirty="0">
                <a:latin typeface="Arial" panose="020B0604020202020204" pitchFamily="34" charset="0"/>
                <a:ea typeface="Calibri" panose="020F0502020204030204" pitchFamily="34" charset="0"/>
              </a:rPr>
              <a:t>il microfono durante la lezione e lo </a:t>
            </a:r>
            <a:r>
              <a:rPr lang="it-IT" sz="1800" dirty="0" smtClean="0">
                <a:latin typeface="Arial" panose="020B0604020202020204" pitchFamily="34" charset="0"/>
                <a:ea typeface="Calibri" panose="020F0502020204030204" pitchFamily="34" charset="0"/>
              </a:rPr>
              <a:t>riattivino </a:t>
            </a:r>
            <a:r>
              <a:rPr lang="it-IT" sz="1800" dirty="0">
                <a:latin typeface="Arial" panose="020B0604020202020204" pitchFamily="34" charset="0"/>
                <a:ea typeface="Calibri" panose="020F0502020204030204" pitchFamily="34" charset="0"/>
              </a:rPr>
              <a:t>alla fine </a:t>
            </a:r>
            <a:r>
              <a:rPr lang="it-IT" sz="1800" dirty="0" smtClean="0">
                <a:latin typeface="Arial" panose="020B0604020202020204" pitchFamily="34" charset="0"/>
                <a:ea typeface="Calibri" panose="020F0502020204030204" pitchFamily="34" charset="0"/>
              </a:rPr>
              <a:t>per </a:t>
            </a:r>
            <a:r>
              <a:rPr lang="it-IT" sz="1800" dirty="0">
                <a:latin typeface="Arial" panose="020B0604020202020204" pitchFamily="34" charset="0"/>
                <a:ea typeface="Calibri" panose="020F0502020204030204" pitchFamily="34" charset="0"/>
              </a:rPr>
              <a:t>condividere commenti, feedback, sentimenti, </a:t>
            </a:r>
            <a:r>
              <a:rPr lang="it-IT" sz="1800" dirty="0" smtClean="0">
                <a:latin typeface="Arial" panose="020B0604020202020204" pitchFamily="34" charset="0"/>
                <a:ea typeface="Calibri" panose="020F0502020204030204" pitchFamily="34" charset="0"/>
              </a:rPr>
              <a:t>ecc.</a:t>
            </a:r>
            <a:r>
              <a:rPr lang="it-IT" sz="1800" dirty="0">
                <a:latin typeface="Arial" panose="020B0604020202020204" pitchFamily="34" charset="0"/>
                <a:ea typeface="Calibri" panose="020F0502020204030204" pitchFamily="34" charset="0"/>
              </a:rPr>
              <a:t> Esistono molte app e software gratuiti utili per eseguire </a:t>
            </a:r>
            <a:r>
              <a:rPr lang="it-IT" sz="1800" dirty="0" smtClean="0">
                <a:latin typeface="Arial" panose="020B0604020202020204" pitchFamily="34" charset="0"/>
                <a:ea typeface="Calibri" panose="020F0502020204030204" pitchFamily="34" charset="0"/>
              </a:rPr>
              <a:t>lezioni </a:t>
            </a:r>
            <a:r>
              <a:rPr lang="it-IT" sz="1800" dirty="0">
                <a:latin typeface="Arial" panose="020B0604020202020204" pitchFamily="34" charset="0"/>
                <a:ea typeface="Calibri" panose="020F0502020204030204" pitchFamily="34" charset="0"/>
              </a:rPr>
              <a:t>online sincrone, ma la più utilizzata di recente è stata Zoom. Zoom può essere utilizzato su laptop, desktop, tablet, smartphone e persino telefoni fissi, offrendo agli </a:t>
            </a:r>
            <a:r>
              <a:rPr lang="it-IT" sz="1800" dirty="0" smtClean="0">
                <a:latin typeface="Arial" panose="020B0604020202020204" pitchFamily="34" charset="0"/>
                <a:ea typeface="Calibri" panose="020F0502020204030204" pitchFamily="34" charset="0"/>
              </a:rPr>
              <a:t>allievi molteplici </a:t>
            </a:r>
            <a:r>
              <a:rPr lang="it-IT" sz="1800" dirty="0">
                <a:latin typeface="Arial" panose="020B0604020202020204" pitchFamily="34" charset="0"/>
                <a:ea typeface="Calibri" panose="020F0502020204030204" pitchFamily="34" charset="0"/>
              </a:rPr>
              <a:t>modi per accedere </a:t>
            </a:r>
            <a:r>
              <a:rPr lang="it-IT" sz="1800" dirty="0" smtClean="0">
                <a:latin typeface="Arial" panose="020B0604020202020204" pitchFamily="34" charset="0"/>
                <a:ea typeface="Calibri" panose="020F0502020204030204" pitchFamily="34" charset="0"/>
              </a:rPr>
              <a:t>alla tua lezione.</a:t>
            </a:r>
            <a:endParaRPr lang="es-ES" dirty="0">
              <a:solidFill>
                <a:srgbClr val="E47A24"/>
              </a:solidFill>
            </a:endParaRPr>
          </a:p>
        </p:txBody>
      </p:sp>
      <p:sp>
        <p:nvSpPr>
          <p:cNvPr id="5" name="Rectángulo 4">
            <a:extLst>
              <a:ext uri="{FF2B5EF4-FFF2-40B4-BE49-F238E27FC236}">
                <a16:creationId xmlns:a16="http://schemas.microsoft.com/office/drawing/2014/main" xmlns=""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xmlns=""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xmlns=""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xmlns="" id="{40E7E879-E80A-4CC9-B016-63ABC6EC95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3" name="CuadroTexto 12">
            <a:extLst>
              <a:ext uri="{FF2B5EF4-FFF2-40B4-BE49-F238E27FC236}">
                <a16:creationId xmlns:a16="http://schemas.microsoft.com/office/drawing/2014/main" xmlns="" id="{1F434495-670B-49CE-8147-E60B88455116}"/>
              </a:ext>
            </a:extLst>
          </p:cNvPr>
          <p:cNvSpPr txBox="1"/>
          <p:nvPr/>
        </p:nvSpPr>
        <p:spPr>
          <a:xfrm>
            <a:off x="1335279" y="4361617"/>
            <a:ext cx="10634785" cy="646331"/>
          </a:xfrm>
          <a:prstGeom prst="rect">
            <a:avLst/>
          </a:prstGeom>
          <a:noFill/>
        </p:spPr>
        <p:txBody>
          <a:bodyPr wrap="square">
            <a:spAutoFit/>
          </a:bodyPr>
          <a:lstStyle/>
          <a:p>
            <a:pPr>
              <a:lnSpc>
                <a:spcPct val="100000"/>
              </a:lnSpc>
            </a:pPr>
            <a:r>
              <a:rPr lang="it-IT" dirty="0" smtClean="0">
                <a:latin typeface="Arial" panose="020B0604020202020204" pitchFamily="34" charset="0"/>
                <a:ea typeface="Calibri" panose="020F0502020204030204" pitchFamily="34" charset="0"/>
              </a:rPr>
              <a:t>Di seguito una </a:t>
            </a:r>
            <a:r>
              <a:rPr lang="it-IT" dirty="0">
                <a:latin typeface="Arial" panose="020B0604020202020204" pitchFamily="34" charset="0"/>
                <a:ea typeface="Calibri" panose="020F0502020204030204" pitchFamily="34" charset="0"/>
              </a:rPr>
              <a:t>guida </a:t>
            </a:r>
            <a:r>
              <a:rPr lang="it-IT" dirty="0" smtClean="0">
                <a:latin typeface="Arial" panose="020B0604020202020204" pitchFamily="34" charset="0"/>
                <a:ea typeface="Calibri" panose="020F0502020204030204" pitchFamily="34" charset="0"/>
              </a:rPr>
              <a:t>rapida su come utilizzare Zoom </a:t>
            </a:r>
            <a:r>
              <a:rPr lang="it-IT" dirty="0">
                <a:latin typeface="Arial" panose="020B0604020202020204" pitchFamily="34" charset="0"/>
                <a:ea typeface="Calibri" panose="020F0502020204030204" pitchFamily="34" charset="0"/>
              </a:rPr>
              <a:t>(Webinar </a:t>
            </a:r>
            <a:r>
              <a:rPr lang="it-IT" dirty="0" smtClean="0">
                <a:latin typeface="Arial" panose="020B0604020202020204" pitchFamily="34" charset="0"/>
                <a:ea typeface="Calibri" panose="020F0502020204030204" pitchFamily="34" charset="0"/>
              </a:rPr>
              <a:t>di formazione gratuiti online):</a:t>
            </a:r>
          </a:p>
          <a:p>
            <a:pPr>
              <a:lnSpc>
                <a:spcPct val="100000"/>
              </a:lnSpc>
            </a:pPr>
            <a:r>
              <a:rPr lang="en-US" sz="1800" u="sng" dirty="0" smtClean="0">
                <a:solidFill>
                  <a:srgbClr val="0000FF"/>
                </a:solidFill>
                <a:effectLst/>
                <a:latin typeface="Arial" panose="020B0604020202020204" pitchFamily="34" charset="0"/>
                <a:ea typeface="Calibri" panose="020F0502020204030204" pitchFamily="34" charset="0"/>
                <a:hlinkClick r:id="rId3"/>
              </a:rPr>
              <a:t>https</a:t>
            </a:r>
            <a:r>
              <a:rPr lang="en-US" sz="1800" u="sng" dirty="0">
                <a:solidFill>
                  <a:srgbClr val="0000FF"/>
                </a:solidFill>
                <a:effectLst/>
                <a:latin typeface="Arial" panose="020B0604020202020204" pitchFamily="34" charset="0"/>
                <a:ea typeface="Calibri" panose="020F0502020204030204" pitchFamily="34" charset="0"/>
                <a:hlinkClick r:id="rId3"/>
              </a:rPr>
              <a:t>://</a:t>
            </a:r>
            <a:r>
              <a:rPr lang="en-US" sz="1800" u="sng" dirty="0" smtClean="0">
                <a:solidFill>
                  <a:srgbClr val="0000FF"/>
                </a:solidFill>
                <a:effectLst/>
                <a:latin typeface="Arial" panose="020B0604020202020204" pitchFamily="34" charset="0"/>
                <a:ea typeface="Calibri" panose="020F0502020204030204" pitchFamily="34" charset="0"/>
                <a:hlinkClick r:id="rId3"/>
              </a:rPr>
              <a:t>support.zoom.us/hc/en-us/articles/360029527911-Free-online-Zoom-training-webinars</a:t>
            </a:r>
            <a:endParaRPr lang="es-ES" sz="1800" dirty="0">
              <a:solidFill>
                <a:srgbClr val="E47A24"/>
              </a:solidFill>
            </a:endParaRPr>
          </a:p>
        </p:txBody>
      </p:sp>
      <p:pic>
        <p:nvPicPr>
          <p:cNvPr id="4102" name="Picture 6" descr="Qué es Zoom y cómo puedes usarlo: guía práctica">
            <a:extLst>
              <a:ext uri="{FF2B5EF4-FFF2-40B4-BE49-F238E27FC236}">
                <a16:creationId xmlns:a16="http://schemas.microsoft.com/office/drawing/2014/main" xmlns="" id="{269A8305-FE47-48B1-A444-894D0BEC23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8013" y="2129217"/>
            <a:ext cx="3262051" cy="1783934"/>
          </a:xfrm>
          <a:prstGeom prst="rect">
            <a:avLst/>
          </a:prstGeom>
          <a:noFill/>
          <a:extLst>
            <a:ext uri="{909E8E84-426E-40DD-AFC4-6F175D3DCCD1}">
              <a14:hiddenFill xmlns:a14="http://schemas.microsoft.com/office/drawing/2010/main">
                <a:solidFill>
                  <a:srgbClr val="FFFFFF"/>
                </a:solidFill>
              </a14:hiddenFill>
            </a:ext>
          </a:extLst>
        </p:spPr>
      </p:pic>
      <p:pic>
        <p:nvPicPr>
          <p:cNvPr id="14" name="Immagine 13"/>
          <p:cNvPicPr>
            <a:picLocks noChangeAspect="1"/>
          </p:cNvPicPr>
          <p:nvPr/>
        </p:nvPicPr>
        <p:blipFill>
          <a:blip r:embed="rId5"/>
          <a:stretch>
            <a:fillRect/>
          </a:stretch>
        </p:blipFill>
        <p:spPr>
          <a:xfrm>
            <a:off x="1459132" y="6130281"/>
            <a:ext cx="9096020" cy="536494"/>
          </a:xfrm>
          <a:prstGeom prst="rect">
            <a:avLst/>
          </a:prstGeom>
        </p:spPr>
      </p:pic>
      <p:sp>
        <p:nvSpPr>
          <p:cNvPr id="17" name="Título 1">
            <a:extLst>
              <a:ext uri="{FF2B5EF4-FFF2-40B4-BE49-F238E27FC236}">
                <a16:creationId xmlns:a16="http://schemas.microsoft.com/office/drawing/2014/main" xmlns="" id="{889AFE8C-F6E3-48B5-A476-58CE72A03CE3}"/>
              </a:ext>
            </a:extLst>
          </p:cNvPr>
          <p:cNvSpPr txBox="1">
            <a:spLocks/>
          </p:cNvSpPr>
          <p:nvPr/>
        </p:nvSpPr>
        <p:spPr>
          <a:xfrm>
            <a:off x="4981489" y="697333"/>
            <a:ext cx="6689401"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smtClean="0">
                <a:solidFill>
                  <a:srgbClr val="D92E2D"/>
                </a:solidFill>
                <a:ea typeface="Calibri" panose="020F0502020204030204" pitchFamily="34" charset="0"/>
              </a:rPr>
              <a:t>1.LE DIGITAL SKILLS APPLICATE ALLO SPORT</a:t>
            </a:r>
            <a:endParaRPr lang="es-ES" sz="2800" dirty="0">
              <a:solidFill>
                <a:srgbClr val="D92E2D"/>
              </a:solidFill>
            </a:endParaRPr>
          </a:p>
        </p:txBody>
      </p:sp>
    </p:spTree>
    <p:extLst>
      <p:ext uri="{BB962C8B-B14F-4D97-AF65-F5344CB8AC3E}">
        <p14:creationId xmlns:p14="http://schemas.microsoft.com/office/powerpoint/2010/main" val="29776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34697EA5-F919-4E2B-8A99-C1467FF21115}"/>
              </a:ext>
            </a:extLst>
          </p:cNvPr>
          <p:cNvSpPr>
            <a:spLocks noGrp="1"/>
          </p:cNvSpPr>
          <p:nvPr>
            <p:ph type="subTitle" idx="1"/>
          </p:nvPr>
        </p:nvSpPr>
        <p:spPr>
          <a:xfrm>
            <a:off x="1335279" y="1832098"/>
            <a:ext cx="9927794" cy="3904663"/>
          </a:xfrm>
        </p:spPr>
        <p:txBody>
          <a:bodyPr>
            <a:normAutofit/>
          </a:bodyPr>
          <a:lstStyle/>
          <a:p>
            <a:pPr indent="-269875" algn="l">
              <a:lnSpc>
                <a:spcPct val="115000"/>
              </a:lnSpc>
              <a:spcAft>
                <a:spcPts val="1000"/>
              </a:spcAft>
            </a:pPr>
            <a:r>
              <a:rPr lang="it-IT" sz="2200" dirty="0">
                <a:solidFill>
                  <a:srgbClr val="E6872D"/>
                </a:solidFill>
                <a:latin typeface="Arial" panose="020B0604020202020204" pitchFamily="34" charset="0"/>
                <a:ea typeface="Calibri" panose="020F0502020204030204" pitchFamily="34" charset="0"/>
                <a:cs typeface="Times New Roman" panose="02020603050405020304" pitchFamily="18" charset="0"/>
              </a:rPr>
              <a:t>2.1. </a:t>
            </a:r>
            <a:r>
              <a:rPr lang="it-IT" sz="2200" dirty="0" smtClean="0">
                <a:solidFill>
                  <a:srgbClr val="E6872D"/>
                </a:solidFill>
                <a:latin typeface="Arial" panose="020B0604020202020204" pitchFamily="34" charset="0"/>
                <a:ea typeface="Calibri" panose="020F0502020204030204" pitchFamily="34" charset="0"/>
                <a:cs typeface="Times New Roman" panose="02020603050405020304" pitchFamily="18" charset="0"/>
              </a:rPr>
              <a:t>Progettazione di un </a:t>
            </a:r>
            <a:r>
              <a:rPr lang="it-IT" sz="2200" dirty="0">
                <a:solidFill>
                  <a:srgbClr val="E6872D"/>
                </a:solidFill>
                <a:latin typeface="Arial" panose="020B0604020202020204" pitchFamily="34" charset="0"/>
                <a:ea typeface="Calibri" panose="020F0502020204030204" pitchFamily="34" charset="0"/>
                <a:cs typeface="Times New Roman" panose="02020603050405020304" pitchFamily="18" charset="0"/>
              </a:rPr>
              <a:t>sito web per la tua impresa sportiva</a:t>
            </a:r>
            <a:endParaRPr lang="es-ES" sz="2200" dirty="0">
              <a:solidFill>
                <a:srgbClr val="E6872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xmlns=""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xmlns=""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xmlns=""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xmlns="" id="{40E7E879-E80A-4CC9-B016-63ABC6EC95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xmlns="" id="{23DBDABA-866A-4C1D-9AA8-2373B3CDA5EC}"/>
              </a:ext>
            </a:extLst>
          </p:cNvPr>
          <p:cNvSpPr>
            <a:spLocks noGrp="1"/>
          </p:cNvSpPr>
          <p:nvPr>
            <p:ph type="ctrTitle"/>
          </p:nvPr>
        </p:nvSpPr>
        <p:spPr>
          <a:xfrm>
            <a:off x="4979814" y="648244"/>
            <a:ext cx="7590780" cy="564539"/>
          </a:xfrm>
        </p:spPr>
        <p:txBody>
          <a:bodyPr>
            <a:noAutofit/>
          </a:bodyPr>
          <a:lstStyle/>
          <a:p>
            <a:pPr algn="l"/>
            <a:r>
              <a:rPr lang="en-US" sz="3400" dirty="0" smtClean="0">
                <a:solidFill>
                  <a:srgbClr val="D92E2D"/>
                </a:solidFill>
                <a:ea typeface="Calibri" panose="020F0502020204030204" pitchFamily="34" charset="0"/>
              </a:rPr>
              <a:t>2</a:t>
            </a:r>
            <a:r>
              <a:rPr lang="en-US" sz="3400" dirty="0" smtClean="0">
                <a:solidFill>
                  <a:srgbClr val="D92E2D"/>
                </a:solidFill>
                <a:effectLst/>
                <a:ea typeface="Calibri" panose="020F0502020204030204" pitchFamily="34" charset="0"/>
              </a:rPr>
              <a:t>. COMUNICAZIONE ONLINE EFFICACE</a:t>
            </a:r>
            <a:r>
              <a:rPr lang="en-US" sz="3400" dirty="0" smtClean="0">
                <a:solidFill>
                  <a:srgbClr val="D92E2D"/>
                </a:solidFill>
                <a:effectLst/>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3" name="CuadroTexto 12">
            <a:extLst>
              <a:ext uri="{FF2B5EF4-FFF2-40B4-BE49-F238E27FC236}">
                <a16:creationId xmlns:a16="http://schemas.microsoft.com/office/drawing/2014/main" xmlns="" id="{0E99C92F-4CC5-49AE-9735-C63BF407A90D}"/>
              </a:ext>
            </a:extLst>
          </p:cNvPr>
          <p:cNvSpPr txBox="1"/>
          <p:nvPr/>
        </p:nvSpPr>
        <p:spPr>
          <a:xfrm>
            <a:off x="4979814" y="1140194"/>
            <a:ext cx="7130062" cy="338554"/>
          </a:xfrm>
          <a:prstGeom prst="rect">
            <a:avLst/>
          </a:prstGeom>
          <a:noFill/>
        </p:spPr>
        <p:txBody>
          <a:bodyPr wrap="square">
            <a:spAutoFit/>
          </a:bodyPr>
          <a:lstStyle/>
          <a:p>
            <a:r>
              <a:rPr lang="it-IT" sz="1600" dirty="0" smtClean="0">
                <a:solidFill>
                  <a:srgbClr val="D92E2D"/>
                </a:solidFill>
                <a:latin typeface="+mj-lt"/>
                <a:ea typeface="Calibri" panose="020F0502020204030204" pitchFamily="34" charset="0"/>
                <a:cs typeface="Times New Roman" panose="02020603050405020304" pitchFamily="18" charset="0"/>
              </a:rPr>
              <a:t>MISURE CONCRETE PER LA </a:t>
            </a:r>
            <a:r>
              <a:rPr lang="it-IT" sz="1600" dirty="0">
                <a:solidFill>
                  <a:srgbClr val="D92E2D"/>
                </a:solidFill>
                <a:latin typeface="+mj-lt"/>
                <a:ea typeface="Calibri" panose="020F0502020204030204" pitchFamily="34" charset="0"/>
                <a:cs typeface="Times New Roman" panose="02020603050405020304" pitchFamily="18" charset="0"/>
              </a:rPr>
              <a:t>VISIBILITA' ONLINE DELLA TUA IMPRESA </a:t>
            </a:r>
            <a:r>
              <a:rPr lang="it-IT" sz="1600" dirty="0" smtClean="0">
                <a:solidFill>
                  <a:srgbClr val="D92E2D"/>
                </a:solidFill>
                <a:latin typeface="+mj-lt"/>
                <a:ea typeface="Calibri" panose="020F0502020204030204" pitchFamily="34" charset="0"/>
                <a:cs typeface="Times New Roman" panose="02020603050405020304" pitchFamily="18" charset="0"/>
              </a:rPr>
              <a:t>SPORTIVA</a:t>
            </a:r>
            <a:endParaRPr lang="es-ES" sz="1600" dirty="0">
              <a:latin typeface="+mj-lt"/>
            </a:endParaRPr>
          </a:p>
        </p:txBody>
      </p:sp>
      <p:sp>
        <p:nvSpPr>
          <p:cNvPr id="16" name="CuadroTexto 15">
            <a:extLst>
              <a:ext uri="{FF2B5EF4-FFF2-40B4-BE49-F238E27FC236}">
                <a16:creationId xmlns:a16="http://schemas.microsoft.com/office/drawing/2014/main" xmlns="" id="{EC0B8CF1-8EFA-4664-9336-3C49F54A3D7A}"/>
              </a:ext>
            </a:extLst>
          </p:cNvPr>
          <p:cNvSpPr txBox="1"/>
          <p:nvPr/>
        </p:nvSpPr>
        <p:spPr>
          <a:xfrm>
            <a:off x="1335279" y="2405390"/>
            <a:ext cx="5990859" cy="2959272"/>
          </a:xfrm>
          <a:prstGeom prst="rect">
            <a:avLst/>
          </a:prstGeom>
          <a:noFill/>
        </p:spPr>
        <p:txBody>
          <a:bodyPr wrap="square">
            <a:spAutoFit/>
          </a:bodyPr>
          <a:lstStyle/>
          <a:p>
            <a:pPr indent="-269875" algn="just">
              <a:lnSpc>
                <a:spcPct val="115000"/>
              </a:lnSpc>
              <a:spcAft>
                <a:spcPts val="1000"/>
              </a:spcAft>
            </a:pPr>
            <a:r>
              <a:rPr lang="it-IT" dirty="0">
                <a:latin typeface="Arial" panose="020B0604020202020204" pitchFamily="34" charset="0"/>
                <a:ea typeface="Calibri" panose="020F0502020204030204" pitchFamily="34" charset="0"/>
                <a:cs typeface="Times New Roman" panose="02020603050405020304" pitchFamily="18" charset="0"/>
              </a:rPr>
              <a:t>Cominciamo dalle cose semplici: avere un </a:t>
            </a:r>
            <a:r>
              <a:rPr lang="it-IT" b="1" dirty="0">
                <a:latin typeface="Arial" panose="020B0604020202020204" pitchFamily="34" charset="0"/>
                <a:ea typeface="Calibri" panose="020F0502020204030204" pitchFamily="34" charset="0"/>
                <a:cs typeface="Times New Roman" panose="02020603050405020304" pitchFamily="18" charset="0"/>
              </a:rPr>
              <a:t>sito web è sinonimo di professionalità</a:t>
            </a:r>
            <a:r>
              <a:rPr lang="it-IT" dirty="0">
                <a:latin typeface="Arial" panose="020B0604020202020204" pitchFamily="34" charset="0"/>
                <a:ea typeface="Calibri" panose="020F0502020204030204" pitchFamily="34" charset="0"/>
                <a:cs typeface="Times New Roman" panose="02020603050405020304" pitchFamily="18" charset="0"/>
              </a:rPr>
              <a:t>. Le persone lo interpreteranno come un segnale positivo. Sembra sciocco, ma siamo tutti inclini a giudicare un libro dalla copertina</a:t>
            </a:r>
            <a:r>
              <a:rPr lang="it-IT" dirty="0" smtClean="0">
                <a:latin typeface="Arial" panose="020B0604020202020204" pitchFamily="34" charset="0"/>
                <a:ea typeface="Calibri" panose="020F0502020204030204" pitchFamily="34" charset="0"/>
                <a:cs typeface="Times New Roman" panose="02020603050405020304" pitchFamily="18" charset="0"/>
              </a:rPr>
              <a:t>. </a:t>
            </a:r>
            <a:r>
              <a:rPr lang="it-IT" dirty="0">
                <a:latin typeface="Arial" panose="020B0604020202020204" pitchFamily="34" charset="0"/>
                <a:ea typeface="Calibri" panose="020F0502020204030204" pitchFamily="34" charset="0"/>
                <a:cs typeface="Times New Roman" panose="02020603050405020304" pitchFamily="18" charset="0"/>
              </a:rPr>
              <a:t>S</a:t>
            </a:r>
            <a:r>
              <a:rPr lang="it-IT" dirty="0" smtClean="0">
                <a:latin typeface="Arial" panose="020B0604020202020204" pitchFamily="34" charset="0"/>
                <a:ea typeface="Calibri" panose="020F0502020204030204" pitchFamily="34" charset="0"/>
                <a:cs typeface="Times New Roman" panose="02020603050405020304" pitchFamily="18" charset="0"/>
              </a:rPr>
              <a:t>e </a:t>
            </a:r>
            <a:r>
              <a:rPr lang="it-IT" dirty="0">
                <a:latin typeface="Arial" panose="020B0604020202020204" pitchFamily="34" charset="0"/>
                <a:ea typeface="Calibri" panose="020F0502020204030204" pitchFamily="34" charset="0"/>
                <a:cs typeface="Times New Roman" panose="02020603050405020304" pitchFamily="18" charset="0"/>
              </a:rPr>
              <a:t>un'azienda sportiva ha un sito </a:t>
            </a:r>
            <a:r>
              <a:rPr lang="it-IT" dirty="0" smtClean="0">
                <a:latin typeface="Arial" panose="020B0604020202020204" pitchFamily="34" charset="0"/>
                <a:ea typeface="Calibri" panose="020F0502020204030204" pitchFamily="34" charset="0"/>
                <a:cs typeface="Times New Roman" panose="02020603050405020304" pitchFamily="18" charset="0"/>
              </a:rPr>
              <a:t>web e </a:t>
            </a:r>
            <a:r>
              <a:rPr lang="it-IT" dirty="0">
                <a:latin typeface="Arial" panose="020B0604020202020204" pitchFamily="34" charset="0"/>
                <a:ea typeface="Calibri" panose="020F0502020204030204" pitchFamily="34" charset="0"/>
                <a:cs typeface="Times New Roman" panose="02020603050405020304" pitchFamily="18" charset="0"/>
              </a:rPr>
              <a:t>un design piacevole e </a:t>
            </a:r>
            <a:r>
              <a:rPr lang="it-IT" dirty="0" smtClean="0">
                <a:latin typeface="Arial" panose="020B0604020202020204" pitchFamily="34" charset="0"/>
                <a:ea typeface="Calibri" panose="020F0502020204030204" pitchFamily="34" charset="0"/>
                <a:cs typeface="Times New Roman" panose="02020603050405020304" pitchFamily="18" charset="0"/>
              </a:rPr>
              <a:t>suggestivo a livello grafico, </a:t>
            </a:r>
            <a:r>
              <a:rPr lang="it-IT" dirty="0">
                <a:latin typeface="Arial" panose="020B0604020202020204" pitchFamily="34" charset="0"/>
                <a:ea typeface="Calibri" panose="020F0502020204030204" pitchFamily="34" charset="0"/>
                <a:cs typeface="Times New Roman" panose="02020603050405020304" pitchFamily="18" charset="0"/>
              </a:rPr>
              <a:t>tendiamo a prenderlo </a:t>
            </a:r>
            <a:r>
              <a:rPr lang="it-IT" dirty="0" smtClean="0">
                <a:latin typeface="Arial" panose="020B0604020202020204" pitchFamily="34" charset="0"/>
                <a:ea typeface="Calibri" panose="020F0502020204030204" pitchFamily="34" charset="0"/>
                <a:cs typeface="Times New Roman" panose="02020603050405020304" pitchFamily="18" charset="0"/>
              </a:rPr>
              <a:t>maggiormente in considerazione</a:t>
            </a:r>
            <a:r>
              <a:rPr lang="it-IT" dirty="0">
                <a:latin typeface="Arial" panose="020B0604020202020204" pitchFamily="34" charset="0"/>
                <a:ea typeface="Calibri" panose="020F0502020204030204" pitchFamily="34" charset="0"/>
                <a:cs typeface="Times New Roman" panose="02020603050405020304" pitchFamily="18" charset="0"/>
              </a:rPr>
              <a:t>. Se vuoi </a:t>
            </a:r>
            <a:r>
              <a:rPr lang="it-IT" dirty="0" smtClean="0">
                <a:latin typeface="Arial" panose="020B0604020202020204" pitchFamily="34" charset="0"/>
                <a:ea typeface="Calibri" panose="020F0502020204030204" pitchFamily="34" charset="0"/>
                <a:cs typeface="Times New Roman" panose="02020603050405020304" pitchFamily="18" charset="0"/>
              </a:rPr>
              <a:t>creare il tuo sito web da solo, </a:t>
            </a:r>
            <a:r>
              <a:rPr lang="it-IT" dirty="0">
                <a:latin typeface="Arial" panose="020B0604020202020204" pitchFamily="34" charset="0"/>
                <a:ea typeface="Calibri" panose="020F0502020204030204" pitchFamily="34" charset="0"/>
                <a:cs typeface="Times New Roman" panose="02020603050405020304" pitchFamily="18" charset="0"/>
              </a:rPr>
              <a:t>WordPress potrebbe </a:t>
            </a:r>
            <a:r>
              <a:rPr lang="it-IT" dirty="0" smtClean="0">
                <a:latin typeface="Arial" panose="020B0604020202020204" pitchFamily="34" charset="0"/>
                <a:ea typeface="Calibri" panose="020F0502020204030204" pitchFamily="34" charset="0"/>
                <a:cs typeface="Times New Roman" panose="02020603050405020304" pitchFamily="18" charset="0"/>
              </a:rPr>
              <a:t>essere la soluzione adatta a te.</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Cost of Building a Website in 2021: A Short Guide - Digital Marketing Trends">
            <a:extLst>
              <a:ext uri="{FF2B5EF4-FFF2-40B4-BE49-F238E27FC236}">
                <a16:creationId xmlns:a16="http://schemas.microsoft.com/office/drawing/2014/main" xmlns="" id="{6D3737EB-0472-48A3-9168-C2E8436976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48" t="14881" r="10019"/>
          <a:stretch/>
        </p:blipFill>
        <p:spPr bwMode="auto">
          <a:xfrm>
            <a:off x="7641434" y="2468005"/>
            <a:ext cx="3936935" cy="2595000"/>
          </a:xfrm>
          <a:prstGeom prst="rect">
            <a:avLst/>
          </a:prstGeom>
          <a:noFill/>
          <a:extLst>
            <a:ext uri="{909E8E84-426E-40DD-AFC4-6F175D3DCCD1}">
              <a14:hiddenFill xmlns:a14="http://schemas.microsoft.com/office/drawing/2010/main">
                <a:solidFill>
                  <a:srgbClr val="FFFFFF"/>
                </a:solidFill>
              </a14:hiddenFill>
            </a:ext>
          </a:extLst>
        </p:spPr>
      </p:pic>
      <p:pic>
        <p:nvPicPr>
          <p:cNvPr id="14" name="Immagine 13"/>
          <p:cNvPicPr>
            <a:picLocks noChangeAspect="1"/>
          </p:cNvPicPr>
          <p:nvPr/>
        </p:nvPicPr>
        <p:blipFill>
          <a:blip r:embed="rId4"/>
          <a:stretch>
            <a:fillRect/>
          </a:stretch>
        </p:blipFill>
        <p:spPr>
          <a:xfrm>
            <a:off x="1459132" y="6130281"/>
            <a:ext cx="9096020" cy="536494"/>
          </a:xfrm>
          <a:prstGeom prst="rect">
            <a:avLst/>
          </a:prstGeom>
        </p:spPr>
      </p:pic>
    </p:spTree>
    <p:extLst>
      <p:ext uri="{BB962C8B-B14F-4D97-AF65-F5344CB8AC3E}">
        <p14:creationId xmlns:p14="http://schemas.microsoft.com/office/powerpoint/2010/main" val="229844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34697EA5-F919-4E2B-8A99-C1467FF21115}"/>
              </a:ext>
            </a:extLst>
          </p:cNvPr>
          <p:cNvSpPr>
            <a:spLocks noGrp="1"/>
          </p:cNvSpPr>
          <p:nvPr>
            <p:ph type="subTitle" idx="1"/>
          </p:nvPr>
        </p:nvSpPr>
        <p:spPr>
          <a:xfrm>
            <a:off x="1488081" y="3363641"/>
            <a:ext cx="9774991" cy="1646280"/>
          </a:xfrm>
        </p:spPr>
        <p:txBody>
          <a:bodyPr>
            <a:noAutofit/>
          </a:bodyPr>
          <a:lstStyle/>
          <a:p>
            <a:pPr indent="-269875" algn="just">
              <a:lnSpc>
                <a:spcPct val="120000"/>
              </a:lnSpc>
              <a:spcAft>
                <a:spcPts val="1000"/>
              </a:spcAft>
            </a:pPr>
            <a:r>
              <a:rPr lang="it-IT" sz="1800" dirty="0">
                <a:latin typeface="Arial" panose="020B0604020202020204" pitchFamily="34" charset="0"/>
                <a:ea typeface="Calibri" panose="020F0502020204030204" pitchFamily="34" charset="0"/>
                <a:cs typeface="Arial" panose="020B0604020202020204" pitchFamily="34" charset="0"/>
              </a:rPr>
              <a:t>1) Scegli un servizio di hosting. Confronta diversi piani e offerte e scegli quello più adatto al tuo progetto.</a:t>
            </a:r>
            <a:endParaRPr lang="en-US" sz="1800" dirty="0" smtClean="0">
              <a:effectLst/>
              <a:latin typeface="Arial" panose="020B0604020202020204" pitchFamily="34" charset="0"/>
              <a:ea typeface="Calibri" panose="020F0502020204030204" pitchFamily="34" charset="0"/>
              <a:cs typeface="Arial" panose="020B0604020202020204" pitchFamily="34" charset="0"/>
            </a:endParaRPr>
          </a:p>
          <a:p>
            <a:pPr indent="-269875" algn="just">
              <a:lnSpc>
                <a:spcPct val="120000"/>
              </a:lnSpc>
              <a:spcAft>
                <a:spcPts val="1000"/>
              </a:spcAft>
            </a:pPr>
            <a:r>
              <a:rPr lang="it-IT" sz="1800" dirty="0">
                <a:latin typeface="Arial" panose="020B0604020202020204" pitchFamily="34" charset="0"/>
                <a:ea typeface="Calibri" panose="020F0502020204030204" pitchFamily="34" charset="0"/>
                <a:cs typeface="Arial" panose="020B0604020202020204" pitchFamily="34" charset="0"/>
              </a:rPr>
              <a:t>Affinché un hosting possa utilizzare le funzioni di accesso web tramite browser, deve essere associato ad un dominio. Un dominio è il nome univoco assegnato a un sito </a:t>
            </a:r>
            <a:r>
              <a:rPr lang="it-IT" sz="1800" dirty="0" smtClean="0">
                <a:latin typeface="Arial" panose="020B0604020202020204" pitchFamily="34" charset="0"/>
                <a:ea typeface="Calibri" panose="020F0502020204030204" pitchFamily="34" charset="0"/>
                <a:cs typeface="Arial" panose="020B0604020202020204" pitchFamily="34" charset="0"/>
              </a:rPr>
              <a:t>web</a:t>
            </a:r>
            <a:r>
              <a:rPr lang="it-IT" sz="1800" dirty="0">
                <a:latin typeface="Arial" panose="020B0604020202020204" pitchFamily="34" charset="0"/>
                <a:ea typeface="Calibri" panose="020F0502020204030204" pitchFamily="34" charset="0"/>
                <a:cs typeface="Arial" panose="020B0604020202020204" pitchFamily="34" charset="0"/>
              </a:rPr>
              <a:t>, in modo che qualsiasi utente possa trovarlo.</a:t>
            </a:r>
            <a:endParaRPr lang="es-ES" dirty="0">
              <a:solidFill>
                <a:srgbClr val="E47A24"/>
              </a:solidFill>
            </a:endParaRPr>
          </a:p>
        </p:txBody>
      </p:sp>
      <p:sp>
        <p:nvSpPr>
          <p:cNvPr id="5" name="Rectángulo 4">
            <a:extLst>
              <a:ext uri="{FF2B5EF4-FFF2-40B4-BE49-F238E27FC236}">
                <a16:creationId xmlns:a16="http://schemas.microsoft.com/office/drawing/2014/main" xmlns=""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xmlns=""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xmlns=""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xmlns="" id="{40E7E879-E80A-4CC9-B016-63ABC6EC95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pic>
        <p:nvPicPr>
          <p:cNvPr id="6146" name="Picture 2" descr="WordPress.com - Wikipedia, la enciclopedia libre">
            <a:extLst>
              <a:ext uri="{FF2B5EF4-FFF2-40B4-BE49-F238E27FC236}">
                <a16:creationId xmlns:a16="http://schemas.microsoft.com/office/drawing/2014/main" xmlns="" id="{9B8F7C7E-788C-4FC6-91E9-61937AAB57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8082" y="1889336"/>
            <a:ext cx="1042219" cy="1042219"/>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xmlns="" id="{433DF2D3-5733-4482-9CD4-81F6F41F6FBD}"/>
              </a:ext>
            </a:extLst>
          </p:cNvPr>
          <p:cNvSpPr txBox="1"/>
          <p:nvPr/>
        </p:nvSpPr>
        <p:spPr>
          <a:xfrm>
            <a:off x="2664541" y="1886017"/>
            <a:ext cx="8598531" cy="1421928"/>
          </a:xfrm>
          <a:prstGeom prst="rect">
            <a:avLst/>
          </a:prstGeom>
          <a:noFill/>
        </p:spPr>
        <p:txBody>
          <a:bodyPr wrap="square">
            <a:spAutoFit/>
          </a:bodyPr>
          <a:lstStyle/>
          <a:p>
            <a:pPr indent="-269875" algn="just">
              <a:lnSpc>
                <a:spcPct val="120000"/>
              </a:lnSpc>
              <a:spcAft>
                <a:spcPts val="1000"/>
              </a:spcAft>
            </a:pPr>
            <a:r>
              <a:rPr lang="it-IT" sz="1800" b="1" dirty="0" smtClean="0">
                <a:effectLst/>
                <a:latin typeface="Arial" panose="020B0604020202020204" pitchFamily="34" charset="0"/>
                <a:ea typeface="Calibri" panose="020F0502020204030204" pitchFamily="34" charset="0"/>
                <a:cs typeface="Arial" panose="020B0604020202020204" pitchFamily="34" charset="0"/>
              </a:rPr>
              <a:t>WordPress (</a:t>
            </a:r>
            <a:r>
              <a:rPr lang="it-IT" sz="1800" b="1" u="sng" dirty="0" smtClean="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https://wordpress.com/</a:t>
            </a:r>
            <a:r>
              <a:rPr lang="it-IT" sz="1800" b="1" dirty="0" smtClean="0">
                <a:effectLst/>
                <a:latin typeface="Arial" panose="020B0604020202020204" pitchFamily="34" charset="0"/>
                <a:ea typeface="Calibri" panose="020F0502020204030204" pitchFamily="34" charset="0"/>
                <a:cs typeface="Arial" panose="020B0604020202020204" pitchFamily="34" charset="0"/>
              </a:rPr>
              <a:t>) </a:t>
            </a:r>
            <a:r>
              <a:rPr lang="it-IT" dirty="0" smtClean="0">
                <a:latin typeface="Arial" panose="020B0604020202020204" pitchFamily="34" charset="0"/>
                <a:ea typeface="Calibri" panose="020F0502020204030204" pitchFamily="34" charset="0"/>
                <a:cs typeface="Arial" panose="020B0604020202020204" pitchFamily="34" charset="0"/>
              </a:rPr>
              <a:t>è un sistema di gestione di contenuti online che permette di creare e modificare un sito web, un blog.</a:t>
            </a:r>
            <a:r>
              <a:rPr lang="it-IT" sz="1800" dirty="0" smtClean="0">
                <a:effectLst/>
                <a:latin typeface="Arial" panose="020B0604020202020204" pitchFamily="34" charset="0"/>
                <a:ea typeface="Calibri" panose="020F0502020204030204" pitchFamily="34" charset="0"/>
                <a:cs typeface="Arial" panose="020B0604020202020204" pitchFamily="34" charset="0"/>
              </a:rPr>
              <a:t> Di seguito puoi trovare un breve tutorial (</a:t>
            </a:r>
            <a:r>
              <a:rPr lang="it-IT" sz="1800" u="sng" dirty="0" smtClean="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https://www.wpbeginner.com/</a:t>
            </a:r>
            <a:r>
              <a:rPr lang="it-IT" sz="1800" dirty="0" smtClean="0">
                <a:effectLst/>
                <a:latin typeface="Arial" panose="020B0604020202020204" pitchFamily="34" charset="0"/>
                <a:ea typeface="Calibri" panose="020F0502020204030204" pitchFamily="34" charset="0"/>
                <a:cs typeface="Arial" panose="020B0604020202020204" pitchFamily="34" charset="0"/>
              </a:rPr>
              <a:t>) su come creare il tu</a:t>
            </a:r>
            <a:r>
              <a:rPr lang="it-IT" dirty="0" smtClean="0">
                <a:latin typeface="Arial" panose="020B0604020202020204" pitchFamily="34" charset="0"/>
                <a:ea typeface="Calibri" panose="020F0502020204030204" pitchFamily="34" charset="0"/>
                <a:cs typeface="Arial" panose="020B0604020202020204" pitchFamily="34" charset="0"/>
              </a:rPr>
              <a:t>o sito con</a:t>
            </a:r>
            <a:r>
              <a:rPr lang="it-IT" sz="1800" dirty="0" smtClean="0">
                <a:effectLst/>
                <a:latin typeface="Arial" panose="020B0604020202020204" pitchFamily="34" charset="0"/>
                <a:ea typeface="Calibri" panose="020F0502020204030204" pitchFamily="34" charset="0"/>
                <a:cs typeface="Arial" panose="020B0604020202020204" pitchFamily="34" charset="0"/>
              </a:rPr>
              <a:t> WordPress. Per riassumere:</a:t>
            </a: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6" name="Immagine 15"/>
          <p:cNvPicPr>
            <a:picLocks noChangeAspect="1"/>
          </p:cNvPicPr>
          <p:nvPr/>
        </p:nvPicPr>
        <p:blipFill>
          <a:blip r:embed="rId6"/>
          <a:stretch>
            <a:fillRect/>
          </a:stretch>
        </p:blipFill>
        <p:spPr>
          <a:xfrm>
            <a:off x="1459132" y="6130281"/>
            <a:ext cx="9096020" cy="536494"/>
          </a:xfrm>
          <a:prstGeom prst="rect">
            <a:avLst/>
          </a:prstGeom>
        </p:spPr>
      </p:pic>
      <p:sp>
        <p:nvSpPr>
          <p:cNvPr id="17" name="Título 1">
            <a:extLst>
              <a:ext uri="{FF2B5EF4-FFF2-40B4-BE49-F238E27FC236}">
                <a16:creationId xmlns:a16="http://schemas.microsoft.com/office/drawing/2014/main" xmlns="" id="{23DBDABA-866A-4C1D-9AA8-2373B3CDA5EC}"/>
              </a:ext>
            </a:extLst>
          </p:cNvPr>
          <p:cNvSpPr>
            <a:spLocks noGrp="1"/>
          </p:cNvSpPr>
          <p:nvPr>
            <p:ph type="ctrTitle"/>
          </p:nvPr>
        </p:nvSpPr>
        <p:spPr>
          <a:xfrm>
            <a:off x="4979814" y="648244"/>
            <a:ext cx="7590780" cy="564539"/>
          </a:xfrm>
        </p:spPr>
        <p:txBody>
          <a:bodyPr>
            <a:noAutofit/>
          </a:bodyPr>
          <a:lstStyle/>
          <a:p>
            <a:pPr algn="l"/>
            <a:r>
              <a:rPr lang="en-US" sz="3400" dirty="0" smtClean="0">
                <a:solidFill>
                  <a:srgbClr val="D92E2D"/>
                </a:solidFill>
                <a:ea typeface="Calibri" panose="020F0502020204030204" pitchFamily="34" charset="0"/>
              </a:rPr>
              <a:t>2</a:t>
            </a:r>
            <a:r>
              <a:rPr lang="en-US" sz="3400" dirty="0" smtClean="0">
                <a:solidFill>
                  <a:srgbClr val="D92E2D"/>
                </a:solidFill>
                <a:effectLst/>
                <a:ea typeface="Calibri" panose="020F0502020204030204" pitchFamily="34" charset="0"/>
              </a:rPr>
              <a:t>. COMUNICAZIONE ONLINE EFFICACE</a:t>
            </a:r>
            <a:r>
              <a:rPr lang="en-US" sz="3400" dirty="0" smtClean="0">
                <a:solidFill>
                  <a:srgbClr val="D92E2D"/>
                </a:solidFill>
                <a:effectLst/>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8" name="CuadroTexto 12">
            <a:extLst>
              <a:ext uri="{FF2B5EF4-FFF2-40B4-BE49-F238E27FC236}">
                <a16:creationId xmlns:a16="http://schemas.microsoft.com/office/drawing/2014/main" xmlns="" id="{0E99C92F-4CC5-49AE-9735-C63BF407A90D}"/>
              </a:ext>
            </a:extLst>
          </p:cNvPr>
          <p:cNvSpPr txBox="1"/>
          <p:nvPr/>
        </p:nvSpPr>
        <p:spPr>
          <a:xfrm>
            <a:off x="4979814" y="1140194"/>
            <a:ext cx="7130062" cy="338554"/>
          </a:xfrm>
          <a:prstGeom prst="rect">
            <a:avLst/>
          </a:prstGeom>
          <a:noFill/>
        </p:spPr>
        <p:txBody>
          <a:bodyPr wrap="square">
            <a:spAutoFit/>
          </a:bodyPr>
          <a:lstStyle/>
          <a:p>
            <a:r>
              <a:rPr lang="it-IT" sz="1600" dirty="0" smtClean="0">
                <a:solidFill>
                  <a:srgbClr val="D92E2D"/>
                </a:solidFill>
                <a:latin typeface="+mj-lt"/>
                <a:ea typeface="Calibri" panose="020F0502020204030204" pitchFamily="34" charset="0"/>
                <a:cs typeface="Times New Roman" panose="02020603050405020304" pitchFamily="18" charset="0"/>
              </a:rPr>
              <a:t>MISURE CONCRETE PER LA </a:t>
            </a:r>
            <a:r>
              <a:rPr lang="it-IT" sz="1600" dirty="0">
                <a:solidFill>
                  <a:srgbClr val="D92E2D"/>
                </a:solidFill>
                <a:latin typeface="+mj-lt"/>
                <a:ea typeface="Calibri" panose="020F0502020204030204" pitchFamily="34" charset="0"/>
                <a:cs typeface="Times New Roman" panose="02020603050405020304" pitchFamily="18" charset="0"/>
              </a:rPr>
              <a:t>VISIBILITA' ONLINE DELLA TUA IMPRESA </a:t>
            </a:r>
            <a:r>
              <a:rPr lang="it-IT" sz="1600" dirty="0" smtClean="0">
                <a:solidFill>
                  <a:srgbClr val="D92E2D"/>
                </a:solidFill>
                <a:latin typeface="+mj-lt"/>
                <a:ea typeface="Calibri" panose="020F0502020204030204" pitchFamily="34" charset="0"/>
                <a:cs typeface="Times New Roman" panose="02020603050405020304" pitchFamily="18" charset="0"/>
              </a:rPr>
              <a:t>SPORTIVA</a:t>
            </a:r>
            <a:endParaRPr lang="es-ES" sz="1600" dirty="0">
              <a:latin typeface="+mj-lt"/>
            </a:endParaRPr>
          </a:p>
        </p:txBody>
      </p:sp>
    </p:spTree>
    <p:extLst>
      <p:ext uri="{BB962C8B-B14F-4D97-AF65-F5344CB8AC3E}">
        <p14:creationId xmlns:p14="http://schemas.microsoft.com/office/powerpoint/2010/main" val="25203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34697EA5-F919-4E2B-8A99-C1467FF21115}"/>
              </a:ext>
            </a:extLst>
          </p:cNvPr>
          <p:cNvSpPr>
            <a:spLocks noGrp="1"/>
          </p:cNvSpPr>
          <p:nvPr>
            <p:ph type="subTitle" idx="1"/>
          </p:nvPr>
        </p:nvSpPr>
        <p:spPr>
          <a:xfrm>
            <a:off x="1357723" y="1952505"/>
            <a:ext cx="7022140" cy="3353280"/>
          </a:xfrm>
        </p:spPr>
        <p:txBody>
          <a:bodyPr>
            <a:normAutofit/>
          </a:bodyPr>
          <a:lstStyle/>
          <a:p>
            <a:pPr indent="-269875" algn="just">
              <a:lnSpc>
                <a:spcPct val="115000"/>
              </a:lnSpc>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2) </a:t>
            </a:r>
            <a:r>
              <a:rPr lang="it-IT" sz="1800" dirty="0">
                <a:latin typeface="Arial" panose="020B0604020202020204" pitchFamily="34" charset="0"/>
                <a:ea typeface="Calibri" panose="020F0502020204030204" pitchFamily="34" charset="0"/>
                <a:cs typeface="Times New Roman" panose="02020603050405020304" pitchFamily="18" charset="0"/>
              </a:rPr>
              <a:t>Installa WordPress. La maggior parte degli hosting ti consente di installare WordPress automaticamente. Vai al pannello di controllo del server e troverai l'opzione di installazione automatica</a:t>
            </a:r>
            <a:r>
              <a:rPr lang="it-IT" sz="1800" dirty="0" smtClean="0">
                <a:latin typeface="Arial" panose="020B0604020202020204" pitchFamily="34" charset="0"/>
                <a:ea typeface="Calibri" panose="020F0502020204030204" pitchFamily="34" charset="0"/>
                <a:cs typeface="Times New Roman" panose="02020603050405020304" pitchFamily="18" charset="0"/>
              </a:rPr>
              <a:t>. Se non riesci ad installarlo in automatico, </a:t>
            </a:r>
            <a:r>
              <a:rPr lang="it-IT" sz="1800" dirty="0">
                <a:latin typeface="Arial" panose="020B0604020202020204" pitchFamily="34" charset="0"/>
                <a:ea typeface="Calibri" panose="020F0502020204030204" pitchFamily="34" charset="0"/>
                <a:cs typeface="Times New Roman" panose="02020603050405020304" pitchFamily="18" charset="0"/>
              </a:rPr>
              <a:t>puoi scaricarlo da Wordpress.org, </a:t>
            </a:r>
            <a:r>
              <a:rPr lang="it-IT" sz="1800" dirty="0" smtClean="0">
                <a:latin typeface="Arial" panose="020B0604020202020204" pitchFamily="34" charset="0"/>
                <a:ea typeface="Calibri" panose="020F0502020204030204" pitchFamily="34" charset="0"/>
                <a:cs typeface="Times New Roman" panose="02020603050405020304" pitchFamily="18" charset="0"/>
              </a:rPr>
              <a:t>accedi </a:t>
            </a:r>
            <a:r>
              <a:rPr lang="it-IT" sz="1800" dirty="0">
                <a:latin typeface="Arial" panose="020B0604020202020204" pitchFamily="34" charset="0"/>
                <a:ea typeface="Calibri" panose="020F0502020204030204" pitchFamily="34" charset="0"/>
                <a:cs typeface="Times New Roman" panose="02020603050405020304" pitchFamily="18" charset="0"/>
              </a:rPr>
              <a:t>al file manager del tuo hosting e </a:t>
            </a:r>
            <a:r>
              <a:rPr lang="it-IT" sz="1800" dirty="0" smtClean="0">
                <a:latin typeface="Arial" panose="020B0604020202020204" pitchFamily="34" charset="0"/>
                <a:ea typeface="Calibri" panose="020F0502020204030204" pitchFamily="34" charset="0"/>
                <a:cs typeface="Times New Roman" panose="02020603050405020304" pitchFamily="18" charset="0"/>
              </a:rPr>
              <a:t>seleziona </a:t>
            </a:r>
            <a:r>
              <a:rPr lang="it-IT" sz="1800" dirty="0">
                <a:latin typeface="Arial" panose="020B0604020202020204" pitchFamily="34" charset="0"/>
                <a:ea typeface="Calibri" panose="020F0502020204030204" pitchFamily="34" charset="0"/>
                <a:cs typeface="Times New Roman" panose="02020603050405020304" pitchFamily="18" charset="0"/>
              </a:rPr>
              <a:t>il dominio </a:t>
            </a:r>
            <a:r>
              <a:rPr lang="it-IT" sz="1800" dirty="0" smtClean="0">
                <a:latin typeface="Arial" panose="020B0604020202020204" pitchFamily="34" charset="0"/>
                <a:ea typeface="Calibri" panose="020F0502020204030204" pitchFamily="34" charset="0"/>
                <a:cs typeface="Times New Roman" panose="02020603050405020304" pitchFamily="18" charset="0"/>
              </a:rPr>
              <a:t>in cui </a:t>
            </a:r>
            <a:r>
              <a:rPr lang="it-IT" sz="1800" dirty="0">
                <a:latin typeface="Arial" panose="020B0604020202020204" pitchFamily="34" charset="0"/>
                <a:ea typeface="Calibri" panose="020F0502020204030204" pitchFamily="34" charset="0"/>
                <a:cs typeface="Times New Roman" panose="02020603050405020304" pitchFamily="18" charset="0"/>
              </a:rPr>
              <a:t>vuoi installarlo</a:t>
            </a:r>
            <a:r>
              <a:rPr lang="it-IT" sz="1800" dirty="0" smtClean="0">
                <a:latin typeface="Arial" panose="020B0604020202020204" pitchFamily="34" charset="0"/>
                <a:ea typeface="Calibri" panose="020F0502020204030204" pitchFamily="34" charset="0"/>
                <a:cs typeface="Times New Roman" panose="02020603050405020304" pitchFamily="18" charset="0"/>
              </a:rPr>
              <a:t>.</a:t>
            </a:r>
          </a:p>
          <a:p>
            <a:pPr indent="-269875" algn="just">
              <a:lnSpc>
                <a:spcPct val="115000"/>
              </a:lnSpc>
              <a:spcAft>
                <a:spcPts val="1000"/>
              </a:spcAft>
            </a:pPr>
            <a:r>
              <a:rPr lang="en-US" sz="1800" dirty="0" smtClean="0">
                <a:effectLst/>
                <a:latin typeface="Arial" panose="020B0604020202020204" pitchFamily="34" charset="0"/>
                <a:ea typeface="Calibri" panose="020F0502020204030204" pitchFamily="34" charset="0"/>
                <a:cs typeface="Times New Roman" panose="02020603050405020304" pitchFamily="18" charset="0"/>
              </a:rPr>
              <a:t>3</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it-IT" sz="1800" dirty="0">
                <a:latin typeface="Arial" panose="020B0604020202020204" pitchFamily="34" charset="0"/>
                <a:ea typeface="Calibri" panose="020F0502020204030204" pitchFamily="34" charset="0"/>
                <a:cs typeface="Times New Roman" panose="02020603050405020304" pitchFamily="18" charset="0"/>
              </a:rPr>
              <a:t>Crea </a:t>
            </a:r>
            <a:r>
              <a:rPr lang="it-IT" sz="1800" dirty="0" smtClean="0">
                <a:latin typeface="Arial" panose="020B0604020202020204" pitchFamily="34" charset="0"/>
                <a:ea typeface="Calibri" panose="020F0502020204030204" pitchFamily="34" charset="0"/>
                <a:cs typeface="Times New Roman" panose="02020603050405020304" pitchFamily="18" charset="0"/>
              </a:rPr>
              <a:t>un database. </a:t>
            </a:r>
            <a:r>
              <a:rPr lang="it-IT" sz="1800" dirty="0">
                <a:latin typeface="Arial" panose="020B0604020202020204" pitchFamily="34" charset="0"/>
                <a:ea typeface="Calibri" panose="020F0502020204030204" pitchFamily="34" charset="0"/>
                <a:cs typeface="Times New Roman" panose="02020603050405020304" pitchFamily="18" charset="0"/>
              </a:rPr>
              <a:t>Questo ti permetterà di salvare i contenuti, le informazioni, gli accessi... Vai al pannello di gestione dell'hosting, MySQL, Database. Scegli un nome per </a:t>
            </a:r>
            <a:r>
              <a:rPr lang="it-IT" sz="1800" dirty="0" smtClean="0">
                <a:latin typeface="Arial" panose="020B0604020202020204" pitchFamily="34" charset="0"/>
                <a:ea typeface="Calibri" panose="020F0502020204030204" pitchFamily="34" charset="0"/>
                <a:cs typeface="Times New Roman" panose="02020603050405020304" pitchFamily="18" charset="0"/>
              </a:rPr>
              <a:t>il database</a:t>
            </a:r>
            <a:r>
              <a:rPr lang="it-IT" sz="1800" dirty="0">
                <a:latin typeface="Arial" panose="020B0604020202020204" pitchFamily="34" charset="0"/>
                <a:ea typeface="Calibri" panose="020F0502020204030204" pitchFamily="34"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xmlns=""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xmlns=""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xmlns=""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xmlns="" id="{40E7E879-E80A-4CC9-B016-63ABC6EC95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pic>
        <p:nvPicPr>
          <p:cNvPr id="7170" name="Picture 2" descr="Yoast &amp;amp; WordPress • Yoast">
            <a:extLst>
              <a:ext uri="{FF2B5EF4-FFF2-40B4-BE49-F238E27FC236}">
                <a16:creationId xmlns:a16="http://schemas.microsoft.com/office/drawing/2014/main" xmlns="" id="{F38D3ABA-5F6D-4629-BE3F-185B43DD67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4845" y="2716288"/>
            <a:ext cx="3414432" cy="1786886"/>
          </a:xfrm>
          <a:prstGeom prst="rect">
            <a:avLst/>
          </a:prstGeom>
          <a:noFill/>
          <a:extLst>
            <a:ext uri="{909E8E84-426E-40DD-AFC4-6F175D3DCCD1}">
              <a14:hiddenFill xmlns:a14="http://schemas.microsoft.com/office/drawing/2010/main">
                <a:solidFill>
                  <a:srgbClr val="FFFFFF"/>
                </a:solidFill>
              </a14:hiddenFill>
            </a:ext>
          </a:extLst>
        </p:spPr>
      </p:pic>
      <p:pic>
        <p:nvPicPr>
          <p:cNvPr id="14" name="Immagine 13"/>
          <p:cNvPicPr>
            <a:picLocks noChangeAspect="1"/>
          </p:cNvPicPr>
          <p:nvPr/>
        </p:nvPicPr>
        <p:blipFill>
          <a:blip r:embed="rId4"/>
          <a:stretch>
            <a:fillRect/>
          </a:stretch>
        </p:blipFill>
        <p:spPr>
          <a:xfrm>
            <a:off x="1459132" y="6130281"/>
            <a:ext cx="9096020" cy="536494"/>
          </a:xfrm>
          <a:prstGeom prst="rect">
            <a:avLst/>
          </a:prstGeom>
        </p:spPr>
      </p:pic>
      <p:sp>
        <p:nvSpPr>
          <p:cNvPr id="16" name="Título 1">
            <a:extLst>
              <a:ext uri="{FF2B5EF4-FFF2-40B4-BE49-F238E27FC236}">
                <a16:creationId xmlns:a16="http://schemas.microsoft.com/office/drawing/2014/main" xmlns="" id="{23DBDABA-866A-4C1D-9AA8-2373B3CDA5EC}"/>
              </a:ext>
            </a:extLst>
          </p:cNvPr>
          <p:cNvSpPr>
            <a:spLocks noGrp="1"/>
          </p:cNvSpPr>
          <p:nvPr>
            <p:ph type="ctrTitle"/>
          </p:nvPr>
        </p:nvSpPr>
        <p:spPr>
          <a:xfrm>
            <a:off x="4979814" y="648244"/>
            <a:ext cx="7590780" cy="564539"/>
          </a:xfrm>
        </p:spPr>
        <p:txBody>
          <a:bodyPr>
            <a:noAutofit/>
          </a:bodyPr>
          <a:lstStyle/>
          <a:p>
            <a:pPr algn="l"/>
            <a:r>
              <a:rPr lang="en-US" sz="3400" dirty="0" smtClean="0">
                <a:solidFill>
                  <a:srgbClr val="D92E2D"/>
                </a:solidFill>
                <a:ea typeface="Calibri" panose="020F0502020204030204" pitchFamily="34" charset="0"/>
              </a:rPr>
              <a:t>2</a:t>
            </a:r>
            <a:r>
              <a:rPr lang="en-US" sz="3400" dirty="0" smtClean="0">
                <a:solidFill>
                  <a:srgbClr val="D92E2D"/>
                </a:solidFill>
                <a:effectLst/>
                <a:ea typeface="Calibri" panose="020F0502020204030204" pitchFamily="34" charset="0"/>
              </a:rPr>
              <a:t>. COMUNICAZIONE ONLINE EFFICACE</a:t>
            </a:r>
            <a:r>
              <a:rPr lang="en-US" sz="3400" dirty="0" smtClean="0">
                <a:solidFill>
                  <a:srgbClr val="D92E2D"/>
                </a:solidFill>
                <a:effectLst/>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7" name="CuadroTexto 12">
            <a:extLst>
              <a:ext uri="{FF2B5EF4-FFF2-40B4-BE49-F238E27FC236}">
                <a16:creationId xmlns:a16="http://schemas.microsoft.com/office/drawing/2014/main" xmlns="" id="{0E99C92F-4CC5-49AE-9735-C63BF407A90D}"/>
              </a:ext>
            </a:extLst>
          </p:cNvPr>
          <p:cNvSpPr txBox="1"/>
          <p:nvPr/>
        </p:nvSpPr>
        <p:spPr>
          <a:xfrm>
            <a:off x="4979814" y="1140194"/>
            <a:ext cx="7130062" cy="338554"/>
          </a:xfrm>
          <a:prstGeom prst="rect">
            <a:avLst/>
          </a:prstGeom>
          <a:noFill/>
        </p:spPr>
        <p:txBody>
          <a:bodyPr wrap="square">
            <a:spAutoFit/>
          </a:bodyPr>
          <a:lstStyle/>
          <a:p>
            <a:r>
              <a:rPr lang="it-IT" sz="1600" dirty="0" smtClean="0">
                <a:solidFill>
                  <a:srgbClr val="D92E2D"/>
                </a:solidFill>
                <a:latin typeface="+mj-lt"/>
                <a:ea typeface="Calibri" panose="020F0502020204030204" pitchFamily="34" charset="0"/>
                <a:cs typeface="Times New Roman" panose="02020603050405020304" pitchFamily="18" charset="0"/>
              </a:rPr>
              <a:t>MISURE CONCRETE PER LA </a:t>
            </a:r>
            <a:r>
              <a:rPr lang="it-IT" sz="1600" dirty="0">
                <a:solidFill>
                  <a:srgbClr val="D92E2D"/>
                </a:solidFill>
                <a:latin typeface="+mj-lt"/>
                <a:ea typeface="Calibri" panose="020F0502020204030204" pitchFamily="34" charset="0"/>
                <a:cs typeface="Times New Roman" panose="02020603050405020304" pitchFamily="18" charset="0"/>
              </a:rPr>
              <a:t>VISIBILITA' ONLINE DELLA TUA IMPRESA </a:t>
            </a:r>
            <a:r>
              <a:rPr lang="it-IT" sz="1600" dirty="0" smtClean="0">
                <a:solidFill>
                  <a:srgbClr val="D92E2D"/>
                </a:solidFill>
                <a:latin typeface="+mj-lt"/>
                <a:ea typeface="Calibri" panose="020F0502020204030204" pitchFamily="34" charset="0"/>
                <a:cs typeface="Times New Roman" panose="02020603050405020304" pitchFamily="18" charset="0"/>
              </a:rPr>
              <a:t>SPORTIVA</a:t>
            </a:r>
            <a:endParaRPr lang="es-ES" sz="1600" dirty="0">
              <a:latin typeface="+mj-lt"/>
            </a:endParaRPr>
          </a:p>
        </p:txBody>
      </p:sp>
    </p:spTree>
    <p:extLst>
      <p:ext uri="{BB962C8B-B14F-4D97-AF65-F5344CB8AC3E}">
        <p14:creationId xmlns:p14="http://schemas.microsoft.com/office/powerpoint/2010/main" val="332858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TotalTime>
  <Words>2663</Words>
  <Application>Microsoft Office PowerPoint</Application>
  <PresentationFormat>Widescreen</PresentationFormat>
  <Paragraphs>81</Paragraphs>
  <Slides>20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20</vt:i4>
      </vt:variant>
    </vt:vector>
  </HeadingPairs>
  <TitlesOfParts>
    <vt:vector size="25" baseType="lpstr">
      <vt:lpstr>Arial</vt:lpstr>
      <vt:lpstr>Calibri</vt:lpstr>
      <vt:lpstr>Calibri Light</vt:lpstr>
      <vt:lpstr>Times New Roman</vt:lpstr>
      <vt:lpstr>Tema de Office</vt:lpstr>
      <vt:lpstr>DIGITAL SKILLS </vt:lpstr>
      <vt:lpstr>Presentazione standard di PowerPoint</vt:lpstr>
      <vt:lpstr>Presentazione standard di PowerPoint</vt:lpstr>
      <vt:lpstr>Presentazione standard di PowerPoint</vt:lpstr>
      <vt:lpstr>Presentazione standard di PowerPoint</vt:lpstr>
      <vt:lpstr>Presentazione standard di PowerPoint</vt:lpstr>
      <vt:lpstr>2. COMUNICAZIONE ONLINE EFFICACE </vt:lpstr>
      <vt:lpstr>2. COMUNICAZIONE ONLINE EFFICACE </vt:lpstr>
      <vt:lpstr>2. COMUNICAZIONE ONLINE EFFICACE </vt:lpstr>
      <vt:lpstr>2. COMUNICAZIONE ONLINE FFICACE </vt:lpstr>
      <vt:lpstr>2. COMUNICAZIONE ONLINE EFFICACE </vt:lpstr>
      <vt:lpstr>2. COMUNICAZIONE ONLINE EFFICACE </vt:lpstr>
      <vt:lpstr>2. COMUNICAZIONE ONLINE EFFICACE </vt:lpstr>
      <vt:lpstr>2. COMUNICAZIONE ONLINE EFFICACE </vt:lpstr>
      <vt:lpstr>2. COMUNICAZIONE ONLINE EFFICACE </vt:lpstr>
      <vt:lpstr>2. COMUNICAZIONE ONLINE EFFICACE </vt:lpstr>
      <vt:lpstr>2. COMUNICAZIONE ONLINE EFFICACE </vt:lpstr>
      <vt:lpstr>2. COMUNICAZIONE ONLINE EFFICACE </vt:lpstr>
      <vt:lpstr>2. COMUNICAZIONE ONLINE EFFICACE </vt:lpstr>
      <vt:lpstr>Grazie per l’attenzione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Cristina</dc:creator>
  <cp:lastModifiedBy>User</cp:lastModifiedBy>
  <cp:revision>68</cp:revision>
  <dcterms:created xsi:type="dcterms:W3CDTF">2020-11-24T11:59:30Z</dcterms:created>
  <dcterms:modified xsi:type="dcterms:W3CDTF">2022-02-18T12:43:27Z</dcterms:modified>
</cp:coreProperties>
</file>