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sldIdLst>
    <p:sldId id="256" r:id="rId5"/>
    <p:sldId id="262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3C"/>
    <a:srgbClr val="E6872D"/>
    <a:srgbClr val="D92E2D"/>
    <a:srgbClr val="FFC400"/>
    <a:srgbClr val="FFCD04"/>
    <a:srgbClr val="FFC300"/>
    <a:srgbClr val="FFC100"/>
    <a:srgbClr val="E5802D"/>
    <a:srgbClr val="E47A24"/>
    <a:srgbClr val="DE5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521BF9-C3BC-4398-8B6D-41165AA97B23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69BFC221-EC43-4AC9-BE2E-CDABDDB88BD1}">
      <dgm:prSet phldrT="[Testo]"/>
      <dgm:spPr/>
      <dgm:t>
        <a:bodyPr/>
        <a:lstStyle/>
        <a:p>
          <a:r>
            <a:rPr lang="it-IT" dirty="0" smtClean="0"/>
            <a:t>Risorse</a:t>
          </a:r>
          <a:endParaRPr lang="it-IT" dirty="0"/>
        </a:p>
      </dgm:t>
    </dgm:pt>
    <dgm:pt modelId="{D40A43E2-70D1-4478-B1C0-913A40065659}" type="parTrans" cxnId="{0A34DC52-2AE0-42CD-AA9C-C16629AA4596}">
      <dgm:prSet/>
      <dgm:spPr/>
      <dgm:t>
        <a:bodyPr/>
        <a:lstStyle/>
        <a:p>
          <a:endParaRPr lang="it-IT"/>
        </a:p>
      </dgm:t>
    </dgm:pt>
    <dgm:pt modelId="{EC7C45F3-FFEA-4381-8859-7D43E8319D90}" type="sibTrans" cxnId="{0A34DC52-2AE0-42CD-AA9C-C16629AA4596}">
      <dgm:prSet/>
      <dgm:spPr/>
      <dgm:t>
        <a:bodyPr/>
        <a:lstStyle/>
        <a:p>
          <a:endParaRPr lang="it-IT"/>
        </a:p>
      </dgm:t>
    </dgm:pt>
    <dgm:pt modelId="{2C39D24E-0165-40BD-875D-3CCB0B6D1A9C}">
      <dgm:prSet phldrT="[Testo]"/>
      <dgm:spPr/>
      <dgm:t>
        <a:bodyPr/>
        <a:lstStyle/>
        <a:p>
          <a:r>
            <a:rPr lang="it-IT" dirty="0" smtClean="0"/>
            <a:t>Risultati</a:t>
          </a:r>
          <a:endParaRPr lang="it-IT" dirty="0"/>
        </a:p>
      </dgm:t>
    </dgm:pt>
    <dgm:pt modelId="{E61FAF40-AA1F-4302-8EBF-55B2130D8BAF}" type="parTrans" cxnId="{56E8F0C8-6B0F-45CE-9619-E6CCB9B32998}">
      <dgm:prSet/>
      <dgm:spPr/>
      <dgm:t>
        <a:bodyPr/>
        <a:lstStyle/>
        <a:p>
          <a:endParaRPr lang="it-IT"/>
        </a:p>
      </dgm:t>
    </dgm:pt>
    <dgm:pt modelId="{2E32FC03-D76C-479D-B257-01F28B7806A3}" type="sibTrans" cxnId="{56E8F0C8-6B0F-45CE-9619-E6CCB9B32998}">
      <dgm:prSet/>
      <dgm:spPr/>
      <dgm:t>
        <a:bodyPr/>
        <a:lstStyle/>
        <a:p>
          <a:endParaRPr lang="it-IT"/>
        </a:p>
      </dgm:t>
    </dgm:pt>
    <dgm:pt modelId="{A302B9C0-5279-4994-9404-9F64521FA073}">
      <dgm:prSet phldrT="[Testo]"/>
      <dgm:spPr/>
      <dgm:t>
        <a:bodyPr/>
        <a:lstStyle/>
        <a:p>
          <a:r>
            <a:rPr lang="it-IT" dirty="0" smtClean="0"/>
            <a:t>Tempo</a:t>
          </a:r>
          <a:endParaRPr lang="it-IT" dirty="0"/>
        </a:p>
      </dgm:t>
    </dgm:pt>
    <dgm:pt modelId="{44047C5B-A226-412B-8AAF-FA3CD3B12AEF}" type="parTrans" cxnId="{C84E413D-B6F3-4E3A-AAA6-FB97809EE595}">
      <dgm:prSet/>
      <dgm:spPr/>
      <dgm:t>
        <a:bodyPr/>
        <a:lstStyle/>
        <a:p>
          <a:endParaRPr lang="it-IT"/>
        </a:p>
      </dgm:t>
    </dgm:pt>
    <dgm:pt modelId="{7B04C2E0-F78A-4D41-AB71-E0AB5889A5E4}" type="sibTrans" cxnId="{C84E413D-B6F3-4E3A-AAA6-FB97809EE595}">
      <dgm:prSet/>
      <dgm:spPr/>
      <dgm:t>
        <a:bodyPr/>
        <a:lstStyle/>
        <a:p>
          <a:endParaRPr lang="it-IT"/>
        </a:p>
      </dgm:t>
    </dgm:pt>
    <dgm:pt modelId="{9F31CF85-4BE3-43BC-8013-899DF2E0F038}" type="pres">
      <dgm:prSet presAssocID="{28521BF9-C3BC-4398-8B6D-41165AA97B2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D167BC35-0F57-45D5-BC32-7B2EB971C8C2}" type="pres">
      <dgm:prSet presAssocID="{69BFC221-EC43-4AC9-BE2E-CDABDDB88BD1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9129E54-D4E8-4676-ADF7-76EC7243CE22}" type="pres">
      <dgm:prSet presAssocID="{69BFC221-EC43-4AC9-BE2E-CDABDDB88BD1}" presName="gear1srcNode" presStyleLbl="node1" presStyleIdx="0" presStyleCnt="3"/>
      <dgm:spPr/>
      <dgm:t>
        <a:bodyPr/>
        <a:lstStyle/>
        <a:p>
          <a:endParaRPr lang="it-IT"/>
        </a:p>
      </dgm:t>
    </dgm:pt>
    <dgm:pt modelId="{8B12ADD6-5B1C-43F1-A7BF-C1668401FF04}" type="pres">
      <dgm:prSet presAssocID="{69BFC221-EC43-4AC9-BE2E-CDABDDB88BD1}" presName="gear1dstNode" presStyleLbl="node1" presStyleIdx="0" presStyleCnt="3"/>
      <dgm:spPr/>
      <dgm:t>
        <a:bodyPr/>
        <a:lstStyle/>
        <a:p>
          <a:endParaRPr lang="it-IT"/>
        </a:p>
      </dgm:t>
    </dgm:pt>
    <dgm:pt modelId="{19793BE4-AF69-4C18-A209-F2CDF405398A}" type="pres">
      <dgm:prSet presAssocID="{2C39D24E-0165-40BD-875D-3CCB0B6D1A9C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D37C98B-213B-4C9A-830B-B4696D11201A}" type="pres">
      <dgm:prSet presAssocID="{2C39D24E-0165-40BD-875D-3CCB0B6D1A9C}" presName="gear2srcNode" presStyleLbl="node1" presStyleIdx="1" presStyleCnt="3"/>
      <dgm:spPr/>
      <dgm:t>
        <a:bodyPr/>
        <a:lstStyle/>
        <a:p>
          <a:endParaRPr lang="it-IT"/>
        </a:p>
      </dgm:t>
    </dgm:pt>
    <dgm:pt modelId="{D62C0C23-07A4-4EFE-915B-DBEA84281BD6}" type="pres">
      <dgm:prSet presAssocID="{2C39D24E-0165-40BD-875D-3CCB0B6D1A9C}" presName="gear2dstNode" presStyleLbl="node1" presStyleIdx="1" presStyleCnt="3"/>
      <dgm:spPr/>
      <dgm:t>
        <a:bodyPr/>
        <a:lstStyle/>
        <a:p>
          <a:endParaRPr lang="it-IT"/>
        </a:p>
      </dgm:t>
    </dgm:pt>
    <dgm:pt modelId="{AF2D0EC4-7500-4759-A3C6-C87A46B91C13}" type="pres">
      <dgm:prSet presAssocID="{A302B9C0-5279-4994-9404-9F64521FA073}" presName="gear3" presStyleLbl="node1" presStyleIdx="2" presStyleCnt="3"/>
      <dgm:spPr/>
      <dgm:t>
        <a:bodyPr/>
        <a:lstStyle/>
        <a:p>
          <a:endParaRPr lang="it-IT"/>
        </a:p>
      </dgm:t>
    </dgm:pt>
    <dgm:pt modelId="{08E023B9-73FA-4529-B80B-B5942420BA6D}" type="pres">
      <dgm:prSet presAssocID="{A302B9C0-5279-4994-9404-9F64521FA07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B755006-D713-435D-9A00-583D7B6C7376}" type="pres">
      <dgm:prSet presAssocID="{A302B9C0-5279-4994-9404-9F64521FA073}" presName="gear3srcNode" presStyleLbl="node1" presStyleIdx="2" presStyleCnt="3"/>
      <dgm:spPr/>
      <dgm:t>
        <a:bodyPr/>
        <a:lstStyle/>
        <a:p>
          <a:endParaRPr lang="it-IT"/>
        </a:p>
      </dgm:t>
    </dgm:pt>
    <dgm:pt modelId="{8A0E080B-AE7F-4F77-80D4-766DA53B8834}" type="pres">
      <dgm:prSet presAssocID="{A302B9C0-5279-4994-9404-9F64521FA073}" presName="gear3dstNode" presStyleLbl="node1" presStyleIdx="2" presStyleCnt="3"/>
      <dgm:spPr/>
      <dgm:t>
        <a:bodyPr/>
        <a:lstStyle/>
        <a:p>
          <a:endParaRPr lang="it-IT"/>
        </a:p>
      </dgm:t>
    </dgm:pt>
    <dgm:pt modelId="{28C2D6B9-4CDA-48B8-A7C3-314BB70C22F6}" type="pres">
      <dgm:prSet presAssocID="{EC7C45F3-FFEA-4381-8859-7D43E8319D90}" presName="connector1" presStyleLbl="sibTrans2D1" presStyleIdx="0" presStyleCnt="3"/>
      <dgm:spPr/>
      <dgm:t>
        <a:bodyPr/>
        <a:lstStyle/>
        <a:p>
          <a:endParaRPr lang="it-IT"/>
        </a:p>
      </dgm:t>
    </dgm:pt>
    <dgm:pt modelId="{3AFC53FD-357A-410B-A17D-A6963C658CE0}" type="pres">
      <dgm:prSet presAssocID="{2E32FC03-D76C-479D-B257-01F28B7806A3}" presName="connector2" presStyleLbl="sibTrans2D1" presStyleIdx="1" presStyleCnt="3"/>
      <dgm:spPr/>
      <dgm:t>
        <a:bodyPr/>
        <a:lstStyle/>
        <a:p>
          <a:endParaRPr lang="it-IT"/>
        </a:p>
      </dgm:t>
    </dgm:pt>
    <dgm:pt modelId="{CB3E202E-A644-4D4D-B4BE-9661E87437E0}" type="pres">
      <dgm:prSet presAssocID="{7B04C2E0-F78A-4D41-AB71-E0AB5889A5E4}" presName="connector3" presStyleLbl="sibTrans2D1" presStyleIdx="2" presStyleCnt="3"/>
      <dgm:spPr/>
      <dgm:t>
        <a:bodyPr/>
        <a:lstStyle/>
        <a:p>
          <a:endParaRPr lang="it-IT"/>
        </a:p>
      </dgm:t>
    </dgm:pt>
  </dgm:ptLst>
  <dgm:cxnLst>
    <dgm:cxn modelId="{11998304-D258-4630-B290-7F551554BF70}" type="presOf" srcId="{A302B9C0-5279-4994-9404-9F64521FA073}" destId="{AF2D0EC4-7500-4759-A3C6-C87A46B91C13}" srcOrd="0" destOrd="0" presId="urn:microsoft.com/office/officeart/2005/8/layout/gear1"/>
    <dgm:cxn modelId="{6EC35942-7847-4ED4-A551-75B3A76712DB}" type="presOf" srcId="{A302B9C0-5279-4994-9404-9F64521FA073}" destId="{08E023B9-73FA-4529-B80B-B5942420BA6D}" srcOrd="1" destOrd="0" presId="urn:microsoft.com/office/officeart/2005/8/layout/gear1"/>
    <dgm:cxn modelId="{56E8F0C8-6B0F-45CE-9619-E6CCB9B32998}" srcId="{28521BF9-C3BC-4398-8B6D-41165AA97B23}" destId="{2C39D24E-0165-40BD-875D-3CCB0B6D1A9C}" srcOrd="1" destOrd="0" parTransId="{E61FAF40-AA1F-4302-8EBF-55B2130D8BAF}" sibTransId="{2E32FC03-D76C-479D-B257-01F28B7806A3}"/>
    <dgm:cxn modelId="{431EDE2F-9B43-420B-9B39-3A015C7DF8BF}" type="presOf" srcId="{69BFC221-EC43-4AC9-BE2E-CDABDDB88BD1}" destId="{19129E54-D4E8-4676-ADF7-76EC7243CE22}" srcOrd="1" destOrd="0" presId="urn:microsoft.com/office/officeart/2005/8/layout/gear1"/>
    <dgm:cxn modelId="{E8DB4487-CD93-4572-A9F1-59C13978C5C3}" type="presOf" srcId="{EC7C45F3-FFEA-4381-8859-7D43E8319D90}" destId="{28C2D6B9-4CDA-48B8-A7C3-314BB70C22F6}" srcOrd="0" destOrd="0" presId="urn:microsoft.com/office/officeart/2005/8/layout/gear1"/>
    <dgm:cxn modelId="{60CFC1F8-809B-4D5B-832A-9A8C1A13CC05}" type="presOf" srcId="{A302B9C0-5279-4994-9404-9F64521FA073}" destId="{7B755006-D713-435D-9A00-583D7B6C7376}" srcOrd="2" destOrd="0" presId="urn:microsoft.com/office/officeart/2005/8/layout/gear1"/>
    <dgm:cxn modelId="{3CDDD852-1184-472D-A081-513743D6BD52}" type="presOf" srcId="{69BFC221-EC43-4AC9-BE2E-CDABDDB88BD1}" destId="{D167BC35-0F57-45D5-BC32-7B2EB971C8C2}" srcOrd="0" destOrd="0" presId="urn:microsoft.com/office/officeart/2005/8/layout/gear1"/>
    <dgm:cxn modelId="{F0B7D47B-B355-464A-9780-6231CBE2B1E6}" type="presOf" srcId="{69BFC221-EC43-4AC9-BE2E-CDABDDB88BD1}" destId="{8B12ADD6-5B1C-43F1-A7BF-C1668401FF04}" srcOrd="2" destOrd="0" presId="urn:microsoft.com/office/officeart/2005/8/layout/gear1"/>
    <dgm:cxn modelId="{3D9E677A-AE27-4BD3-9C77-1816768C68E8}" type="presOf" srcId="{A302B9C0-5279-4994-9404-9F64521FA073}" destId="{8A0E080B-AE7F-4F77-80D4-766DA53B8834}" srcOrd="3" destOrd="0" presId="urn:microsoft.com/office/officeart/2005/8/layout/gear1"/>
    <dgm:cxn modelId="{C84E413D-B6F3-4E3A-AAA6-FB97809EE595}" srcId="{28521BF9-C3BC-4398-8B6D-41165AA97B23}" destId="{A302B9C0-5279-4994-9404-9F64521FA073}" srcOrd="2" destOrd="0" parTransId="{44047C5B-A226-412B-8AAF-FA3CD3B12AEF}" sibTransId="{7B04C2E0-F78A-4D41-AB71-E0AB5889A5E4}"/>
    <dgm:cxn modelId="{F8C6E0F3-64E2-4B47-BCC8-C198D280B6F7}" type="presOf" srcId="{28521BF9-C3BC-4398-8B6D-41165AA97B23}" destId="{9F31CF85-4BE3-43BC-8013-899DF2E0F038}" srcOrd="0" destOrd="0" presId="urn:microsoft.com/office/officeart/2005/8/layout/gear1"/>
    <dgm:cxn modelId="{0A34DC52-2AE0-42CD-AA9C-C16629AA4596}" srcId="{28521BF9-C3BC-4398-8B6D-41165AA97B23}" destId="{69BFC221-EC43-4AC9-BE2E-CDABDDB88BD1}" srcOrd="0" destOrd="0" parTransId="{D40A43E2-70D1-4478-B1C0-913A40065659}" sibTransId="{EC7C45F3-FFEA-4381-8859-7D43E8319D90}"/>
    <dgm:cxn modelId="{A4D3215C-6705-4516-8B82-E1B9F2627E42}" type="presOf" srcId="{2E32FC03-D76C-479D-B257-01F28B7806A3}" destId="{3AFC53FD-357A-410B-A17D-A6963C658CE0}" srcOrd="0" destOrd="0" presId="urn:microsoft.com/office/officeart/2005/8/layout/gear1"/>
    <dgm:cxn modelId="{0724CBDD-A117-4496-91D6-D97DDBF8852A}" type="presOf" srcId="{7B04C2E0-F78A-4D41-AB71-E0AB5889A5E4}" destId="{CB3E202E-A644-4D4D-B4BE-9661E87437E0}" srcOrd="0" destOrd="0" presId="urn:microsoft.com/office/officeart/2005/8/layout/gear1"/>
    <dgm:cxn modelId="{F180926C-E885-4D18-81EA-F09F2BB6C916}" type="presOf" srcId="{2C39D24E-0165-40BD-875D-3CCB0B6D1A9C}" destId="{D62C0C23-07A4-4EFE-915B-DBEA84281BD6}" srcOrd="2" destOrd="0" presId="urn:microsoft.com/office/officeart/2005/8/layout/gear1"/>
    <dgm:cxn modelId="{D669CC0E-A7F2-4F00-AB8E-5B8E605A3825}" type="presOf" srcId="{2C39D24E-0165-40BD-875D-3CCB0B6D1A9C}" destId="{19793BE4-AF69-4C18-A209-F2CDF405398A}" srcOrd="0" destOrd="0" presId="urn:microsoft.com/office/officeart/2005/8/layout/gear1"/>
    <dgm:cxn modelId="{327A0E12-BB25-4C54-86DD-008570D7DEEB}" type="presOf" srcId="{2C39D24E-0165-40BD-875D-3CCB0B6D1A9C}" destId="{9D37C98B-213B-4C9A-830B-B4696D11201A}" srcOrd="1" destOrd="0" presId="urn:microsoft.com/office/officeart/2005/8/layout/gear1"/>
    <dgm:cxn modelId="{567B36C7-C113-4ABA-965C-373D0D5744CA}" type="presParOf" srcId="{9F31CF85-4BE3-43BC-8013-899DF2E0F038}" destId="{D167BC35-0F57-45D5-BC32-7B2EB971C8C2}" srcOrd="0" destOrd="0" presId="urn:microsoft.com/office/officeart/2005/8/layout/gear1"/>
    <dgm:cxn modelId="{8D6250DE-D8D4-4601-87F2-AB565438D447}" type="presParOf" srcId="{9F31CF85-4BE3-43BC-8013-899DF2E0F038}" destId="{19129E54-D4E8-4676-ADF7-76EC7243CE22}" srcOrd="1" destOrd="0" presId="urn:microsoft.com/office/officeart/2005/8/layout/gear1"/>
    <dgm:cxn modelId="{BB7A2665-6699-4718-A4C4-5F11580AFEDA}" type="presParOf" srcId="{9F31CF85-4BE3-43BC-8013-899DF2E0F038}" destId="{8B12ADD6-5B1C-43F1-A7BF-C1668401FF04}" srcOrd="2" destOrd="0" presId="urn:microsoft.com/office/officeart/2005/8/layout/gear1"/>
    <dgm:cxn modelId="{D51EB62D-1A0E-4EFC-9E38-B69FCFC2E059}" type="presParOf" srcId="{9F31CF85-4BE3-43BC-8013-899DF2E0F038}" destId="{19793BE4-AF69-4C18-A209-F2CDF405398A}" srcOrd="3" destOrd="0" presId="urn:microsoft.com/office/officeart/2005/8/layout/gear1"/>
    <dgm:cxn modelId="{390DF857-E4ED-451C-A7DB-25869949F82C}" type="presParOf" srcId="{9F31CF85-4BE3-43BC-8013-899DF2E0F038}" destId="{9D37C98B-213B-4C9A-830B-B4696D11201A}" srcOrd="4" destOrd="0" presId="urn:microsoft.com/office/officeart/2005/8/layout/gear1"/>
    <dgm:cxn modelId="{74CD029A-3E53-455E-AC81-5950B9F447B9}" type="presParOf" srcId="{9F31CF85-4BE3-43BC-8013-899DF2E0F038}" destId="{D62C0C23-07A4-4EFE-915B-DBEA84281BD6}" srcOrd="5" destOrd="0" presId="urn:microsoft.com/office/officeart/2005/8/layout/gear1"/>
    <dgm:cxn modelId="{DF991632-1107-4622-B338-CEC6394B4995}" type="presParOf" srcId="{9F31CF85-4BE3-43BC-8013-899DF2E0F038}" destId="{AF2D0EC4-7500-4759-A3C6-C87A46B91C13}" srcOrd="6" destOrd="0" presId="urn:microsoft.com/office/officeart/2005/8/layout/gear1"/>
    <dgm:cxn modelId="{B56D862B-896D-44EC-AA5D-DDCBC89B9650}" type="presParOf" srcId="{9F31CF85-4BE3-43BC-8013-899DF2E0F038}" destId="{08E023B9-73FA-4529-B80B-B5942420BA6D}" srcOrd="7" destOrd="0" presId="urn:microsoft.com/office/officeart/2005/8/layout/gear1"/>
    <dgm:cxn modelId="{A9D05CDE-A4D4-4DF5-AF12-A1B2122DA614}" type="presParOf" srcId="{9F31CF85-4BE3-43BC-8013-899DF2E0F038}" destId="{7B755006-D713-435D-9A00-583D7B6C7376}" srcOrd="8" destOrd="0" presId="urn:microsoft.com/office/officeart/2005/8/layout/gear1"/>
    <dgm:cxn modelId="{E803104B-0E09-41EC-B54D-0EED3866E043}" type="presParOf" srcId="{9F31CF85-4BE3-43BC-8013-899DF2E0F038}" destId="{8A0E080B-AE7F-4F77-80D4-766DA53B8834}" srcOrd="9" destOrd="0" presId="urn:microsoft.com/office/officeart/2005/8/layout/gear1"/>
    <dgm:cxn modelId="{2ADE4F01-F0CA-4C48-968A-8BD80BB7C22E}" type="presParOf" srcId="{9F31CF85-4BE3-43BC-8013-899DF2E0F038}" destId="{28C2D6B9-4CDA-48B8-A7C3-314BB70C22F6}" srcOrd="10" destOrd="0" presId="urn:microsoft.com/office/officeart/2005/8/layout/gear1"/>
    <dgm:cxn modelId="{64591010-F36D-4630-83FC-116F1B8C6827}" type="presParOf" srcId="{9F31CF85-4BE3-43BC-8013-899DF2E0F038}" destId="{3AFC53FD-357A-410B-A17D-A6963C658CE0}" srcOrd="11" destOrd="0" presId="urn:microsoft.com/office/officeart/2005/8/layout/gear1"/>
    <dgm:cxn modelId="{E076AA9C-0128-46CC-9B0E-ABA5230622AC}" type="presParOf" srcId="{9F31CF85-4BE3-43BC-8013-899DF2E0F038}" destId="{CB3E202E-A644-4D4D-B4BE-9661E87437E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1C29B7-4DB6-4659-AA4E-562B28FB74E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0E943D7-0631-4A9E-8FA2-9A049667E8EF}">
      <dgm:prSet phldrT="[Testo]"/>
      <dgm:spPr/>
      <dgm:t>
        <a:bodyPr/>
        <a:lstStyle/>
        <a:p>
          <a:r>
            <a:rPr lang="it-IT" dirty="0" smtClean="0"/>
            <a:t>Idea progettuale</a:t>
          </a:r>
          <a:endParaRPr lang="it-IT" dirty="0"/>
        </a:p>
      </dgm:t>
    </dgm:pt>
    <dgm:pt modelId="{45E797AB-D19A-4BC0-A3B2-EE8663EB2C15}" type="parTrans" cxnId="{3F20E400-237E-46F4-998D-CE69CBC386F4}">
      <dgm:prSet/>
      <dgm:spPr/>
      <dgm:t>
        <a:bodyPr/>
        <a:lstStyle/>
        <a:p>
          <a:endParaRPr lang="it-IT"/>
        </a:p>
      </dgm:t>
    </dgm:pt>
    <dgm:pt modelId="{3CFE2BC8-4C49-4CA9-B604-11BF3E227AA2}" type="sibTrans" cxnId="{3F20E400-237E-46F4-998D-CE69CBC386F4}">
      <dgm:prSet/>
      <dgm:spPr/>
      <dgm:t>
        <a:bodyPr/>
        <a:lstStyle/>
        <a:p>
          <a:endParaRPr lang="it-IT"/>
        </a:p>
      </dgm:t>
    </dgm:pt>
    <dgm:pt modelId="{CD7A83BB-84BE-4339-A795-BEE40DA44AAB}">
      <dgm:prSet phldrT="[Testo]"/>
      <dgm:spPr/>
      <dgm:t>
        <a:bodyPr/>
        <a:lstStyle/>
        <a:p>
          <a:r>
            <a:rPr lang="it-IT" dirty="0" smtClean="0"/>
            <a:t>Pianificazione delle risorse</a:t>
          </a:r>
          <a:endParaRPr lang="it-IT" dirty="0"/>
        </a:p>
      </dgm:t>
    </dgm:pt>
    <dgm:pt modelId="{8216641D-B889-4175-853E-E6A736EC167D}" type="parTrans" cxnId="{874273EB-49C7-4AC4-9BDE-F14B3E831ED0}">
      <dgm:prSet/>
      <dgm:spPr/>
      <dgm:t>
        <a:bodyPr/>
        <a:lstStyle/>
        <a:p>
          <a:endParaRPr lang="it-IT"/>
        </a:p>
      </dgm:t>
    </dgm:pt>
    <dgm:pt modelId="{A44FAF7F-52A5-4DCE-A7BB-5DB9E900D37F}" type="sibTrans" cxnId="{874273EB-49C7-4AC4-9BDE-F14B3E831ED0}">
      <dgm:prSet/>
      <dgm:spPr/>
      <dgm:t>
        <a:bodyPr/>
        <a:lstStyle/>
        <a:p>
          <a:endParaRPr lang="it-IT"/>
        </a:p>
      </dgm:t>
    </dgm:pt>
    <dgm:pt modelId="{16017399-6C30-48E5-814C-C4CEFE0D919E}">
      <dgm:prSet phldrT="[Testo]"/>
      <dgm:spPr/>
      <dgm:t>
        <a:bodyPr/>
        <a:lstStyle/>
        <a:p>
          <a:r>
            <a:rPr lang="it-IT" noProof="0" dirty="0" smtClean="0"/>
            <a:t>Conclusione</a:t>
          </a:r>
          <a:endParaRPr lang="it-IT" noProof="0" dirty="0"/>
        </a:p>
      </dgm:t>
    </dgm:pt>
    <dgm:pt modelId="{387CC1EF-AB7B-4A3A-9973-14B756CFE567}" type="parTrans" cxnId="{DDF30639-7FED-4311-8D68-DD4F1382FFED}">
      <dgm:prSet/>
      <dgm:spPr/>
      <dgm:t>
        <a:bodyPr/>
        <a:lstStyle/>
        <a:p>
          <a:endParaRPr lang="it-IT"/>
        </a:p>
      </dgm:t>
    </dgm:pt>
    <dgm:pt modelId="{3FF7FF25-1E70-4850-8AC3-1F45A9244809}" type="sibTrans" cxnId="{DDF30639-7FED-4311-8D68-DD4F1382FFED}">
      <dgm:prSet/>
      <dgm:spPr/>
      <dgm:t>
        <a:bodyPr/>
        <a:lstStyle/>
        <a:p>
          <a:endParaRPr lang="it-IT"/>
        </a:p>
      </dgm:t>
    </dgm:pt>
    <dgm:pt modelId="{703EE7FF-006B-4B9B-879A-A09FBB8BF046}" type="pres">
      <dgm:prSet presAssocID="{5C1C29B7-4DB6-4659-AA4E-562B28FB74E9}" presName="Name0" presStyleCnt="0">
        <dgm:presLayoutVars>
          <dgm:dir/>
          <dgm:resizeHandles val="exact"/>
        </dgm:presLayoutVars>
      </dgm:prSet>
      <dgm:spPr/>
    </dgm:pt>
    <dgm:pt modelId="{5CB17DBF-8548-4CD7-A8E8-257F8C18F4BB}" type="pres">
      <dgm:prSet presAssocID="{80E943D7-0631-4A9E-8FA2-9A049667E8E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CA3EFCF-5CCC-4B23-A9A0-F6215074C1B0}" type="pres">
      <dgm:prSet presAssocID="{3CFE2BC8-4C49-4CA9-B604-11BF3E227AA2}" presName="sibTrans" presStyleLbl="sibTrans2D1" presStyleIdx="0" presStyleCnt="2"/>
      <dgm:spPr/>
      <dgm:t>
        <a:bodyPr/>
        <a:lstStyle/>
        <a:p>
          <a:endParaRPr lang="it-IT"/>
        </a:p>
      </dgm:t>
    </dgm:pt>
    <dgm:pt modelId="{93E735F3-2ED5-4FBF-BFDE-AC0BFE26668E}" type="pres">
      <dgm:prSet presAssocID="{3CFE2BC8-4C49-4CA9-B604-11BF3E227AA2}" presName="connectorText" presStyleLbl="sibTrans2D1" presStyleIdx="0" presStyleCnt="2"/>
      <dgm:spPr/>
      <dgm:t>
        <a:bodyPr/>
        <a:lstStyle/>
        <a:p>
          <a:endParaRPr lang="it-IT"/>
        </a:p>
      </dgm:t>
    </dgm:pt>
    <dgm:pt modelId="{4A9B48E5-FF21-4E0F-B647-21D1BC152E53}" type="pres">
      <dgm:prSet presAssocID="{CD7A83BB-84BE-4339-A795-BEE40DA44AAB}" presName="node" presStyleLbl="node1" presStyleIdx="1" presStyleCnt="3" custLinFactNeighborX="938" custLinFactNeighborY="136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003707-F032-42CF-8901-DA46B1B35627}" type="pres">
      <dgm:prSet presAssocID="{A44FAF7F-52A5-4DCE-A7BB-5DB9E900D37F}" presName="sibTrans" presStyleLbl="sibTrans2D1" presStyleIdx="1" presStyleCnt="2"/>
      <dgm:spPr/>
      <dgm:t>
        <a:bodyPr/>
        <a:lstStyle/>
        <a:p>
          <a:endParaRPr lang="it-IT"/>
        </a:p>
      </dgm:t>
    </dgm:pt>
    <dgm:pt modelId="{F2BF1664-2101-4223-851F-89E60DDAC379}" type="pres">
      <dgm:prSet presAssocID="{A44FAF7F-52A5-4DCE-A7BB-5DB9E900D37F}" presName="connectorText" presStyleLbl="sibTrans2D1" presStyleIdx="1" presStyleCnt="2"/>
      <dgm:spPr/>
      <dgm:t>
        <a:bodyPr/>
        <a:lstStyle/>
        <a:p>
          <a:endParaRPr lang="it-IT"/>
        </a:p>
      </dgm:t>
    </dgm:pt>
    <dgm:pt modelId="{F37580B5-DA50-42DC-9C29-24EBA3C43BAE}" type="pres">
      <dgm:prSet presAssocID="{16017399-6C30-48E5-814C-C4CEFE0D919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F05D530-FACD-4903-A4FE-BA312791C9C7}" type="presOf" srcId="{3CFE2BC8-4C49-4CA9-B604-11BF3E227AA2}" destId="{3CA3EFCF-5CCC-4B23-A9A0-F6215074C1B0}" srcOrd="0" destOrd="0" presId="urn:microsoft.com/office/officeart/2005/8/layout/process1"/>
    <dgm:cxn modelId="{F8371961-D69B-48FF-ACC1-46909470E1A2}" type="presOf" srcId="{5C1C29B7-4DB6-4659-AA4E-562B28FB74E9}" destId="{703EE7FF-006B-4B9B-879A-A09FBB8BF046}" srcOrd="0" destOrd="0" presId="urn:microsoft.com/office/officeart/2005/8/layout/process1"/>
    <dgm:cxn modelId="{874273EB-49C7-4AC4-9BDE-F14B3E831ED0}" srcId="{5C1C29B7-4DB6-4659-AA4E-562B28FB74E9}" destId="{CD7A83BB-84BE-4339-A795-BEE40DA44AAB}" srcOrd="1" destOrd="0" parTransId="{8216641D-B889-4175-853E-E6A736EC167D}" sibTransId="{A44FAF7F-52A5-4DCE-A7BB-5DB9E900D37F}"/>
    <dgm:cxn modelId="{62230090-E6D0-469E-A7F4-C4015D26E2B9}" type="presOf" srcId="{80E943D7-0631-4A9E-8FA2-9A049667E8EF}" destId="{5CB17DBF-8548-4CD7-A8E8-257F8C18F4BB}" srcOrd="0" destOrd="0" presId="urn:microsoft.com/office/officeart/2005/8/layout/process1"/>
    <dgm:cxn modelId="{3B6C881C-5E32-48F6-8C60-7B0495002E33}" type="presOf" srcId="{A44FAF7F-52A5-4DCE-A7BB-5DB9E900D37F}" destId="{05003707-F032-42CF-8901-DA46B1B35627}" srcOrd="0" destOrd="0" presId="urn:microsoft.com/office/officeart/2005/8/layout/process1"/>
    <dgm:cxn modelId="{91FABAA4-0682-41AE-8A6E-300EE064042F}" type="presOf" srcId="{16017399-6C30-48E5-814C-C4CEFE0D919E}" destId="{F37580B5-DA50-42DC-9C29-24EBA3C43BAE}" srcOrd="0" destOrd="0" presId="urn:microsoft.com/office/officeart/2005/8/layout/process1"/>
    <dgm:cxn modelId="{CFA22D55-690B-413D-8A37-F8F46E8A9966}" type="presOf" srcId="{A44FAF7F-52A5-4DCE-A7BB-5DB9E900D37F}" destId="{F2BF1664-2101-4223-851F-89E60DDAC379}" srcOrd="1" destOrd="0" presId="urn:microsoft.com/office/officeart/2005/8/layout/process1"/>
    <dgm:cxn modelId="{A1EF0FAA-AF46-4932-AB7B-0ACB995DE8DC}" type="presOf" srcId="{3CFE2BC8-4C49-4CA9-B604-11BF3E227AA2}" destId="{93E735F3-2ED5-4FBF-BFDE-AC0BFE26668E}" srcOrd="1" destOrd="0" presId="urn:microsoft.com/office/officeart/2005/8/layout/process1"/>
    <dgm:cxn modelId="{DDF30639-7FED-4311-8D68-DD4F1382FFED}" srcId="{5C1C29B7-4DB6-4659-AA4E-562B28FB74E9}" destId="{16017399-6C30-48E5-814C-C4CEFE0D919E}" srcOrd="2" destOrd="0" parTransId="{387CC1EF-AB7B-4A3A-9973-14B756CFE567}" sibTransId="{3FF7FF25-1E70-4850-8AC3-1F45A9244809}"/>
    <dgm:cxn modelId="{3F20E400-237E-46F4-998D-CE69CBC386F4}" srcId="{5C1C29B7-4DB6-4659-AA4E-562B28FB74E9}" destId="{80E943D7-0631-4A9E-8FA2-9A049667E8EF}" srcOrd="0" destOrd="0" parTransId="{45E797AB-D19A-4BC0-A3B2-EE8663EB2C15}" sibTransId="{3CFE2BC8-4C49-4CA9-B604-11BF3E227AA2}"/>
    <dgm:cxn modelId="{B3F33F8D-CF17-425E-9915-1CEE94552C08}" type="presOf" srcId="{CD7A83BB-84BE-4339-A795-BEE40DA44AAB}" destId="{4A9B48E5-FF21-4E0F-B647-21D1BC152E53}" srcOrd="0" destOrd="0" presId="urn:microsoft.com/office/officeart/2005/8/layout/process1"/>
    <dgm:cxn modelId="{792E7703-1B0A-4344-B64E-CE7356ED4B04}" type="presParOf" srcId="{703EE7FF-006B-4B9B-879A-A09FBB8BF046}" destId="{5CB17DBF-8548-4CD7-A8E8-257F8C18F4BB}" srcOrd="0" destOrd="0" presId="urn:microsoft.com/office/officeart/2005/8/layout/process1"/>
    <dgm:cxn modelId="{069019DF-4923-4068-BA1E-683882282390}" type="presParOf" srcId="{703EE7FF-006B-4B9B-879A-A09FBB8BF046}" destId="{3CA3EFCF-5CCC-4B23-A9A0-F6215074C1B0}" srcOrd="1" destOrd="0" presId="urn:microsoft.com/office/officeart/2005/8/layout/process1"/>
    <dgm:cxn modelId="{1BE80B05-555E-4D06-9C93-5D5A08749939}" type="presParOf" srcId="{3CA3EFCF-5CCC-4B23-A9A0-F6215074C1B0}" destId="{93E735F3-2ED5-4FBF-BFDE-AC0BFE26668E}" srcOrd="0" destOrd="0" presId="urn:microsoft.com/office/officeart/2005/8/layout/process1"/>
    <dgm:cxn modelId="{44289B12-3D17-4C4E-A13A-39401137AADB}" type="presParOf" srcId="{703EE7FF-006B-4B9B-879A-A09FBB8BF046}" destId="{4A9B48E5-FF21-4E0F-B647-21D1BC152E53}" srcOrd="2" destOrd="0" presId="urn:microsoft.com/office/officeart/2005/8/layout/process1"/>
    <dgm:cxn modelId="{AA03974C-F2ED-4564-8F29-939CD443B5AC}" type="presParOf" srcId="{703EE7FF-006B-4B9B-879A-A09FBB8BF046}" destId="{05003707-F032-42CF-8901-DA46B1B35627}" srcOrd="3" destOrd="0" presId="urn:microsoft.com/office/officeart/2005/8/layout/process1"/>
    <dgm:cxn modelId="{C94E75CD-842E-48C5-A5FC-B3F39B9045EC}" type="presParOf" srcId="{05003707-F032-42CF-8901-DA46B1B35627}" destId="{F2BF1664-2101-4223-851F-89E60DDAC379}" srcOrd="0" destOrd="0" presId="urn:microsoft.com/office/officeart/2005/8/layout/process1"/>
    <dgm:cxn modelId="{2CBC4C2F-2283-4E78-9624-F91406488CE9}" type="presParOf" srcId="{703EE7FF-006B-4B9B-879A-A09FBB8BF046}" destId="{F37580B5-DA50-42DC-9C29-24EBA3C43BA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75E42D-D74E-42CC-815A-4F828D045651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BF9F777B-6BD1-4BFA-A8E7-61448A4B7D09}">
      <dgm:prSet phldrT="[Testo]"/>
      <dgm:spPr/>
      <dgm:t>
        <a:bodyPr/>
        <a:lstStyle/>
        <a:p>
          <a:r>
            <a:rPr lang="it-IT" dirty="0" smtClean="0"/>
            <a:t>Economia</a:t>
          </a:r>
          <a:endParaRPr lang="it-IT" dirty="0"/>
        </a:p>
      </dgm:t>
    </dgm:pt>
    <dgm:pt modelId="{41910FF3-71D3-4645-B6B1-4313F06DE08C}" type="parTrans" cxnId="{AB2F12FE-A2F4-46A2-B3CB-D7E00F70CC48}">
      <dgm:prSet/>
      <dgm:spPr/>
      <dgm:t>
        <a:bodyPr/>
        <a:lstStyle/>
        <a:p>
          <a:endParaRPr lang="it-IT"/>
        </a:p>
      </dgm:t>
    </dgm:pt>
    <dgm:pt modelId="{99A7A161-3475-49A0-9522-55023F6DA4EC}" type="sibTrans" cxnId="{AB2F12FE-A2F4-46A2-B3CB-D7E00F70CC48}">
      <dgm:prSet/>
      <dgm:spPr/>
      <dgm:t>
        <a:bodyPr/>
        <a:lstStyle/>
        <a:p>
          <a:endParaRPr lang="it-IT"/>
        </a:p>
      </dgm:t>
    </dgm:pt>
    <dgm:pt modelId="{D7209322-3C88-413A-93B5-A27E80A3B058}">
      <dgm:prSet phldrT="[Testo]"/>
      <dgm:spPr/>
      <dgm:t>
        <a:bodyPr/>
        <a:lstStyle/>
        <a:p>
          <a:r>
            <a:rPr lang="it-IT" noProof="0" dirty="0" smtClean="0"/>
            <a:t>Efficienza</a:t>
          </a:r>
          <a:endParaRPr lang="it-IT" noProof="0" dirty="0"/>
        </a:p>
      </dgm:t>
    </dgm:pt>
    <dgm:pt modelId="{555E813D-6E22-423E-96CC-D42D44C62242}" type="parTrans" cxnId="{A5DAA2AF-2D97-4EB4-95BA-A2111DFAF03E}">
      <dgm:prSet/>
      <dgm:spPr/>
      <dgm:t>
        <a:bodyPr/>
        <a:lstStyle/>
        <a:p>
          <a:endParaRPr lang="it-IT"/>
        </a:p>
      </dgm:t>
    </dgm:pt>
    <dgm:pt modelId="{69C44348-5F70-4A3B-B998-FCB8969F3621}" type="sibTrans" cxnId="{A5DAA2AF-2D97-4EB4-95BA-A2111DFAF03E}">
      <dgm:prSet/>
      <dgm:spPr/>
      <dgm:t>
        <a:bodyPr/>
        <a:lstStyle/>
        <a:p>
          <a:endParaRPr lang="it-IT"/>
        </a:p>
      </dgm:t>
    </dgm:pt>
    <dgm:pt modelId="{86EA0D1E-5C73-4091-83CB-613A025BD411}">
      <dgm:prSet phldrT="[Testo]"/>
      <dgm:spPr/>
      <dgm:t>
        <a:bodyPr/>
        <a:lstStyle/>
        <a:p>
          <a:r>
            <a:rPr lang="it-IT" noProof="0" dirty="0" smtClean="0"/>
            <a:t>Efficacia</a:t>
          </a:r>
          <a:endParaRPr lang="it-IT" noProof="0" dirty="0"/>
        </a:p>
      </dgm:t>
    </dgm:pt>
    <dgm:pt modelId="{6CB755FC-6BDE-4F21-8F54-F3C44AC4DEC4}" type="parTrans" cxnId="{1A78571D-7663-468A-944A-04790A90421A}">
      <dgm:prSet/>
      <dgm:spPr/>
      <dgm:t>
        <a:bodyPr/>
        <a:lstStyle/>
        <a:p>
          <a:endParaRPr lang="it-IT"/>
        </a:p>
      </dgm:t>
    </dgm:pt>
    <dgm:pt modelId="{7EB18C5E-89E8-45CD-BA9E-A0654718094A}" type="sibTrans" cxnId="{1A78571D-7663-468A-944A-04790A90421A}">
      <dgm:prSet/>
      <dgm:spPr/>
      <dgm:t>
        <a:bodyPr/>
        <a:lstStyle/>
        <a:p>
          <a:endParaRPr lang="it-IT"/>
        </a:p>
      </dgm:t>
    </dgm:pt>
    <dgm:pt modelId="{48D59B66-CE61-494C-A623-8DEC8703BF89}" type="pres">
      <dgm:prSet presAssocID="{A275E42D-D74E-42CC-815A-4F828D045651}" presName="Name0" presStyleCnt="0">
        <dgm:presLayoutVars>
          <dgm:dir/>
          <dgm:resizeHandles val="exact"/>
        </dgm:presLayoutVars>
      </dgm:prSet>
      <dgm:spPr/>
    </dgm:pt>
    <dgm:pt modelId="{56524409-237C-48A9-9C42-968FC8CA695A}" type="pres">
      <dgm:prSet presAssocID="{A275E42D-D74E-42CC-815A-4F828D045651}" presName="vNodes" presStyleCnt="0"/>
      <dgm:spPr/>
    </dgm:pt>
    <dgm:pt modelId="{08AD1BD5-D86A-4D62-B3B0-059BAFD26997}" type="pres">
      <dgm:prSet presAssocID="{BF9F777B-6BD1-4BFA-A8E7-61448A4B7D0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61E55E4-C6AF-4015-96AE-DC23FF0B8430}" type="pres">
      <dgm:prSet presAssocID="{99A7A161-3475-49A0-9522-55023F6DA4EC}" presName="spacerT" presStyleCnt="0"/>
      <dgm:spPr/>
    </dgm:pt>
    <dgm:pt modelId="{5B65EEB4-9788-41D7-932A-06DAE062E277}" type="pres">
      <dgm:prSet presAssocID="{99A7A161-3475-49A0-9522-55023F6DA4EC}" presName="sibTrans" presStyleLbl="sibTrans2D1" presStyleIdx="0" presStyleCnt="2"/>
      <dgm:spPr/>
      <dgm:t>
        <a:bodyPr/>
        <a:lstStyle/>
        <a:p>
          <a:endParaRPr lang="it-IT"/>
        </a:p>
      </dgm:t>
    </dgm:pt>
    <dgm:pt modelId="{3040D428-DDCC-4E62-8041-DCECFD2CE9BD}" type="pres">
      <dgm:prSet presAssocID="{99A7A161-3475-49A0-9522-55023F6DA4EC}" presName="spacerB" presStyleCnt="0"/>
      <dgm:spPr/>
    </dgm:pt>
    <dgm:pt modelId="{12F7EA54-FC25-4F30-A1F9-7F9D08A628F0}" type="pres">
      <dgm:prSet presAssocID="{D7209322-3C88-413A-93B5-A27E80A3B05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3652F87-5866-41FF-BD47-8C8F8328BD3E}" type="pres">
      <dgm:prSet presAssocID="{A275E42D-D74E-42CC-815A-4F828D045651}" presName="sibTransLast" presStyleLbl="sibTrans2D1" presStyleIdx="1" presStyleCnt="2" custScaleX="234121" custLinFactNeighborX="-43096"/>
      <dgm:spPr/>
      <dgm:t>
        <a:bodyPr/>
        <a:lstStyle/>
        <a:p>
          <a:endParaRPr lang="it-IT"/>
        </a:p>
      </dgm:t>
    </dgm:pt>
    <dgm:pt modelId="{96539DD5-38CC-4E6E-BE2A-1527D960C375}" type="pres">
      <dgm:prSet presAssocID="{A275E42D-D74E-42CC-815A-4F828D045651}" presName="connectorText" presStyleLbl="sibTrans2D1" presStyleIdx="1" presStyleCnt="2"/>
      <dgm:spPr/>
      <dgm:t>
        <a:bodyPr/>
        <a:lstStyle/>
        <a:p>
          <a:endParaRPr lang="it-IT"/>
        </a:p>
      </dgm:t>
    </dgm:pt>
    <dgm:pt modelId="{4C5E70EB-1C41-4AB3-80FF-2228E5051318}" type="pres">
      <dgm:prSet presAssocID="{A275E42D-D74E-42CC-815A-4F828D045651}" presName="lastNode" presStyleLbl="node1" presStyleIdx="2" presStyleCnt="3" custScaleX="68437" custScaleY="7079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5AF1C44-E0D0-4159-95A7-36443841D46C}" type="presOf" srcId="{D7209322-3C88-413A-93B5-A27E80A3B058}" destId="{12F7EA54-FC25-4F30-A1F9-7F9D08A628F0}" srcOrd="0" destOrd="0" presId="urn:microsoft.com/office/officeart/2005/8/layout/equation2"/>
    <dgm:cxn modelId="{AB2F12FE-A2F4-46A2-B3CB-D7E00F70CC48}" srcId="{A275E42D-D74E-42CC-815A-4F828D045651}" destId="{BF9F777B-6BD1-4BFA-A8E7-61448A4B7D09}" srcOrd="0" destOrd="0" parTransId="{41910FF3-71D3-4645-B6B1-4313F06DE08C}" sibTransId="{99A7A161-3475-49A0-9522-55023F6DA4EC}"/>
    <dgm:cxn modelId="{827B53E6-7EA2-4312-95F4-B00476DDF573}" type="presOf" srcId="{BF9F777B-6BD1-4BFA-A8E7-61448A4B7D09}" destId="{08AD1BD5-D86A-4D62-B3B0-059BAFD26997}" srcOrd="0" destOrd="0" presId="urn:microsoft.com/office/officeart/2005/8/layout/equation2"/>
    <dgm:cxn modelId="{BCD3D3B2-AFB9-47AE-A61F-43DFE56BD8AF}" type="presOf" srcId="{A275E42D-D74E-42CC-815A-4F828D045651}" destId="{48D59B66-CE61-494C-A623-8DEC8703BF89}" srcOrd="0" destOrd="0" presId="urn:microsoft.com/office/officeart/2005/8/layout/equation2"/>
    <dgm:cxn modelId="{3BF61E16-0E0A-43F8-9024-2CCFCCA81A41}" type="presOf" srcId="{69C44348-5F70-4A3B-B998-FCB8969F3621}" destId="{C3652F87-5866-41FF-BD47-8C8F8328BD3E}" srcOrd="0" destOrd="0" presId="urn:microsoft.com/office/officeart/2005/8/layout/equation2"/>
    <dgm:cxn modelId="{C57669AB-BBC8-40F8-9675-E3553278832B}" type="presOf" srcId="{69C44348-5F70-4A3B-B998-FCB8969F3621}" destId="{96539DD5-38CC-4E6E-BE2A-1527D960C375}" srcOrd="1" destOrd="0" presId="urn:microsoft.com/office/officeart/2005/8/layout/equation2"/>
    <dgm:cxn modelId="{1A78571D-7663-468A-944A-04790A90421A}" srcId="{A275E42D-D74E-42CC-815A-4F828D045651}" destId="{86EA0D1E-5C73-4091-83CB-613A025BD411}" srcOrd="2" destOrd="0" parTransId="{6CB755FC-6BDE-4F21-8F54-F3C44AC4DEC4}" sibTransId="{7EB18C5E-89E8-45CD-BA9E-A0654718094A}"/>
    <dgm:cxn modelId="{6E6C0FEA-F53D-458C-A0D9-922A687AF29A}" type="presOf" srcId="{99A7A161-3475-49A0-9522-55023F6DA4EC}" destId="{5B65EEB4-9788-41D7-932A-06DAE062E277}" srcOrd="0" destOrd="0" presId="urn:microsoft.com/office/officeart/2005/8/layout/equation2"/>
    <dgm:cxn modelId="{A5DAA2AF-2D97-4EB4-95BA-A2111DFAF03E}" srcId="{A275E42D-D74E-42CC-815A-4F828D045651}" destId="{D7209322-3C88-413A-93B5-A27E80A3B058}" srcOrd="1" destOrd="0" parTransId="{555E813D-6E22-423E-96CC-D42D44C62242}" sibTransId="{69C44348-5F70-4A3B-B998-FCB8969F3621}"/>
    <dgm:cxn modelId="{B73CB7F8-C748-40E9-9614-DE888FFFD871}" type="presOf" srcId="{86EA0D1E-5C73-4091-83CB-613A025BD411}" destId="{4C5E70EB-1C41-4AB3-80FF-2228E5051318}" srcOrd="0" destOrd="0" presId="urn:microsoft.com/office/officeart/2005/8/layout/equation2"/>
    <dgm:cxn modelId="{CB8B73F2-C21F-45EB-B7E1-E7280003F68B}" type="presParOf" srcId="{48D59B66-CE61-494C-A623-8DEC8703BF89}" destId="{56524409-237C-48A9-9C42-968FC8CA695A}" srcOrd="0" destOrd="0" presId="urn:microsoft.com/office/officeart/2005/8/layout/equation2"/>
    <dgm:cxn modelId="{6BF7D3B0-E9A4-4012-96B4-EF70F8E7D587}" type="presParOf" srcId="{56524409-237C-48A9-9C42-968FC8CA695A}" destId="{08AD1BD5-D86A-4D62-B3B0-059BAFD26997}" srcOrd="0" destOrd="0" presId="urn:microsoft.com/office/officeart/2005/8/layout/equation2"/>
    <dgm:cxn modelId="{1E6BF4C2-AED8-4DF9-A179-F5EA088C94BF}" type="presParOf" srcId="{56524409-237C-48A9-9C42-968FC8CA695A}" destId="{F61E55E4-C6AF-4015-96AE-DC23FF0B8430}" srcOrd="1" destOrd="0" presId="urn:microsoft.com/office/officeart/2005/8/layout/equation2"/>
    <dgm:cxn modelId="{312751BB-6530-4B9B-840E-0A0F9215EBE3}" type="presParOf" srcId="{56524409-237C-48A9-9C42-968FC8CA695A}" destId="{5B65EEB4-9788-41D7-932A-06DAE062E277}" srcOrd="2" destOrd="0" presId="urn:microsoft.com/office/officeart/2005/8/layout/equation2"/>
    <dgm:cxn modelId="{E6468009-1E3F-4D00-A94D-03276D95CAA2}" type="presParOf" srcId="{56524409-237C-48A9-9C42-968FC8CA695A}" destId="{3040D428-DDCC-4E62-8041-DCECFD2CE9BD}" srcOrd="3" destOrd="0" presId="urn:microsoft.com/office/officeart/2005/8/layout/equation2"/>
    <dgm:cxn modelId="{5CCF44F6-62B6-492B-BE69-156B86336C4E}" type="presParOf" srcId="{56524409-237C-48A9-9C42-968FC8CA695A}" destId="{12F7EA54-FC25-4F30-A1F9-7F9D08A628F0}" srcOrd="4" destOrd="0" presId="urn:microsoft.com/office/officeart/2005/8/layout/equation2"/>
    <dgm:cxn modelId="{8A433217-2CA0-45CC-8D77-ED4CF5042DA4}" type="presParOf" srcId="{48D59B66-CE61-494C-A623-8DEC8703BF89}" destId="{C3652F87-5866-41FF-BD47-8C8F8328BD3E}" srcOrd="1" destOrd="0" presId="urn:microsoft.com/office/officeart/2005/8/layout/equation2"/>
    <dgm:cxn modelId="{F55BFE01-A499-4965-AA6F-D4FD35899A6D}" type="presParOf" srcId="{C3652F87-5866-41FF-BD47-8C8F8328BD3E}" destId="{96539DD5-38CC-4E6E-BE2A-1527D960C375}" srcOrd="0" destOrd="0" presId="urn:microsoft.com/office/officeart/2005/8/layout/equation2"/>
    <dgm:cxn modelId="{D8D998FF-F025-4393-BBFC-C5975E87B1DC}" type="presParOf" srcId="{48D59B66-CE61-494C-A623-8DEC8703BF89}" destId="{4C5E70EB-1C41-4AB3-80FF-2228E505131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AD1BD5-D86A-4D62-B3B0-059BAFD26997}">
      <dsp:nvSpPr>
        <dsp:cNvPr id="0" name=""/>
        <dsp:cNvSpPr/>
      </dsp:nvSpPr>
      <dsp:spPr>
        <a:xfrm>
          <a:off x="967643" y="1317"/>
          <a:ext cx="1570485" cy="15704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Economia</a:t>
          </a:r>
          <a:endParaRPr lang="it-IT" sz="2000" kern="1200" dirty="0"/>
        </a:p>
      </dsp:txBody>
      <dsp:txXfrm>
        <a:off x="1197635" y="231309"/>
        <a:ext cx="1110501" cy="1110501"/>
      </dsp:txXfrm>
    </dsp:sp>
    <dsp:sp modelId="{5B65EEB4-9788-41D7-932A-06DAE062E277}">
      <dsp:nvSpPr>
        <dsp:cNvPr id="0" name=""/>
        <dsp:cNvSpPr/>
      </dsp:nvSpPr>
      <dsp:spPr>
        <a:xfrm>
          <a:off x="1297445" y="1699326"/>
          <a:ext cx="910881" cy="910881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500" kern="1200"/>
        </a:p>
      </dsp:txBody>
      <dsp:txXfrm>
        <a:off x="1418182" y="2047647"/>
        <a:ext cx="669407" cy="214239"/>
      </dsp:txXfrm>
    </dsp:sp>
    <dsp:sp modelId="{12F7EA54-FC25-4F30-A1F9-7F9D08A628F0}">
      <dsp:nvSpPr>
        <dsp:cNvPr id="0" name=""/>
        <dsp:cNvSpPr/>
      </dsp:nvSpPr>
      <dsp:spPr>
        <a:xfrm>
          <a:off x="967643" y="2737731"/>
          <a:ext cx="1570485" cy="15704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noProof="0" dirty="0" smtClean="0"/>
            <a:t>Efficienza</a:t>
          </a:r>
          <a:endParaRPr lang="it-IT" sz="2000" kern="1200" noProof="0" dirty="0"/>
        </a:p>
      </dsp:txBody>
      <dsp:txXfrm>
        <a:off x="1197635" y="2967723"/>
        <a:ext cx="1110501" cy="1110501"/>
      </dsp:txXfrm>
    </dsp:sp>
    <dsp:sp modelId="{C3652F87-5866-41FF-BD47-8C8F8328BD3E}">
      <dsp:nvSpPr>
        <dsp:cNvPr id="0" name=""/>
        <dsp:cNvSpPr/>
      </dsp:nvSpPr>
      <dsp:spPr>
        <a:xfrm>
          <a:off x="2223564" y="1862656"/>
          <a:ext cx="1169233" cy="5842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2223564" y="1979500"/>
        <a:ext cx="993967" cy="350532"/>
      </dsp:txXfrm>
    </dsp:sp>
    <dsp:sp modelId="{4C5E70EB-1C41-4AB3-80FF-2228E5051318}">
      <dsp:nvSpPr>
        <dsp:cNvPr id="0" name=""/>
        <dsp:cNvSpPr/>
      </dsp:nvSpPr>
      <dsp:spPr>
        <a:xfrm>
          <a:off x="3480420" y="1043004"/>
          <a:ext cx="2149586" cy="22235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kern="1200" noProof="0" dirty="0" smtClean="0"/>
            <a:t>Efficacia</a:t>
          </a:r>
          <a:endParaRPr lang="it-IT" sz="3400" kern="1200" noProof="0" dirty="0"/>
        </a:p>
      </dsp:txBody>
      <dsp:txXfrm>
        <a:off x="3795220" y="1368632"/>
        <a:ext cx="1519986" cy="1572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8A2C5-E078-4EAE-B67C-F75635EB2AC1}" type="datetimeFigureOut">
              <a:rPr lang="en-US" smtClean="0"/>
              <a:t>2/18/2022</a:t>
            </a:fld>
            <a:endParaRPr lang="en-US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6BBAE-8268-4B75-9EA7-395FE588218C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67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B887E90-0E07-4FDA-864C-0C99D2A63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0DEC76CB-170A-487C-B6DE-5C89756A9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C9F76C6-0F8A-4C99-BB42-AF9E8E688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18/02/2022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A52F7B82-1B0D-4B96-87D6-9FB8F554E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54DB5E42-C2BD-4465-AF33-FF1A3687C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42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16CEAAE-916D-4D79-8553-6D755354F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1904D6BA-26EE-4D00-931D-32B61335E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15567537-172B-482C-BB50-34BBD6366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18/02/2022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373DFC3-1B83-4DA8-B1CD-7BA5BFB7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022636A-9344-495E-BC6C-D22CE9736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79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8A26EAA8-93C2-4FDC-A569-617C60100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4753BC6B-E431-4C3B-9478-D70E9BE07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65392728-8DC0-4A3C-8A00-4E6D1BA7D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18/02/2022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C249344D-B293-4FFC-B647-B4CFC632B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9FF3B87-03E9-47A7-AF32-8C05B0B3D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708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A75CC8A-D8FC-4BFA-9A19-28D6E8D79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4089AB33-354F-4775-A6CF-44DE222EF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3DB18A0-AC99-4D89-8DAC-A17021FCD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18/02/2022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4EAE9DA-A0EA-48C5-9EC4-9EFDF0778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FA2ED96-E597-43F2-AEF8-42D1A2BEF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408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53F0957-5892-4DBD-BC5D-69A4674E1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F7B00FE5-84F7-418E-97DD-66E08ABD3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6A1228FC-FE42-4F8C-B76F-0500241EF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18/02/2022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2B109401-AD0F-4446-B69B-1CB258AC8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36973FA-EA50-4D29-A749-497540FFE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115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56B23D3-0B40-4538-965B-A1AC1D12D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4449A546-42A7-4D64-B50B-25C24D9ABC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DB2B9030-0745-465C-87BA-562FA8CD8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A8A8DD24-4417-4FF6-93FD-C72CBB33F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18/02/2022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33E8D037-748A-4E6A-9442-FF211937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500AB0F1-4C40-494A-9941-FBC70F6D1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047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EE383F7-248E-47F9-8E07-8412257DD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4DBC1C87-4AE4-4FCB-8700-1E40953D1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A1537FA4-5E81-4DFC-92C2-AEA362E83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665F3C9D-3367-4215-9688-F7A505B20B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5B185E9E-240E-4A21-8B2A-C67A90B6B6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11E933C2-6AE9-4290-90C5-95119CCAD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18/02/2022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70CAE50A-0BC6-4E28-B9AE-59218C4D4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8CBEBAF1-0F61-4121-AF6C-0CC89D9A0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290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E2F0C70-932A-496C-ACC7-2465C5C0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14D0FD90-7AEC-4EC5-9D89-C706C18AA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18/02/2022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F2FC46E3-D840-4171-B236-2C82EAD5C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19096E46-6896-44CD-8211-8E288611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598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76F9E127-9E34-417D-A088-338762879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18/02/2022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F3E5F2C2-0A30-4E6B-B81B-56ED476B8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95420C2A-CCFC-49FB-A7D4-CD54E000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80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2AEB207-3FAC-4C0E-8B0A-DDC2FF75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528B6B16-C7C8-4D77-B237-632417A97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DEF50E38-0090-4364-A44A-2BF9E4C5E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45739644-31A0-443D-97FC-181A7EC01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18/02/2022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A304FAB6-74E8-40AA-934B-535731D2C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D03BAD29-685E-4CB0-8884-00A9B2F1D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269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CAD8FBD-DD76-4F45-8707-C47476DFC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5D4F0445-1266-416C-8A05-2EAD4DBAE4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194C186-B924-460A-B1FD-3BF070B67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35DB504B-009B-4C55-A6D0-7A5934E46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18/02/2022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E44D190D-9EC5-4230-994B-D55430DB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108DACC1-FABA-4F00-BA00-17EE0698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137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A3C09850-80A0-4580-BAF5-AED40BF03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D4780102-978E-452D-998B-FA531581C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9AD9106E-EAB7-4EBB-ABBD-C74934CE03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2A19E-EFBB-46D6-940E-B9FEBB41F1A4}" type="datetimeFigureOut">
              <a:rPr lang="es-ES" smtClean="0"/>
              <a:t>18/02/2022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FCD2346-DC06-4549-B63E-7F0F827F7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8D8689F-A519-4231-AD88-BB8B63C1BA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AAC35-5C40-4781-8654-89605ADC15F4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02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17.png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hyperlink" Target="Definition%20from%20APM%20Body%20of%20Knowledge%207th%20editio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3356" y="2403997"/>
            <a:ext cx="8365289" cy="2046882"/>
          </a:xfrm>
        </p:spPr>
        <p:txBody>
          <a:bodyPr anchor="ctr">
            <a:normAutofit/>
          </a:bodyPr>
          <a:lstStyle/>
          <a:p>
            <a:r>
              <a:rPr lang="it-IT" sz="4000" b="1" dirty="0">
                <a:solidFill>
                  <a:srgbClr val="D92E2D"/>
                </a:solidFill>
              </a:rPr>
              <a:t>Gli elementi essenziali del </a:t>
            </a:r>
            <a:r>
              <a:rPr lang="it-IT" sz="4000" b="1" dirty="0" smtClean="0">
                <a:solidFill>
                  <a:srgbClr val="D92E2D"/>
                </a:solidFill>
              </a:rPr>
              <a:t/>
            </a:r>
            <a:br>
              <a:rPr lang="it-IT" sz="4000" b="1" dirty="0" smtClean="0">
                <a:solidFill>
                  <a:srgbClr val="D92E2D"/>
                </a:solidFill>
              </a:rPr>
            </a:br>
            <a:r>
              <a:rPr lang="it-IT" sz="4000" b="1" dirty="0" smtClean="0">
                <a:solidFill>
                  <a:srgbClr val="D92E2D"/>
                </a:solidFill>
              </a:rPr>
              <a:t>Project </a:t>
            </a:r>
            <a:r>
              <a:rPr lang="it-IT" sz="4000" b="1" dirty="0">
                <a:solidFill>
                  <a:srgbClr val="D92E2D"/>
                </a:solidFill>
              </a:rPr>
              <a:t>Management </a:t>
            </a:r>
            <a:r>
              <a:rPr lang="it-IT" sz="4000" b="1" dirty="0" smtClean="0">
                <a:solidFill>
                  <a:srgbClr val="D92E2D"/>
                </a:solidFill>
              </a:rPr>
              <a:t/>
            </a:r>
            <a:br>
              <a:rPr lang="it-IT" sz="4000" b="1" dirty="0" smtClean="0">
                <a:solidFill>
                  <a:srgbClr val="D92E2D"/>
                </a:solidFill>
              </a:rPr>
            </a:br>
            <a:r>
              <a:rPr lang="it-IT" sz="4000" b="1" dirty="0" smtClean="0">
                <a:solidFill>
                  <a:srgbClr val="D92E2D"/>
                </a:solidFill>
              </a:rPr>
              <a:t>per </a:t>
            </a:r>
            <a:r>
              <a:rPr lang="it-IT" sz="4000" b="1" dirty="0">
                <a:solidFill>
                  <a:srgbClr val="D92E2D"/>
                </a:solidFill>
              </a:rPr>
              <a:t>aspiranti imprenditori sportivi</a:t>
            </a:r>
            <a:endParaRPr lang="es-ES" sz="3600" b="1" dirty="0">
              <a:solidFill>
                <a:srgbClr val="D92E2D"/>
              </a:solidFill>
              <a:cs typeface="Calibri Light"/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="" xmlns:a16="http://schemas.microsoft.com/office/drawing/2014/main" id="{0ADC5157-47E0-463F-9C8D-1781A12865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059" y="357115"/>
            <a:ext cx="6959400" cy="2046882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0968" y="6121117"/>
            <a:ext cx="9092331" cy="535592"/>
          </a:xfrm>
          <a:prstGeom prst="rect">
            <a:avLst/>
          </a:prstGeom>
        </p:spPr>
      </p:pic>
      <p:pic>
        <p:nvPicPr>
          <p:cNvPr id="1026" name="Immagin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7450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34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=""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=""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132" y="6130281"/>
            <a:ext cx="9096020" cy="536494"/>
          </a:xfrm>
          <a:prstGeom prst="rect">
            <a:avLst/>
          </a:prstGeom>
        </p:spPr>
      </p:pic>
      <p:sp>
        <p:nvSpPr>
          <p:cNvPr id="11" name="Título 3">
            <a:extLst>
              <a:ext uri="{FF2B5EF4-FFF2-40B4-BE49-F238E27FC236}">
                <a16:creationId xmlns=""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Unità 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14" name="Subtítulo 6">
            <a:extLst>
              <a:ext uri="{FF2B5EF4-FFF2-40B4-BE49-F238E27FC236}">
                <a16:creationId xmlns=""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b="1" dirty="0" smtClean="0">
                <a:ea typeface="+mn-lt"/>
                <a:cs typeface="+mn-lt"/>
              </a:rPr>
              <a:t>Idea progettuale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it-IT" b="1" dirty="0" smtClean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 smtClean="0">
                <a:ea typeface="+mn-lt"/>
                <a:cs typeface="+mn-lt"/>
              </a:rPr>
              <a:t>La fase concettuale: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it-IT" dirty="0" smtClean="0">
              <a:ea typeface="+mn-lt"/>
              <a:cs typeface="+mn-lt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it-IT" dirty="0" smtClean="0">
                <a:ea typeface="+mn-lt"/>
                <a:cs typeface="+mn-lt"/>
              </a:rPr>
              <a:t>Esplorare e valorizzare opportunità non ancora sfruttate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it-IT" dirty="0" smtClean="0">
                <a:ea typeface="+mn-lt"/>
                <a:cs typeface="+mn-lt"/>
              </a:rPr>
              <a:t>Soddisfare nuovi bisogni e necessità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it-IT" dirty="0" smtClean="0">
                <a:ea typeface="+mn-lt"/>
                <a:cs typeface="+mn-lt"/>
              </a:rPr>
              <a:t>Ridurre gap e ritardi 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lang="it-IT" dirty="0" smtClean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 smtClean="0">
                <a:cs typeface="Calibri"/>
              </a:rPr>
              <a:t>Nel caso degli (aspiranti) imprenditori sportivi, si tratta proprio di definire una </a:t>
            </a:r>
            <a:r>
              <a:rPr lang="it-IT" i="1" dirty="0" smtClean="0">
                <a:cs typeface="Calibri"/>
              </a:rPr>
              <a:t>road map </a:t>
            </a:r>
            <a:r>
              <a:rPr lang="it-IT" dirty="0" smtClean="0">
                <a:cs typeface="Calibri"/>
              </a:rPr>
              <a:t>per la progettazione, definizione e perfezionamento di un'idea imprenditoriale redditizia.</a:t>
            </a:r>
            <a:endParaRPr lang="it-IT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36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=""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=""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132" y="6130281"/>
            <a:ext cx="9096020" cy="536494"/>
          </a:xfrm>
          <a:prstGeom prst="rect">
            <a:avLst/>
          </a:prstGeom>
        </p:spPr>
      </p:pic>
      <p:sp>
        <p:nvSpPr>
          <p:cNvPr id="11" name="Título 3">
            <a:extLst>
              <a:ext uri="{FF2B5EF4-FFF2-40B4-BE49-F238E27FC236}">
                <a16:creationId xmlns=""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Unità 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16" name="Subtítulo 6">
            <a:extLst>
              <a:ext uri="{FF2B5EF4-FFF2-40B4-BE49-F238E27FC236}">
                <a16:creationId xmlns=""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4904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b="1" dirty="0" smtClean="0">
                <a:ea typeface="+mn-lt"/>
                <a:cs typeface="+mn-lt"/>
              </a:rPr>
              <a:t>Idea progettuale (2)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it-IT" b="1" dirty="0" smtClean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 smtClean="0">
                <a:ea typeface="+mn-lt"/>
                <a:cs typeface="+mn-lt"/>
              </a:rPr>
              <a:t>Al momento della definizione dell‘idea progettuale, il Project Manager delinea lo </a:t>
            </a:r>
            <a:r>
              <a:rPr lang="it-IT" i="1" dirty="0" smtClean="0">
                <a:ea typeface="+mn-lt"/>
                <a:cs typeface="+mn-lt"/>
              </a:rPr>
              <a:t>Statement of Work</a:t>
            </a:r>
            <a:r>
              <a:rPr lang="it-IT" dirty="0" smtClean="0">
                <a:ea typeface="+mn-lt"/>
                <a:cs typeface="+mn-lt"/>
              </a:rPr>
              <a:t> (SoW), un documento formale che riassume: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it-IT" dirty="0" smtClean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ea typeface="+mn-lt"/>
                <a:cs typeface="+mn-lt"/>
              </a:rPr>
              <a:t>Il background del progetto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ea typeface="+mn-lt"/>
                <a:cs typeface="+mn-lt"/>
              </a:rPr>
              <a:t>Stakeholders e target finali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ea typeface="+mn-lt"/>
                <a:cs typeface="+mn-lt"/>
              </a:rPr>
              <a:t>Risorse necessarie per la realizzazione del progetto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ea typeface="+mn-lt"/>
                <a:cs typeface="+mn-lt"/>
              </a:rPr>
              <a:t>Valutazione d’Impatto e strategie di Sostenibilità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ea typeface="+mn-lt"/>
                <a:cs typeface="+mn-lt"/>
              </a:rPr>
              <a:t>Comunicazione interna ed esterna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ea typeface="+mn-lt"/>
                <a:cs typeface="+mn-lt"/>
              </a:rPr>
              <a:t>Strumenti di Monitoraggio e Risk Management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i="1" dirty="0" smtClean="0">
                <a:ea typeface="+mn-lt"/>
                <a:cs typeface="+mn-lt"/>
              </a:rPr>
              <a:t>Key Performance Indicators </a:t>
            </a:r>
            <a:r>
              <a:rPr lang="it-IT" dirty="0" smtClean="0">
                <a:ea typeface="+mn-lt"/>
                <a:cs typeface="+mn-lt"/>
              </a:rPr>
              <a:t>(KPI) qualitativi e quantitativi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defRPr/>
            </a:pPr>
            <a:endParaRPr lang="en-GB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98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=""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=""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132" y="6130281"/>
            <a:ext cx="9096020" cy="536494"/>
          </a:xfrm>
          <a:prstGeom prst="rect">
            <a:avLst/>
          </a:prstGeom>
        </p:spPr>
      </p:pic>
      <p:sp>
        <p:nvSpPr>
          <p:cNvPr id="11" name="Título 3">
            <a:extLst>
              <a:ext uri="{FF2B5EF4-FFF2-40B4-BE49-F238E27FC236}">
                <a16:creationId xmlns=""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Unità 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13" name="Subtítulo 6">
            <a:extLst>
              <a:ext uri="{FF2B5EF4-FFF2-40B4-BE49-F238E27FC236}">
                <a16:creationId xmlns=""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830026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b="1" dirty="0" smtClean="0">
                <a:ea typeface="+mn-lt"/>
                <a:cs typeface="+mn-lt"/>
              </a:rPr>
              <a:t>Pianificazione delle risorse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it-IT" b="1" dirty="0" smtClean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 smtClean="0">
                <a:ea typeface="+mn-lt"/>
                <a:cs typeface="+mn-lt"/>
              </a:rPr>
              <a:t>Le risorse necessarie per la realizzazione del progetto sono indicate in dettaglio nel Project Management Plan, una guida per la consultazione interna disponibile a tutto il team di progetto (</a:t>
            </a: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  <a:ea typeface="+mn-lt"/>
                <a:cs typeface="+mn-lt"/>
              </a:rPr>
              <a:t>cosa dobbiamo fare e quando</a:t>
            </a:r>
            <a:r>
              <a:rPr lang="it-IT" dirty="0" smtClean="0">
                <a:ea typeface="+mn-lt"/>
                <a:cs typeface="+mn-lt"/>
              </a:rPr>
              <a:t>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 smtClean="0">
                <a:ea typeface="+mn-lt"/>
                <a:cs typeface="+mn-lt"/>
              </a:rPr>
              <a:t>Per risorse intendiamo: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dirty="0">
                <a:ea typeface="+mn-lt"/>
                <a:cs typeface="+mn-lt"/>
              </a:rPr>
              <a:t> </a:t>
            </a:r>
            <a:endParaRPr lang="en-GB" b="1" dirty="0">
              <a:cs typeface="Calibri"/>
            </a:endParaRPr>
          </a:p>
          <a:p>
            <a:pPr algn="just"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3347" y="3890733"/>
            <a:ext cx="1082359" cy="1940283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1949907" y="5798101"/>
            <a:ext cx="1286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70C0"/>
                </a:solidFill>
              </a:rPr>
              <a:t>Persone</a:t>
            </a: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18" name="Immagin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10486" y="4093405"/>
            <a:ext cx="2228916" cy="1547729"/>
          </a:xfrm>
          <a:prstGeom prst="rect">
            <a:avLst/>
          </a:prstGeom>
        </p:spPr>
      </p:pic>
      <p:sp>
        <p:nvSpPr>
          <p:cNvPr id="19" name="CasellaDiTesto 18"/>
          <p:cNvSpPr txBox="1"/>
          <p:nvPr/>
        </p:nvSpPr>
        <p:spPr>
          <a:xfrm>
            <a:off x="4052228" y="5798101"/>
            <a:ext cx="1945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70C0"/>
                </a:solidFill>
              </a:rPr>
              <a:t>Beni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>
                <a:solidFill>
                  <a:srgbClr val="0070C0"/>
                </a:solidFill>
              </a:rPr>
              <a:t>/ </a:t>
            </a:r>
            <a:r>
              <a:rPr lang="it-IT" b="1" dirty="0" smtClean="0">
                <a:solidFill>
                  <a:srgbClr val="0070C0"/>
                </a:solidFill>
              </a:rPr>
              <a:t>Servizi</a:t>
            </a: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20" name="Picture 10" descr="Silhouette,black,euro,dollar,currency - free image from needpix.com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181" y="4390318"/>
            <a:ext cx="1124409" cy="1124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2" descr="Clock silhouette.ai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3399" y="4263912"/>
            <a:ext cx="1377221" cy="1377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CasellaDiTesto 21"/>
          <p:cNvSpPr txBox="1"/>
          <p:nvPr/>
        </p:nvSpPr>
        <p:spPr>
          <a:xfrm>
            <a:off x="6974179" y="5784926"/>
            <a:ext cx="1286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70C0"/>
                </a:solidFill>
              </a:rPr>
              <a:t>Finanze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9468542" y="5747903"/>
            <a:ext cx="1286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0070C0"/>
                </a:solidFill>
              </a:rPr>
              <a:t>Tempo</a:t>
            </a:r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27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=""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=""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132" y="6130281"/>
            <a:ext cx="9096020" cy="536494"/>
          </a:xfrm>
          <a:prstGeom prst="rect">
            <a:avLst/>
          </a:prstGeom>
        </p:spPr>
      </p:pic>
      <p:sp>
        <p:nvSpPr>
          <p:cNvPr id="11" name="Título 3">
            <a:extLst>
              <a:ext uri="{FF2B5EF4-FFF2-40B4-BE49-F238E27FC236}">
                <a16:creationId xmlns=""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Unità 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13" name="Subtítulo 6">
            <a:extLst>
              <a:ext uri="{FF2B5EF4-FFF2-40B4-BE49-F238E27FC236}">
                <a16:creationId xmlns=""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b="1" dirty="0" smtClean="0">
                <a:ea typeface="+mn-lt"/>
                <a:cs typeface="+mn-lt"/>
              </a:rPr>
              <a:t>Il Project Management </a:t>
            </a:r>
            <a:r>
              <a:rPr lang="en-GB" b="1" dirty="0">
                <a:ea typeface="+mn-lt"/>
                <a:cs typeface="+mn-lt"/>
              </a:rPr>
              <a:t>Plan (PMP)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 smtClean="0">
                <a:ea typeface="+mn-lt"/>
                <a:cs typeface="+mn-lt"/>
              </a:rPr>
              <a:t>Mentre lo </a:t>
            </a:r>
            <a:r>
              <a:rPr lang="it-IT" i="1" dirty="0">
                <a:ea typeface="+mn-lt"/>
                <a:cs typeface="+mn-lt"/>
              </a:rPr>
              <a:t>SoW</a:t>
            </a:r>
            <a:r>
              <a:rPr lang="it-IT" dirty="0">
                <a:ea typeface="+mn-lt"/>
                <a:cs typeface="+mn-lt"/>
              </a:rPr>
              <a:t> </a:t>
            </a:r>
            <a:r>
              <a:rPr lang="it-IT" dirty="0" smtClean="0">
                <a:ea typeface="+mn-lt"/>
                <a:cs typeface="+mn-lt"/>
              </a:rPr>
              <a:t>include </a:t>
            </a:r>
            <a:r>
              <a:rPr lang="it-IT" dirty="0">
                <a:ea typeface="+mn-lt"/>
                <a:cs typeface="+mn-lt"/>
              </a:rPr>
              <a:t>informazioni concise (ma complete) su ciò di cui tratterà il progetto </a:t>
            </a:r>
            <a:r>
              <a:rPr lang="it-IT" dirty="0" smtClean="0">
                <a:ea typeface="+mn-lt"/>
                <a:cs typeface="+mn-lt"/>
              </a:rPr>
              <a:t>(obiettivi </a:t>
            </a:r>
            <a:r>
              <a:rPr lang="it-IT" dirty="0">
                <a:ea typeface="+mn-lt"/>
                <a:cs typeface="+mn-lt"/>
              </a:rPr>
              <a:t>previsti, controllo finanziario, ecc.), </a:t>
            </a:r>
            <a:r>
              <a:rPr lang="it-IT" dirty="0" smtClean="0">
                <a:ea typeface="+mn-lt"/>
                <a:cs typeface="+mn-lt"/>
              </a:rPr>
              <a:t>il </a:t>
            </a:r>
            <a:r>
              <a:rPr lang="it-IT" dirty="0">
                <a:ea typeface="+mn-lt"/>
                <a:cs typeface="+mn-lt"/>
              </a:rPr>
              <a:t>PMP dettaglia in modo molto preciso l'effettivo ciclo di </a:t>
            </a:r>
            <a:r>
              <a:rPr lang="it-IT" dirty="0" smtClean="0">
                <a:ea typeface="+mn-lt"/>
                <a:cs typeface="+mn-lt"/>
              </a:rPr>
              <a:t>esecuzione </a:t>
            </a:r>
            <a:r>
              <a:rPr lang="it-IT" dirty="0">
                <a:ea typeface="+mn-lt"/>
                <a:cs typeface="+mn-lt"/>
              </a:rPr>
              <a:t>del progetto</a:t>
            </a:r>
            <a:r>
              <a:rPr lang="it-IT" dirty="0" smtClean="0">
                <a:ea typeface="+mn-lt"/>
                <a:cs typeface="+mn-lt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ea typeface="+mn-lt"/>
                <a:cs typeface="+mn-lt"/>
              </a:rPr>
              <a:t>Lo </a:t>
            </a:r>
            <a:r>
              <a:rPr lang="it-IT" i="1" dirty="0" smtClean="0">
                <a:ea typeface="+mn-lt"/>
                <a:cs typeface="+mn-lt"/>
              </a:rPr>
              <a:t>SoW</a:t>
            </a:r>
            <a:r>
              <a:rPr lang="it-IT" dirty="0" smtClean="0">
                <a:ea typeface="+mn-lt"/>
                <a:cs typeface="+mn-lt"/>
              </a:rPr>
              <a:t> </a:t>
            </a:r>
            <a:r>
              <a:rPr lang="it-IT" dirty="0">
                <a:ea typeface="+mn-lt"/>
                <a:cs typeface="+mn-lt"/>
              </a:rPr>
              <a:t>anticipa il lancio ufficiale del progetto e descrive </a:t>
            </a:r>
            <a:r>
              <a:rPr lang="it-IT" b="1" dirty="0">
                <a:solidFill>
                  <a:schemeClr val="accent5">
                    <a:lumMod val="75000"/>
                  </a:schemeClr>
                </a:solidFill>
                <a:ea typeface="+mn-lt"/>
                <a:cs typeface="+mn-lt"/>
              </a:rPr>
              <a:t>cosa</a:t>
            </a:r>
            <a:r>
              <a:rPr lang="it-IT" dirty="0">
                <a:ea typeface="+mn-lt"/>
                <a:cs typeface="+mn-lt"/>
              </a:rPr>
              <a:t> sarà fatto </a:t>
            </a:r>
            <a:r>
              <a:rPr lang="it-IT" dirty="0" smtClean="0">
                <a:ea typeface="+mn-lt"/>
                <a:cs typeface="+mn-lt"/>
              </a:rPr>
              <a:t>durante la sua realizzazione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>
                <a:ea typeface="+mn-lt"/>
                <a:cs typeface="+mn-lt"/>
              </a:rPr>
              <a:t>Il PMP è redatto immediatamente prima della data di inizio e indica </a:t>
            </a:r>
            <a:r>
              <a:rPr lang="it-IT" b="1" dirty="0">
                <a:solidFill>
                  <a:schemeClr val="accent5">
                    <a:lumMod val="75000"/>
                  </a:schemeClr>
                </a:solidFill>
                <a:ea typeface="+mn-lt"/>
                <a:cs typeface="+mn-lt"/>
              </a:rPr>
              <a:t>come</a:t>
            </a:r>
            <a:r>
              <a:rPr lang="it-IT" dirty="0">
                <a:ea typeface="+mn-lt"/>
                <a:cs typeface="+mn-lt"/>
              </a:rPr>
              <a:t> verranno implementate le </a:t>
            </a:r>
            <a:r>
              <a:rPr lang="it-IT" dirty="0" smtClean="0">
                <a:ea typeface="+mn-lt"/>
                <a:cs typeface="+mn-lt"/>
              </a:rPr>
              <a:t>cose - da chi ed entro quando</a:t>
            </a:r>
            <a:endParaRPr lang="en-GB" b="1" dirty="0" smtClean="0">
              <a:cs typeface="Calibri"/>
            </a:endParaRPr>
          </a:p>
          <a:p>
            <a:pPr algn="just"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=""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=""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132" y="6130281"/>
            <a:ext cx="9096020" cy="536494"/>
          </a:xfrm>
          <a:prstGeom prst="rect">
            <a:avLst/>
          </a:prstGeom>
        </p:spPr>
      </p:pic>
      <p:sp>
        <p:nvSpPr>
          <p:cNvPr id="11" name="Título 3">
            <a:extLst>
              <a:ext uri="{FF2B5EF4-FFF2-40B4-BE49-F238E27FC236}">
                <a16:creationId xmlns=""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Unità 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14" name="Subtítulo 6">
            <a:extLst>
              <a:ext uri="{FF2B5EF4-FFF2-40B4-BE49-F238E27FC236}">
                <a16:creationId xmlns=""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b="1" dirty="0" smtClean="0">
                <a:ea typeface="+mn-lt"/>
                <a:cs typeface="+mn-lt"/>
              </a:rPr>
              <a:t>Definizione delle operazioni – </a:t>
            </a:r>
            <a:r>
              <a:rPr lang="it-IT" b="1" i="1" dirty="0" smtClean="0">
                <a:ea typeface="+mn-lt"/>
                <a:cs typeface="+mn-lt"/>
              </a:rPr>
              <a:t>cosa fare?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it-IT" b="1" dirty="0" smtClean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 smtClean="0">
                <a:ea typeface="+mn-lt"/>
                <a:cs typeface="+mn-lt"/>
              </a:rPr>
              <a:t>Raccomandiamo di seguire l’approccio </a:t>
            </a:r>
            <a:r>
              <a:rPr lang="it-IT" i="1" dirty="0" smtClean="0">
                <a:ea typeface="+mn-lt"/>
                <a:cs typeface="+mn-lt"/>
              </a:rPr>
              <a:t>breakdown </a:t>
            </a:r>
            <a:r>
              <a:rPr lang="en-GB" i="1" dirty="0" smtClean="0">
                <a:ea typeface="+mn-lt"/>
                <a:cs typeface="+mn-lt"/>
              </a:rPr>
              <a:t>structure</a:t>
            </a:r>
            <a:r>
              <a:rPr lang="it-IT" i="1" dirty="0" smtClean="0">
                <a:ea typeface="+mn-lt"/>
                <a:cs typeface="+mn-lt"/>
              </a:rPr>
              <a:t>:</a:t>
            </a:r>
            <a:r>
              <a:rPr lang="it-IT" dirty="0" smtClean="0">
                <a:ea typeface="+mn-lt"/>
                <a:cs typeface="+mn-lt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it-IT" b="1" dirty="0" smtClean="0">
              <a:ea typeface="+mn-lt"/>
              <a:cs typeface="+mn-lt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it-IT" sz="2000" dirty="0" smtClean="0">
                <a:cs typeface="Calibri"/>
              </a:rPr>
              <a:t>Definisci i </a:t>
            </a:r>
            <a:r>
              <a:rPr lang="it-IT" sz="2000" i="1" dirty="0" smtClean="0">
                <a:cs typeface="Calibri"/>
              </a:rPr>
              <a:t>Work Packages </a:t>
            </a:r>
            <a:r>
              <a:rPr lang="it-IT" sz="2000" dirty="0" smtClean="0">
                <a:cs typeface="Calibri"/>
              </a:rPr>
              <a:t>del tuo progetto (es. preparazione del sito web)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it-IT" sz="2000" dirty="0" smtClean="0">
                <a:cs typeface="Calibri"/>
              </a:rPr>
              <a:t>Scomponi ogni WP in sotto-attività (es. registrazione del dominio, configurazione della grafica ecc.)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it-IT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Assegna a ogni attività un risultato specifico detto anche output (es.</a:t>
            </a: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it-IT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media channel)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 smtClean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Ogni output porta in genere a un: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it-IT" dirty="0">
              <a:solidFill>
                <a:srgbClr val="000000"/>
              </a:solidFill>
              <a:latin typeface="Calibri" panose="020F0502020204030204" pitchFamily="34" charset="0"/>
              <a:cs typeface="Calibri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sz="2000" i="1" dirty="0" smtClean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Outcome</a:t>
            </a:r>
            <a:r>
              <a:rPr lang="it-IT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, ovvero l’impatto </a:t>
            </a: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di quel </a:t>
            </a:r>
            <a:r>
              <a:rPr lang="it-IT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risultato (es. la visibilità online)</a:t>
            </a:r>
            <a:endParaRPr lang="it-IT" sz="2000" dirty="0">
              <a:solidFill>
                <a:srgbClr val="000000"/>
              </a:solidFill>
              <a:latin typeface="Calibri" panose="020F0502020204030204" pitchFamily="34" charset="0"/>
              <a:cs typeface="Calibri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sz="2000" i="1" dirty="0" smtClean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Deliverable</a:t>
            </a: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, </a:t>
            </a:r>
            <a:r>
              <a:rPr lang="it-IT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ovvero il risultato tangibile </a:t>
            </a: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e </a:t>
            </a:r>
            <a:r>
              <a:rPr lang="it-IT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concreto (es. sito </a:t>
            </a:r>
            <a:r>
              <a:rPr lang="it-IT" sz="2000" dirty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web </a:t>
            </a:r>
            <a:r>
              <a:rPr lang="it-IT" sz="2000" dirty="0" smtClean="0">
                <a:solidFill>
                  <a:srgbClr val="000000"/>
                </a:solidFill>
                <a:latin typeface="Calibri" panose="020F0502020204030204" pitchFamily="34" charset="0"/>
                <a:cs typeface="Calibri"/>
              </a:rPr>
              <a:t>definitivo)</a:t>
            </a:r>
            <a:endParaRPr lang="en-GB" sz="20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64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=""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=""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132" y="6130281"/>
            <a:ext cx="9096020" cy="536494"/>
          </a:xfrm>
          <a:prstGeom prst="rect">
            <a:avLst/>
          </a:prstGeom>
        </p:spPr>
      </p:pic>
      <p:sp>
        <p:nvSpPr>
          <p:cNvPr id="11" name="Título 3">
            <a:extLst>
              <a:ext uri="{FF2B5EF4-FFF2-40B4-BE49-F238E27FC236}">
                <a16:creationId xmlns=""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Unità 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13" name="Subtítulo 6">
            <a:extLst>
              <a:ext uri="{FF2B5EF4-FFF2-40B4-BE49-F238E27FC236}">
                <a16:creationId xmlns=""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b="1" dirty="0" smtClean="0">
                <a:ea typeface="+mn-lt"/>
                <a:cs typeface="+mn-lt"/>
              </a:rPr>
              <a:t>Definizione della timeline – </a:t>
            </a:r>
            <a:r>
              <a:rPr lang="it-IT" b="1" i="1" dirty="0" smtClean="0">
                <a:ea typeface="+mn-lt"/>
                <a:cs typeface="+mn-lt"/>
              </a:rPr>
              <a:t>entro quando?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>
                <a:ea typeface="+mn-lt"/>
                <a:cs typeface="+mn-lt"/>
              </a:rPr>
              <a:t>I progetti hanno una data di INIZIO e FINE ben precisa. I </a:t>
            </a:r>
            <a:r>
              <a:rPr lang="it-IT" i="1" dirty="0">
                <a:ea typeface="+mn-lt"/>
                <a:cs typeface="+mn-lt"/>
              </a:rPr>
              <a:t>W</a:t>
            </a:r>
            <a:r>
              <a:rPr lang="it-IT" i="1" dirty="0" smtClean="0">
                <a:ea typeface="+mn-lt"/>
                <a:cs typeface="+mn-lt"/>
              </a:rPr>
              <a:t>ork </a:t>
            </a:r>
            <a:r>
              <a:rPr lang="it-IT" i="1" dirty="0">
                <a:ea typeface="+mn-lt"/>
                <a:cs typeface="+mn-lt"/>
              </a:rPr>
              <a:t>P</a:t>
            </a:r>
            <a:r>
              <a:rPr lang="it-IT" i="1" dirty="0" smtClean="0">
                <a:ea typeface="+mn-lt"/>
                <a:cs typeface="+mn-lt"/>
              </a:rPr>
              <a:t>ackages </a:t>
            </a:r>
            <a:r>
              <a:rPr lang="it-IT" dirty="0" smtClean="0">
                <a:ea typeface="+mn-lt"/>
                <a:cs typeface="+mn-lt"/>
              </a:rPr>
              <a:t>e </a:t>
            </a:r>
            <a:r>
              <a:rPr lang="it-IT" dirty="0">
                <a:ea typeface="+mn-lt"/>
                <a:cs typeface="+mn-lt"/>
              </a:rPr>
              <a:t>le attività </a:t>
            </a:r>
            <a:r>
              <a:rPr lang="it-IT" dirty="0" smtClean="0">
                <a:ea typeface="+mn-lt"/>
                <a:cs typeface="+mn-lt"/>
              </a:rPr>
              <a:t>dovrebbero </a:t>
            </a:r>
            <a:r>
              <a:rPr lang="it-IT" dirty="0">
                <a:ea typeface="+mn-lt"/>
                <a:cs typeface="+mn-lt"/>
              </a:rPr>
              <a:t>concludersi entro un determinato periodo di tempo</a:t>
            </a:r>
            <a:r>
              <a:rPr lang="it-IT" dirty="0" smtClean="0">
                <a:ea typeface="+mn-lt"/>
                <a:cs typeface="+mn-lt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 smtClean="0">
                <a:ea typeface="+mn-lt"/>
                <a:cs typeface="+mn-lt"/>
              </a:rPr>
              <a:t>Questo periodo dovrebbe essere definito in </a:t>
            </a:r>
            <a:r>
              <a:rPr lang="it-IT" dirty="0">
                <a:ea typeface="+mn-lt"/>
                <a:cs typeface="+mn-lt"/>
              </a:rPr>
              <a:t>base al carico di lavoro complessivo richiesto per </a:t>
            </a:r>
            <a:r>
              <a:rPr lang="it-IT" dirty="0" smtClean="0">
                <a:ea typeface="+mn-lt"/>
                <a:cs typeface="+mn-lt"/>
              </a:rPr>
              <a:t>la realizzazione di </a:t>
            </a:r>
            <a:r>
              <a:rPr lang="it-IT" dirty="0">
                <a:ea typeface="+mn-lt"/>
                <a:cs typeface="+mn-lt"/>
              </a:rPr>
              <a:t>quel determinato </a:t>
            </a:r>
            <a:r>
              <a:rPr lang="it-IT" dirty="0" smtClean="0">
                <a:ea typeface="+mn-lt"/>
                <a:cs typeface="+mn-lt"/>
              </a:rPr>
              <a:t>WP/attività.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 smtClean="0">
                <a:ea typeface="+mn-lt"/>
                <a:cs typeface="+mn-lt"/>
              </a:rPr>
              <a:t>   Maggiore </a:t>
            </a:r>
            <a:r>
              <a:rPr lang="it-IT" dirty="0">
                <a:ea typeface="+mn-lt"/>
                <a:cs typeface="+mn-lt"/>
              </a:rPr>
              <a:t>è il carico di lavoro, maggiore è la quantità di risorse necessarie per adempiere alle attività – </a:t>
            </a:r>
            <a:r>
              <a:rPr lang="it-IT" b="1" dirty="0">
                <a:ea typeface="+mn-lt"/>
                <a:cs typeface="+mn-lt"/>
              </a:rPr>
              <a:t>CAPITALE UMANO, TEMPO, </a:t>
            </a:r>
            <a:r>
              <a:rPr lang="it-IT" b="1" dirty="0" smtClean="0">
                <a:ea typeface="+mn-lt"/>
                <a:cs typeface="+mn-lt"/>
              </a:rPr>
              <a:t>FINANZE</a:t>
            </a:r>
            <a:r>
              <a:rPr lang="it-IT" dirty="0" smtClean="0">
                <a:ea typeface="+mn-lt"/>
                <a:cs typeface="+mn-lt"/>
              </a:rPr>
              <a:t>.</a:t>
            </a: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1335279" y="4054642"/>
            <a:ext cx="3645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5258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=""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=""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132" y="6130281"/>
            <a:ext cx="9096020" cy="536494"/>
          </a:xfrm>
          <a:prstGeom prst="rect">
            <a:avLst/>
          </a:prstGeom>
        </p:spPr>
      </p:pic>
      <p:sp>
        <p:nvSpPr>
          <p:cNvPr id="11" name="Título 3">
            <a:extLst>
              <a:ext uri="{FF2B5EF4-FFF2-40B4-BE49-F238E27FC236}">
                <a16:creationId xmlns=""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Unità 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13" name="Subtítulo 6">
            <a:extLst>
              <a:ext uri="{FF2B5EF4-FFF2-40B4-BE49-F238E27FC236}">
                <a16:creationId xmlns=""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b="1" dirty="0" smtClean="0">
                <a:ea typeface="+mn-lt"/>
                <a:cs typeface="+mn-lt"/>
              </a:rPr>
              <a:t>Impostazione delle </a:t>
            </a:r>
            <a:r>
              <a:rPr lang="it-IT" b="1" i="1" dirty="0">
                <a:ea typeface="+mn-lt"/>
                <a:cs typeface="+mn-lt"/>
              </a:rPr>
              <a:t>M</a:t>
            </a:r>
            <a:r>
              <a:rPr lang="it-IT" b="1" i="1" dirty="0" smtClean="0">
                <a:ea typeface="+mn-lt"/>
                <a:cs typeface="+mn-lt"/>
              </a:rPr>
              <a:t>ilestones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>
                <a:ea typeface="+mn-lt"/>
                <a:cs typeface="+mn-lt"/>
              </a:rPr>
              <a:t>Le </a:t>
            </a:r>
            <a:r>
              <a:rPr lang="it-IT" dirty="0" smtClean="0">
                <a:ea typeface="+mn-lt"/>
                <a:cs typeface="+mn-lt"/>
              </a:rPr>
              <a:t>Milestones rappresentano </a:t>
            </a:r>
            <a:r>
              <a:rPr lang="it-IT" dirty="0">
                <a:ea typeface="+mn-lt"/>
                <a:cs typeface="+mn-lt"/>
              </a:rPr>
              <a:t>il risultato più importante del tuo progetto, in genere la conclusione/finalizzazione formale di un WP. In un progetto </a:t>
            </a:r>
            <a:r>
              <a:rPr lang="it-IT" dirty="0" smtClean="0">
                <a:ea typeface="+mn-lt"/>
                <a:cs typeface="+mn-lt"/>
              </a:rPr>
              <a:t>può </a:t>
            </a:r>
            <a:r>
              <a:rPr lang="it-IT" dirty="0">
                <a:ea typeface="+mn-lt"/>
                <a:cs typeface="+mn-lt"/>
              </a:rPr>
              <a:t>esserci più di una </a:t>
            </a:r>
            <a:r>
              <a:rPr lang="it-IT" i="1" dirty="0" smtClean="0">
                <a:ea typeface="+mn-lt"/>
                <a:cs typeface="+mn-lt"/>
              </a:rPr>
              <a:t>milestone</a:t>
            </a:r>
            <a:r>
              <a:rPr lang="it-IT" dirty="0" smtClean="0">
                <a:ea typeface="+mn-lt"/>
                <a:cs typeface="+mn-lt"/>
              </a:rPr>
              <a:t>, </a:t>
            </a:r>
            <a:r>
              <a:rPr lang="it-IT" dirty="0">
                <a:ea typeface="+mn-lt"/>
                <a:cs typeface="+mn-lt"/>
              </a:rPr>
              <a:t>sfrutta questo momento per </a:t>
            </a:r>
            <a:r>
              <a:rPr lang="it-IT" dirty="0" smtClean="0">
                <a:ea typeface="+mn-lt"/>
                <a:cs typeface="+mn-lt"/>
              </a:rPr>
              <a:t>prenderti una pausa in modo da: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sz="2000" dirty="0" smtClean="0">
                <a:ea typeface="+mn-lt"/>
                <a:cs typeface="+mn-lt"/>
              </a:rPr>
              <a:t>Riflettere su ciò che hai raggiunto fino a questo momento: </a:t>
            </a:r>
            <a:r>
              <a:rPr lang="it-IT" sz="2000" b="1" dirty="0">
                <a:solidFill>
                  <a:schemeClr val="accent5">
                    <a:lumMod val="75000"/>
                  </a:schemeClr>
                </a:solidFill>
                <a:ea typeface="+mn-lt"/>
                <a:cs typeface="+mn-lt"/>
              </a:rPr>
              <a:t>qualità</a:t>
            </a:r>
            <a:r>
              <a:rPr lang="it-IT" sz="2000" dirty="0">
                <a:ea typeface="+mn-lt"/>
                <a:cs typeface="+mn-lt"/>
              </a:rPr>
              <a:t> e </a:t>
            </a:r>
            <a:r>
              <a:rPr lang="it-IT" sz="2000" b="1" dirty="0" smtClean="0">
                <a:solidFill>
                  <a:schemeClr val="accent5">
                    <a:lumMod val="75000"/>
                  </a:schemeClr>
                </a:solidFill>
                <a:ea typeface="+mn-lt"/>
                <a:cs typeface="+mn-lt"/>
              </a:rPr>
              <a:t>quantità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sz="2000" dirty="0" smtClean="0">
                <a:ea typeface="+mn-lt"/>
                <a:cs typeface="+mn-lt"/>
              </a:rPr>
              <a:t>Sviluppare una </a:t>
            </a:r>
            <a:r>
              <a:rPr lang="it-IT" sz="2000" b="1" dirty="0" smtClean="0">
                <a:solidFill>
                  <a:schemeClr val="accent5">
                    <a:lumMod val="75000"/>
                  </a:schemeClr>
                </a:solidFill>
                <a:ea typeface="+mn-lt"/>
                <a:cs typeface="+mn-lt"/>
              </a:rPr>
              <a:t>concisa strategia di comunicazione </a:t>
            </a:r>
            <a:r>
              <a:rPr lang="it-IT" sz="2000" dirty="0" smtClean="0">
                <a:ea typeface="+mn-lt"/>
                <a:cs typeface="+mn-lt"/>
              </a:rPr>
              <a:t>per valorizzare i risultati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sz="2000" dirty="0" smtClean="0">
                <a:ea typeface="+mn-lt"/>
                <a:cs typeface="+mn-lt"/>
              </a:rPr>
              <a:t>Aumentare la tua curva </a:t>
            </a:r>
            <a:r>
              <a:rPr lang="it-IT" sz="2000" dirty="0">
                <a:ea typeface="+mn-lt"/>
                <a:cs typeface="+mn-lt"/>
              </a:rPr>
              <a:t>di apprendimento: fai il punto sulle </a:t>
            </a:r>
            <a:r>
              <a:rPr lang="it-IT" sz="2000" b="1" dirty="0">
                <a:solidFill>
                  <a:schemeClr val="accent5">
                    <a:lumMod val="75000"/>
                  </a:schemeClr>
                </a:solidFill>
                <a:ea typeface="+mn-lt"/>
                <a:cs typeface="+mn-lt"/>
              </a:rPr>
              <a:t>lezioni </a:t>
            </a:r>
            <a:r>
              <a:rPr lang="it-IT" sz="2000" b="1" dirty="0" smtClean="0">
                <a:solidFill>
                  <a:schemeClr val="accent5">
                    <a:lumMod val="75000"/>
                  </a:schemeClr>
                </a:solidFill>
                <a:ea typeface="+mn-lt"/>
                <a:cs typeface="+mn-lt"/>
              </a:rPr>
              <a:t>apprese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sz="2000" dirty="0" smtClean="0">
                <a:ea typeface="+mn-lt"/>
                <a:cs typeface="+mn-lt"/>
              </a:rPr>
              <a:t>Monitorare </a:t>
            </a:r>
            <a:r>
              <a:rPr lang="it-IT" sz="2000" dirty="0">
                <a:ea typeface="+mn-lt"/>
                <a:cs typeface="+mn-lt"/>
              </a:rPr>
              <a:t>il benessere </a:t>
            </a:r>
            <a:r>
              <a:rPr lang="it-IT" sz="2000" dirty="0" smtClean="0">
                <a:ea typeface="+mn-lt"/>
                <a:cs typeface="+mn-lt"/>
              </a:rPr>
              <a:t>del tuo team: </a:t>
            </a:r>
            <a:r>
              <a:rPr lang="it-IT" sz="2000" dirty="0">
                <a:ea typeface="+mn-lt"/>
                <a:cs typeface="+mn-lt"/>
              </a:rPr>
              <a:t>lo stress è un nemico subdolo, i suoi effetti si manifestano nel tempo...</a:t>
            </a:r>
            <a:endParaRPr lang="en-GB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0533" y="1214985"/>
            <a:ext cx="486609" cy="55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23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=""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=""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132" y="6130281"/>
            <a:ext cx="9096020" cy="536494"/>
          </a:xfrm>
          <a:prstGeom prst="rect">
            <a:avLst/>
          </a:prstGeom>
        </p:spPr>
      </p:pic>
      <p:sp>
        <p:nvSpPr>
          <p:cNvPr id="11" name="Título 3">
            <a:extLst>
              <a:ext uri="{FF2B5EF4-FFF2-40B4-BE49-F238E27FC236}">
                <a16:creationId xmlns=""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Unità 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13" name="Subtítulo 6">
            <a:extLst>
              <a:ext uri="{FF2B5EF4-FFF2-40B4-BE49-F238E27FC236}">
                <a16:creationId xmlns=""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b="1" dirty="0" smtClean="0">
                <a:ea typeface="+mn-lt"/>
                <a:cs typeface="+mn-lt"/>
              </a:rPr>
              <a:t>Work Packages </a:t>
            </a:r>
            <a:r>
              <a:rPr lang="it-IT" b="1" dirty="0" smtClean="0">
                <a:ea typeface="+mn-lt"/>
                <a:cs typeface="+mn-lt"/>
              </a:rPr>
              <a:t>orizzontali</a:t>
            </a:r>
            <a:endParaRPr lang="it-IT" b="1" i="1" dirty="0" smtClean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>
                <a:ea typeface="+mn-lt"/>
                <a:cs typeface="+mn-lt"/>
              </a:rPr>
              <a:t>Indipendentemente dal contenuto specifico del progetto, i Project Manager e gli (aspiranti) imprenditori dovrebbero sempre </a:t>
            </a:r>
            <a:r>
              <a:rPr lang="it-IT" dirty="0" smtClean="0">
                <a:ea typeface="+mn-lt"/>
                <a:cs typeface="+mn-lt"/>
              </a:rPr>
              <a:t>considerare due categorie </a:t>
            </a:r>
            <a:r>
              <a:rPr lang="it-IT" dirty="0">
                <a:ea typeface="+mn-lt"/>
                <a:cs typeface="+mn-lt"/>
              </a:rPr>
              <a:t>di attività che abbracciano l'intero ciclo di vita del progetto (e </a:t>
            </a:r>
            <a:r>
              <a:rPr lang="it-IT" dirty="0" smtClean="0">
                <a:ea typeface="+mn-lt"/>
                <a:cs typeface="+mn-lt"/>
              </a:rPr>
              <a:t>non solo):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3200" dirty="0">
                <a:ea typeface="+mn-lt"/>
                <a:cs typeface="+mn-lt"/>
              </a:rPr>
              <a:t>	</a:t>
            </a:r>
            <a:r>
              <a:rPr lang="en-GB" sz="3200" b="1" dirty="0" smtClean="0">
                <a:solidFill>
                  <a:srgbClr val="FFC000"/>
                </a:solidFill>
                <a:ea typeface="+mn-lt"/>
                <a:cs typeface="+mn-lt"/>
              </a:rPr>
              <a:t>Comunicazione</a:t>
            </a:r>
            <a:endParaRPr lang="en-GB" sz="3200" b="1" dirty="0">
              <a:solidFill>
                <a:srgbClr val="FFC000"/>
              </a:solidFill>
              <a:ea typeface="+mn-lt"/>
              <a:cs typeface="+mn-lt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3200" dirty="0">
                <a:solidFill>
                  <a:srgbClr val="FFC000"/>
                </a:solidFill>
                <a:ea typeface="+mn-lt"/>
                <a:cs typeface="+mn-lt"/>
              </a:rPr>
              <a:t>	</a:t>
            </a:r>
            <a:r>
              <a:rPr lang="en-GB" sz="3200" b="1" dirty="0">
                <a:solidFill>
                  <a:srgbClr val="FFC000"/>
                </a:solidFill>
                <a:ea typeface="+mn-lt"/>
                <a:cs typeface="+mn-lt"/>
              </a:rPr>
              <a:t>Project Management</a:t>
            </a:r>
            <a:endParaRPr lang="en-GB" sz="3200" b="1" dirty="0">
              <a:solidFill>
                <a:srgbClr val="FFC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6" name="Stella a 5 punte 15"/>
          <p:cNvSpPr/>
          <p:nvPr/>
        </p:nvSpPr>
        <p:spPr>
          <a:xfrm>
            <a:off x="1743075" y="3505201"/>
            <a:ext cx="485774" cy="476249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Stella a 5 punte 16"/>
          <p:cNvSpPr/>
          <p:nvPr/>
        </p:nvSpPr>
        <p:spPr>
          <a:xfrm>
            <a:off x="1743075" y="4333876"/>
            <a:ext cx="485774" cy="476249"/>
          </a:xfrm>
          <a:prstGeom prst="star5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45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=""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=""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132" y="6130281"/>
            <a:ext cx="9096020" cy="536494"/>
          </a:xfrm>
          <a:prstGeom prst="rect">
            <a:avLst/>
          </a:prstGeom>
        </p:spPr>
      </p:pic>
      <p:sp>
        <p:nvSpPr>
          <p:cNvPr id="11" name="Título 3">
            <a:extLst>
              <a:ext uri="{FF2B5EF4-FFF2-40B4-BE49-F238E27FC236}">
                <a16:creationId xmlns=""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Unità 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13" name="Subtítulo 6">
            <a:extLst>
              <a:ext uri="{FF2B5EF4-FFF2-40B4-BE49-F238E27FC236}">
                <a16:creationId xmlns=""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b="1" dirty="0" smtClean="0">
                <a:ea typeface="+mn-lt"/>
                <a:cs typeface="+mn-lt"/>
              </a:rPr>
              <a:t>Work Packages </a:t>
            </a:r>
            <a:r>
              <a:rPr lang="it-IT" b="1" dirty="0" smtClean="0">
                <a:ea typeface="+mn-lt"/>
                <a:cs typeface="+mn-lt"/>
              </a:rPr>
              <a:t>orizzontali</a:t>
            </a:r>
            <a:r>
              <a:rPr lang="en-GB" b="1" dirty="0" smtClean="0">
                <a:ea typeface="+mn-lt"/>
                <a:cs typeface="+mn-lt"/>
              </a:rPr>
              <a:t> </a:t>
            </a:r>
            <a:r>
              <a:rPr lang="en-GB" b="1" dirty="0">
                <a:ea typeface="+mn-lt"/>
                <a:cs typeface="+mn-lt"/>
              </a:rPr>
              <a:t>– </a:t>
            </a:r>
            <a:r>
              <a:rPr lang="en-GB" b="1" i="1" dirty="0" smtClean="0">
                <a:ea typeface="+mn-lt"/>
                <a:cs typeface="+mn-lt"/>
              </a:rPr>
              <a:t>Comunicazione</a:t>
            </a: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>
                <a:ea typeface="+mn-lt"/>
                <a:cs typeface="+mn-lt"/>
              </a:rPr>
              <a:t>Con il </a:t>
            </a:r>
            <a:r>
              <a:rPr lang="it-IT" dirty="0" smtClean="0">
                <a:ea typeface="+mn-lt"/>
                <a:cs typeface="+mn-lt"/>
              </a:rPr>
              <a:t>Work Package di Comunicazione, </a:t>
            </a:r>
            <a:r>
              <a:rPr lang="it-IT" dirty="0">
                <a:ea typeface="+mn-lt"/>
                <a:cs typeface="+mn-lt"/>
              </a:rPr>
              <a:t>in genere ci riferiamo alle attività di comunicazione a supporto delle dinamiche di collaborazione, all'interno e all'esterno del team di progetto o dell'organizzazione</a:t>
            </a:r>
            <a:r>
              <a:rPr lang="it-IT" dirty="0" smtClean="0">
                <a:ea typeface="+mn-lt"/>
                <a:cs typeface="+mn-lt"/>
              </a:rPr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>
                <a:ea typeface="+mn-lt"/>
                <a:cs typeface="+mn-lt"/>
              </a:rPr>
              <a:t>Gestione del personale e risorse </a:t>
            </a:r>
            <a:r>
              <a:rPr lang="it-IT" dirty="0" smtClean="0">
                <a:ea typeface="+mn-lt"/>
                <a:cs typeface="+mn-lt"/>
              </a:rPr>
              <a:t>umane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ea typeface="+mn-lt"/>
                <a:cs typeface="+mn-lt"/>
              </a:rPr>
              <a:t>Coordinamento tra </a:t>
            </a:r>
            <a:r>
              <a:rPr lang="it-IT" dirty="0">
                <a:ea typeface="+mn-lt"/>
                <a:cs typeface="+mn-lt"/>
              </a:rPr>
              <a:t>i</a:t>
            </a:r>
            <a:r>
              <a:rPr lang="it-IT" dirty="0" smtClean="0">
                <a:ea typeface="+mn-lt"/>
                <a:cs typeface="+mn-lt"/>
              </a:rPr>
              <a:t> membri del progetto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ea typeface="+mn-lt"/>
                <a:cs typeface="+mn-lt"/>
              </a:rPr>
              <a:t>Gestione degli stakeholders: </a:t>
            </a:r>
            <a:r>
              <a:rPr lang="it-IT" dirty="0">
                <a:ea typeface="+mn-lt"/>
                <a:cs typeface="+mn-lt"/>
              </a:rPr>
              <a:t>identificazione e coinvolgimento</a:t>
            </a: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>
                <a:ea typeface="+mn-lt"/>
                <a:cs typeface="+mn-lt"/>
              </a:rPr>
              <a:t>Divulgazione e visibilità dei risultati del </a:t>
            </a:r>
            <a:r>
              <a:rPr lang="it-IT" dirty="0" smtClean="0">
                <a:ea typeface="+mn-lt"/>
                <a:cs typeface="+mn-lt"/>
              </a:rPr>
              <a:t>progetto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>
                <a:ea typeface="+mn-lt"/>
                <a:cs typeface="+mn-lt"/>
              </a:rPr>
              <a:t>Valorizzazione di buone pratiche, successi </a:t>
            </a:r>
            <a:r>
              <a:rPr lang="it-IT" dirty="0" smtClean="0">
                <a:ea typeface="+mn-lt"/>
                <a:cs typeface="+mn-lt"/>
              </a:rPr>
              <a:t>e obiettivi raggiunti</a:t>
            </a: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55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=""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=""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132" y="6130281"/>
            <a:ext cx="9096020" cy="536494"/>
          </a:xfrm>
          <a:prstGeom prst="rect">
            <a:avLst/>
          </a:prstGeom>
        </p:spPr>
      </p:pic>
      <p:sp>
        <p:nvSpPr>
          <p:cNvPr id="11" name="Título 3">
            <a:extLst>
              <a:ext uri="{FF2B5EF4-FFF2-40B4-BE49-F238E27FC236}">
                <a16:creationId xmlns=""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Unità 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14" name="Subtítulo 6">
            <a:extLst>
              <a:ext uri="{FF2B5EF4-FFF2-40B4-BE49-F238E27FC236}">
                <a16:creationId xmlns=""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b="1" dirty="0" smtClean="0">
                <a:ea typeface="+mn-lt"/>
                <a:cs typeface="+mn-lt"/>
              </a:rPr>
              <a:t>Work Packages </a:t>
            </a:r>
            <a:r>
              <a:rPr lang="it-IT" b="1" dirty="0" smtClean="0">
                <a:ea typeface="+mn-lt"/>
                <a:cs typeface="+mn-lt"/>
              </a:rPr>
              <a:t>orizzontali</a:t>
            </a:r>
            <a:r>
              <a:rPr lang="en-GB" b="1" dirty="0" smtClean="0">
                <a:ea typeface="+mn-lt"/>
                <a:cs typeface="+mn-lt"/>
              </a:rPr>
              <a:t> </a:t>
            </a:r>
            <a:r>
              <a:rPr lang="en-GB" b="1" dirty="0">
                <a:ea typeface="+mn-lt"/>
                <a:cs typeface="+mn-lt"/>
              </a:rPr>
              <a:t>– </a:t>
            </a:r>
            <a:r>
              <a:rPr lang="en-GB" b="1" i="1" dirty="0">
                <a:ea typeface="+mn-lt"/>
                <a:cs typeface="+mn-lt"/>
              </a:rPr>
              <a:t>Project Management</a:t>
            </a:r>
            <a:r>
              <a:rPr lang="en-GB" b="1" dirty="0">
                <a:ea typeface="+mn-lt"/>
                <a:cs typeface="+mn-lt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>
                <a:ea typeface="+mn-lt"/>
                <a:cs typeface="+mn-lt"/>
              </a:rPr>
              <a:t>Con il </a:t>
            </a:r>
            <a:r>
              <a:rPr lang="it-IT" dirty="0" smtClean="0">
                <a:ea typeface="+mn-lt"/>
                <a:cs typeface="+mn-lt"/>
              </a:rPr>
              <a:t>Work Package di Project Management, </a:t>
            </a:r>
            <a:r>
              <a:rPr lang="it-IT" dirty="0">
                <a:ea typeface="+mn-lt"/>
                <a:cs typeface="+mn-lt"/>
              </a:rPr>
              <a:t>ci riferiamo in genere ad attività che sono strumentali per assicurare </a:t>
            </a:r>
            <a:r>
              <a:rPr lang="it-IT" dirty="0" smtClean="0">
                <a:ea typeface="+mn-lt"/>
                <a:cs typeface="+mn-lt"/>
              </a:rPr>
              <a:t>una realizzazione </a:t>
            </a:r>
            <a:r>
              <a:rPr lang="it-IT" dirty="0">
                <a:ea typeface="+mn-lt"/>
                <a:cs typeface="+mn-lt"/>
              </a:rPr>
              <a:t>regolare del progetto, sia in termini di qualità che di tempo</a:t>
            </a:r>
            <a:r>
              <a:rPr lang="it-IT" dirty="0" smtClean="0">
                <a:ea typeface="+mn-lt"/>
                <a:cs typeface="+mn-lt"/>
              </a:rPr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i="1" dirty="0">
                <a:ea typeface="+mn-lt"/>
                <a:cs typeface="+mn-lt"/>
              </a:rPr>
              <a:t>Quality Assurance</a:t>
            </a:r>
            <a:r>
              <a:rPr lang="en-GB" dirty="0">
                <a:ea typeface="+mn-lt"/>
                <a:cs typeface="+mn-lt"/>
              </a:rPr>
              <a:t>: </a:t>
            </a:r>
            <a:r>
              <a:rPr lang="it-IT" dirty="0" smtClean="0">
                <a:ea typeface="+mn-lt"/>
                <a:cs typeface="+mn-lt"/>
              </a:rPr>
              <a:t>Monitoraggio e Valutazione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ea typeface="+mn-lt"/>
                <a:cs typeface="+mn-lt"/>
              </a:rPr>
              <a:t>Risk Management: </a:t>
            </a:r>
            <a:r>
              <a:rPr lang="it-IT" dirty="0" smtClean="0">
                <a:ea typeface="+mn-lt"/>
                <a:cs typeface="+mn-lt"/>
              </a:rPr>
              <a:t>Identificazione &gt; Valutazione &gt; Definizione di contromisure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i="1" dirty="0" smtClean="0">
                <a:ea typeface="+mn-lt"/>
                <a:cs typeface="+mn-lt"/>
              </a:rPr>
              <a:t>Impact Assessment</a:t>
            </a:r>
            <a:r>
              <a:rPr lang="it-IT" dirty="0" smtClean="0">
                <a:ea typeface="+mn-lt"/>
                <a:cs typeface="+mn-lt"/>
              </a:rPr>
              <a:t> (Valutazione d’Impatto)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ea typeface="+mn-lt"/>
                <a:cs typeface="+mn-lt"/>
              </a:rPr>
              <a:t>Gestione Finanziaria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ea typeface="+mn-lt"/>
                <a:cs typeface="+mn-lt"/>
              </a:rPr>
              <a:t>Controllo del Budget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16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9132" y="1196400"/>
            <a:ext cx="6026935" cy="45953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es-ES" dirty="0">
              <a:solidFill>
                <a:srgbClr val="E47A24"/>
              </a:solidFill>
              <a:latin typeface="+mj-lt"/>
            </a:endParaRPr>
          </a:p>
          <a:p>
            <a:pPr algn="just"/>
            <a:r>
              <a:rPr lang="it-IT" sz="2000" b="1" dirty="0" smtClean="0">
                <a:solidFill>
                  <a:srgbClr val="FFC300"/>
                </a:solidFill>
                <a:effectLst/>
                <a:latin typeface="+mj-lt"/>
                <a:ea typeface="Calibri" panose="020F0502020204030204" pitchFamily="34" charset="0"/>
                <a:cs typeface="Times New Roman"/>
              </a:rPr>
              <a:t>Alla fine di questo modulo, sarai in grado di:</a:t>
            </a:r>
            <a:endParaRPr lang="it-IT" sz="2000" b="1" dirty="0">
              <a:solidFill>
                <a:srgbClr val="FFC300"/>
              </a:solidFill>
              <a:effectLst/>
              <a:latin typeface="+mj-lt"/>
              <a:ea typeface="Calibri" panose="020F0502020204030204" pitchFamily="34" charset="0"/>
              <a:cs typeface="Times New Roman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=""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=""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="" xmlns:a16="http://schemas.microsoft.com/office/drawing/2014/main" id="{C1CC14E4-70FB-426E-8FAD-6F47CAB6E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09920" y="553541"/>
            <a:ext cx="4260739" cy="642859"/>
          </a:xfrm>
        </p:spPr>
        <p:txBody>
          <a:bodyPr>
            <a:normAutofit fontScale="90000"/>
          </a:bodyPr>
          <a:lstStyle/>
          <a:p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1. Obiettivi e traguardi</a:t>
            </a:r>
            <a:endParaRPr lang="es-ES" sz="4000" b="1" dirty="0">
              <a:solidFill>
                <a:srgbClr val="D92E2D"/>
              </a:solidFill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=""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1459132" y="2317483"/>
            <a:ext cx="317240" cy="48249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="" xmlns:a16="http://schemas.microsoft.com/office/drawing/2014/main" id="{EB7E19A7-1F68-40D8-B67E-BD6163E7B49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1459132" y="3300003"/>
            <a:ext cx="317240" cy="482490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="" xmlns:a16="http://schemas.microsoft.com/office/drawing/2014/main" id="{3D1E64DD-D47E-458E-A38C-F604DB11DC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1459132" y="4282523"/>
            <a:ext cx="317240" cy="482490"/>
          </a:xfrm>
          <a:prstGeom prst="rect">
            <a:avLst/>
          </a:prstGeom>
        </p:spPr>
      </p:pic>
      <p:sp>
        <p:nvSpPr>
          <p:cNvPr id="19" name="TextBox 7">
            <a:extLst>
              <a:ext uri="{FF2B5EF4-FFF2-40B4-BE49-F238E27FC236}">
                <a16:creationId xmlns="" xmlns:a16="http://schemas.microsoft.com/office/drawing/2014/main" id="{B5C1FC63-CF05-4D85-9742-411CF5AE3D86}"/>
              </a:ext>
            </a:extLst>
          </p:cNvPr>
          <p:cNvSpPr txBox="1"/>
          <p:nvPr/>
        </p:nvSpPr>
        <p:spPr>
          <a:xfrm>
            <a:off x="1900225" y="2632758"/>
            <a:ext cx="512492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1200" dirty="0">
                <a:latin typeface="Calibri Light" panose="020F0302020204030204" pitchFamily="34" charset="0"/>
                <a:ea typeface="+mn-lt"/>
                <a:cs typeface="Calibri Light" panose="020F0302020204030204" pitchFamily="34" charset="0"/>
              </a:rPr>
              <a:t>Cos'è il Project Management, perché è importante, cosa è rilevante nella gestione del progetto rispetto ad altre funzioni di gestione</a:t>
            </a:r>
            <a:r>
              <a:rPr lang="it-IT" sz="1200" dirty="0">
                <a:ea typeface="+mn-lt"/>
                <a:cs typeface="+mn-lt"/>
              </a:rPr>
              <a:t>.</a:t>
            </a:r>
            <a:endParaRPr lang="en-US" altLang="ko-KR" sz="1200" dirty="0">
              <a:latin typeface="+mj-lt"/>
              <a:ea typeface="맑은 고딕"/>
              <a:cs typeface="Arial"/>
            </a:endParaRPr>
          </a:p>
        </p:txBody>
      </p:sp>
      <p:sp>
        <p:nvSpPr>
          <p:cNvPr id="20" name="TextBox 8">
            <a:extLst>
              <a:ext uri="{FF2B5EF4-FFF2-40B4-BE49-F238E27FC236}">
                <a16:creationId xmlns="" xmlns:a16="http://schemas.microsoft.com/office/drawing/2014/main" id="{006589D8-892A-4191-BF65-8E3960D7DC65}"/>
              </a:ext>
            </a:extLst>
          </p:cNvPr>
          <p:cNvSpPr txBox="1"/>
          <p:nvPr/>
        </p:nvSpPr>
        <p:spPr>
          <a:xfrm>
            <a:off x="1900225" y="2294204"/>
            <a:ext cx="5953990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it-IT" altLang="ko-KR" b="1" dirty="0" smtClean="0">
                <a:latin typeface="+mj-lt"/>
                <a:ea typeface="맑은 고딕"/>
                <a:cs typeface="Arial"/>
              </a:rPr>
              <a:t>Comprendere gli elementi essenziali del Project Management</a:t>
            </a:r>
            <a:endParaRPr lang="it-IT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sp>
        <p:nvSpPr>
          <p:cNvPr id="21" name="TextBox 7">
            <a:extLst>
              <a:ext uri="{FF2B5EF4-FFF2-40B4-BE49-F238E27FC236}">
                <a16:creationId xmlns="" xmlns:a16="http://schemas.microsoft.com/office/drawing/2014/main" id="{D2699A28-3E26-4FD4-8143-27494C6E64F0}"/>
              </a:ext>
            </a:extLst>
          </p:cNvPr>
          <p:cNvSpPr txBox="1"/>
          <p:nvPr/>
        </p:nvSpPr>
        <p:spPr>
          <a:xfrm>
            <a:off x="1900225" y="3612402"/>
            <a:ext cx="5135363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it-IT" altLang="ko-KR" sz="1200" dirty="0">
                <a:latin typeface="+mj-lt"/>
                <a:ea typeface="맑은 고딕"/>
                <a:cs typeface="Arial"/>
              </a:rPr>
              <a:t>Dalla fase progettuale alla conclusione formale, ogni progetto segue un percorso specifico che comprende attività tecniche e </a:t>
            </a:r>
            <a:r>
              <a:rPr lang="it-IT" altLang="ko-KR" sz="1200" dirty="0" smtClean="0">
                <a:latin typeface="+mj-lt"/>
                <a:ea typeface="맑은 고딕"/>
                <a:cs typeface="Arial"/>
              </a:rPr>
              <a:t>attività </a:t>
            </a:r>
            <a:r>
              <a:rPr lang="it-IT" altLang="ko-KR" sz="1200" dirty="0">
                <a:latin typeface="+mj-lt"/>
                <a:ea typeface="맑은 고딕"/>
                <a:cs typeface="Arial"/>
              </a:rPr>
              <a:t>trasversali.</a:t>
            </a:r>
            <a:endParaRPr lang="en-US" altLang="ko-KR" sz="1200" strike="sngStrike" dirty="0">
              <a:latin typeface="+mj-lt"/>
              <a:ea typeface="맑은 고딕"/>
              <a:cs typeface="Arial"/>
            </a:endParaRPr>
          </a:p>
        </p:txBody>
      </p:sp>
      <p:sp>
        <p:nvSpPr>
          <p:cNvPr id="22" name="TextBox 8">
            <a:extLst>
              <a:ext uri="{FF2B5EF4-FFF2-40B4-BE49-F238E27FC236}">
                <a16:creationId xmlns="" xmlns:a16="http://schemas.microsoft.com/office/drawing/2014/main" id="{A554AB94-BBE5-4DF1-B75D-FE12DF2146A2}"/>
              </a:ext>
            </a:extLst>
          </p:cNvPr>
          <p:cNvSpPr txBox="1"/>
          <p:nvPr/>
        </p:nvSpPr>
        <p:spPr>
          <a:xfrm>
            <a:off x="1900224" y="3284286"/>
            <a:ext cx="4728268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it-IT" altLang="ko-KR" b="1" dirty="0" smtClean="0">
                <a:latin typeface="+mj-lt"/>
                <a:cs typeface="Calibri Light"/>
              </a:rPr>
              <a:t>Familiarizzare con il ciclo di vita del progetto </a:t>
            </a:r>
            <a:endParaRPr lang="it-IT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sp>
        <p:nvSpPr>
          <p:cNvPr id="23" name="TextBox 7">
            <a:extLst>
              <a:ext uri="{FF2B5EF4-FFF2-40B4-BE49-F238E27FC236}">
                <a16:creationId xmlns="" xmlns:a16="http://schemas.microsoft.com/office/drawing/2014/main" id="{2DE19CFF-303F-491E-99BB-D2AB3183AEDD}"/>
              </a:ext>
            </a:extLst>
          </p:cNvPr>
          <p:cNvSpPr txBox="1"/>
          <p:nvPr/>
        </p:nvSpPr>
        <p:spPr>
          <a:xfrm>
            <a:off x="1900225" y="4612770"/>
            <a:ext cx="5145801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it-IT" altLang="ko-KR" sz="1200" dirty="0" smtClean="0">
                <a:latin typeface="+mj-lt"/>
                <a:ea typeface="맑은 고딕"/>
                <a:cs typeface="Arial"/>
              </a:rPr>
              <a:t>C'è </a:t>
            </a:r>
            <a:r>
              <a:rPr lang="it-IT" altLang="ko-KR" sz="1200" dirty="0">
                <a:latin typeface="+mj-lt"/>
                <a:ea typeface="맑은 고딕"/>
                <a:cs typeface="Arial"/>
              </a:rPr>
              <a:t>una linea sottile tra un progetto di successo che corrisponde alle aspettative e il rischio di vedere i tuoi sforzi vani: evita le </a:t>
            </a:r>
            <a:r>
              <a:rPr lang="it-IT" altLang="ko-KR" sz="1200" dirty="0" smtClean="0">
                <a:latin typeface="+mj-lt"/>
                <a:ea typeface="맑은 고딕"/>
                <a:cs typeface="Arial"/>
              </a:rPr>
              <a:t>trappole più </a:t>
            </a:r>
            <a:r>
              <a:rPr lang="it-IT" altLang="ko-KR" sz="1200" dirty="0">
                <a:latin typeface="+mj-lt"/>
                <a:ea typeface="맑은 고딕"/>
                <a:cs typeface="Arial"/>
              </a:rPr>
              <a:t>comuni e abituati </a:t>
            </a:r>
            <a:r>
              <a:rPr lang="it-IT" altLang="ko-KR" sz="1200" dirty="0" smtClean="0">
                <a:latin typeface="+mj-lt"/>
                <a:ea typeface="맑은 고딕"/>
                <a:cs typeface="Arial"/>
              </a:rPr>
              <a:t>a un approccio di project management.</a:t>
            </a:r>
            <a:endParaRPr lang="en-US" altLang="ko-KR" sz="1200" dirty="0">
              <a:latin typeface="+mj-lt"/>
              <a:ea typeface="맑은 고딕"/>
              <a:cs typeface="Arial" pitchFamily="34" charset="0"/>
            </a:endParaRPr>
          </a:p>
        </p:txBody>
      </p:sp>
      <p:sp>
        <p:nvSpPr>
          <p:cNvPr id="24" name="TextBox 8">
            <a:extLst>
              <a:ext uri="{FF2B5EF4-FFF2-40B4-BE49-F238E27FC236}">
                <a16:creationId xmlns="" xmlns:a16="http://schemas.microsoft.com/office/drawing/2014/main" id="{AC73C74C-0A3C-43BB-B07A-42699E1AB031}"/>
              </a:ext>
            </a:extLst>
          </p:cNvPr>
          <p:cNvSpPr txBox="1"/>
          <p:nvPr/>
        </p:nvSpPr>
        <p:spPr>
          <a:xfrm>
            <a:off x="1900225" y="4253340"/>
            <a:ext cx="5124925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it-IT" altLang="ko-KR" b="1" dirty="0" smtClean="0">
                <a:latin typeface="+mj-lt"/>
                <a:ea typeface="맑은 고딕"/>
                <a:cs typeface="Arial"/>
              </a:rPr>
              <a:t>Capire cosa caratterizza un progetto di successo</a:t>
            </a:r>
            <a:endParaRPr lang="it-IT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9132" y="6130281"/>
            <a:ext cx="9096020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03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=""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=""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132" y="6130281"/>
            <a:ext cx="9096020" cy="536494"/>
          </a:xfrm>
          <a:prstGeom prst="rect">
            <a:avLst/>
          </a:prstGeom>
        </p:spPr>
      </p:pic>
      <p:sp>
        <p:nvSpPr>
          <p:cNvPr id="11" name="Título 3">
            <a:extLst>
              <a:ext uri="{FF2B5EF4-FFF2-40B4-BE49-F238E27FC236}">
                <a16:creationId xmlns=""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Unità 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13" name="Subtítulo 6">
            <a:extLst>
              <a:ext uri="{FF2B5EF4-FFF2-40B4-BE49-F238E27FC236}">
                <a16:creationId xmlns=""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b="1" dirty="0" smtClean="0">
                <a:ea typeface="+mn-lt"/>
                <a:cs typeface="+mn-lt"/>
              </a:rPr>
              <a:t>Suggerimenti per la gestione finanziaria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 smtClean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6" name="Subtítulo 6">
            <a:extLst>
              <a:ext uri="{FF2B5EF4-FFF2-40B4-BE49-F238E27FC236}">
                <a16:creationId xmlns="" xmlns:a16="http://schemas.microsoft.com/office/drawing/2014/main" id="{D1F22451-654F-4B4A-8AA4-F90A0A9349F6}"/>
              </a:ext>
            </a:extLst>
          </p:cNvPr>
          <p:cNvSpPr txBox="1">
            <a:spLocks/>
          </p:cNvSpPr>
          <p:nvPr/>
        </p:nvSpPr>
        <p:spPr>
          <a:xfrm>
            <a:off x="7059534" y="2395323"/>
            <a:ext cx="4629150" cy="30526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b="1" dirty="0" smtClean="0">
                <a:ea typeface="+mn-lt"/>
                <a:cs typeface="+mn-lt"/>
              </a:rPr>
              <a:t>Economia: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 smtClean="0">
                <a:ea typeface="+mn-lt"/>
                <a:cs typeface="+mn-lt"/>
              </a:rPr>
              <a:t>Giusti input al minor costo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it-IT" dirty="0" smtClean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b="1" dirty="0" smtClean="0">
                <a:ea typeface="+mn-lt"/>
                <a:cs typeface="+mn-lt"/>
              </a:rPr>
              <a:t>Efficienza: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 smtClean="0">
                <a:ea typeface="+mn-lt"/>
                <a:cs typeface="+mn-lt"/>
              </a:rPr>
              <a:t>Giusti output al minor sforzo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b="1" dirty="0" smtClean="0">
                <a:ea typeface="+mn-lt"/>
                <a:cs typeface="+mn-lt"/>
              </a:rPr>
              <a:t>Efficacia: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 smtClean="0">
                <a:ea typeface="+mn-lt"/>
                <a:cs typeface="+mn-lt"/>
              </a:rPr>
              <a:t>Raggiungimento dei risultati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graphicFrame>
        <p:nvGraphicFramePr>
          <p:cNvPr id="17" name="Diagramma 16"/>
          <p:cNvGraphicFramePr/>
          <p:nvPr>
            <p:extLst>
              <p:ext uri="{D42A27DB-BD31-4B8C-83A1-F6EECF244321}">
                <p14:modId xmlns:p14="http://schemas.microsoft.com/office/powerpoint/2010/main" val="4096226623"/>
              </p:ext>
            </p:extLst>
          </p:nvPr>
        </p:nvGraphicFramePr>
        <p:xfrm>
          <a:off x="742220" y="1766871"/>
          <a:ext cx="6597650" cy="43095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60948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=""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=""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132" y="6130281"/>
            <a:ext cx="9096020" cy="536494"/>
          </a:xfrm>
          <a:prstGeom prst="rect">
            <a:avLst/>
          </a:prstGeom>
        </p:spPr>
      </p:pic>
      <p:sp>
        <p:nvSpPr>
          <p:cNvPr id="11" name="Título 3">
            <a:extLst>
              <a:ext uri="{FF2B5EF4-FFF2-40B4-BE49-F238E27FC236}">
                <a16:creationId xmlns=""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Unità 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13" name="Subtítulo 6">
            <a:extLst>
              <a:ext uri="{FF2B5EF4-FFF2-40B4-BE49-F238E27FC236}">
                <a16:creationId xmlns=""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8" y="1290770"/>
            <a:ext cx="9868527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b="1" dirty="0" smtClean="0">
                <a:ea typeface="+mn-lt"/>
                <a:cs typeface="+mn-lt"/>
              </a:rPr>
              <a:t>Evitare le trappole…Parte I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 smtClean="0">
                <a:ea typeface="+mn-lt"/>
                <a:cs typeface="+mn-lt"/>
              </a:rPr>
              <a:t>Una scarsa pianificazione e/o attuazione dei WP orizzontali porta a risultati </a:t>
            </a:r>
            <a:r>
              <a:rPr lang="it-IT" dirty="0" smtClean="0">
                <a:solidFill>
                  <a:srgbClr val="FF0000"/>
                </a:solidFill>
                <a:ea typeface="+mn-lt"/>
                <a:cs typeface="+mn-lt"/>
              </a:rPr>
              <a:t>molto </a:t>
            </a:r>
            <a:r>
              <a:rPr lang="it-IT" dirty="0" smtClean="0">
                <a:ea typeface="+mn-lt"/>
                <a:cs typeface="+mn-lt"/>
              </a:rPr>
              <a:t>scarsi. Le interruzioni più comuni (ma non uniche) sono: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it-IT" b="1" dirty="0" smtClean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Entropia e disfunzioni della performance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Mancanza di visione chiara su cosa fare/come farlo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Disimpegno (disinteresse) da parte dei soggetti chiave del progetto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Seria </a:t>
            </a:r>
            <a:r>
              <a:rPr lang="it-IT" dirty="0" smtClean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impreparazione </a:t>
            </a:r>
            <a:r>
              <a:rPr lang="it-IT" dirty="0" smtClean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davanti ad eventuali imprevisti </a:t>
            </a:r>
            <a:r>
              <a:rPr lang="it-IT" dirty="0" smtClean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nei </a:t>
            </a:r>
            <a:r>
              <a:rPr lang="it-IT" dirty="0" smtClean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piani → ritardi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Perdita di controllo sugli aspetti finanziari o sul tempo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Scarsa soddisfazione delle parti coinvolte (i beneficiari del progetto)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solidFill>
                  <a:srgbClr val="000000"/>
                </a:solidFill>
                <a:latin typeface="Calibri" panose="020F0502020204030204" pitchFamily="34" charset="0"/>
                <a:ea typeface="+mn-lt"/>
                <a:cs typeface="+mn-lt"/>
              </a:rPr>
              <a:t>Barriere nella comunicazione interna→ pregiudizio al flusso di informazioni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it-IT" dirty="0" smtClean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it-IT" b="1" dirty="0" smtClean="0">
              <a:solidFill>
                <a:srgbClr val="000000"/>
              </a:solidFill>
              <a:latin typeface="Calibri" panose="020F0502020204030204" pitchFamily="34" charset="0"/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6435" y="1128579"/>
            <a:ext cx="937297" cy="79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63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=""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=""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132" y="6130281"/>
            <a:ext cx="9096020" cy="536494"/>
          </a:xfrm>
          <a:prstGeom prst="rect">
            <a:avLst/>
          </a:prstGeom>
        </p:spPr>
      </p:pic>
      <p:sp>
        <p:nvSpPr>
          <p:cNvPr id="11" name="Título 3">
            <a:extLst>
              <a:ext uri="{FF2B5EF4-FFF2-40B4-BE49-F238E27FC236}">
                <a16:creationId xmlns=""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Unità 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14" name="Subtítulo 6">
            <a:extLst>
              <a:ext uri="{FF2B5EF4-FFF2-40B4-BE49-F238E27FC236}">
                <a16:creationId xmlns=""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b="1" dirty="0" smtClean="0">
                <a:ea typeface="+mn-lt"/>
                <a:cs typeface="+mn-lt"/>
              </a:rPr>
              <a:t>Portare il progetto a conclusione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it-IT" b="1" dirty="0" smtClean="0">
              <a:solidFill>
                <a:srgbClr val="0070C0"/>
              </a:solidFill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 smtClean="0">
                <a:ea typeface="+mn-lt"/>
                <a:cs typeface="+mn-lt"/>
              </a:rPr>
              <a:t>Ricorda: i progetti dovrebbero terminare entro una data specifica. Qualsiasi ritardo potrebbe essere sintomo di disfunzioni e inefficienze.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it-IT" altLang="es-ES" dirty="0" smtClean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altLang="es-ES" dirty="0" smtClean="0">
                <a:ea typeface="+mn-lt"/>
                <a:cs typeface="+mn-lt"/>
              </a:rPr>
              <a:t>Assicurati di rispettare le tempistiche dei report finali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altLang="es-ES" dirty="0" smtClean="0">
                <a:ea typeface="+mn-lt"/>
                <a:cs typeface="+mn-lt"/>
              </a:rPr>
              <a:t>Prenditi del tempo per estrapolare le buone pratiche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altLang="es-ES" dirty="0" smtClean="0">
                <a:ea typeface="+mn-lt"/>
                <a:cs typeface="+mn-lt"/>
              </a:rPr>
              <a:t>Rifletti sulle lezioni apprese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altLang="es-ES" dirty="0" smtClean="0">
                <a:ea typeface="+mn-lt"/>
                <a:cs typeface="+mn-lt"/>
              </a:rPr>
              <a:t>Punta sui consigli più preziosi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altLang="es-ES" dirty="0" smtClean="0">
                <a:ea typeface="+mn-lt"/>
                <a:cs typeface="+mn-lt"/>
              </a:rPr>
              <a:t>Valuta le prestazioni complessive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altLang="es-ES" dirty="0" smtClean="0">
                <a:ea typeface="+mn-lt"/>
                <a:cs typeface="+mn-lt"/>
              </a:rPr>
              <a:t>...e festeggia con il tuo team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it-IT" altLang="es-ES" sz="3200" b="1" dirty="0" smtClean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5301" y="4917783"/>
            <a:ext cx="665038" cy="1138238"/>
          </a:xfrm>
          <a:prstGeom prst="rect">
            <a:avLst/>
          </a:prstGeom>
        </p:spPr>
      </p:pic>
      <p:sp>
        <p:nvSpPr>
          <p:cNvPr id="18" name="Parentesi graffa chiusa 17"/>
          <p:cNvSpPr/>
          <p:nvPr/>
        </p:nvSpPr>
        <p:spPr>
          <a:xfrm>
            <a:off x="8570915" y="3558522"/>
            <a:ext cx="866775" cy="1543050"/>
          </a:xfrm>
          <a:prstGeom prst="rightBrace">
            <a:avLst>
              <a:gd name="adj1" fmla="val 8333"/>
              <a:gd name="adj2" fmla="val 51235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asellaDiTesto 18"/>
          <p:cNvSpPr txBox="1"/>
          <p:nvPr/>
        </p:nvSpPr>
        <p:spPr>
          <a:xfrm>
            <a:off x="9679112" y="4006881"/>
            <a:ext cx="2441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VALUTAZIONE</a:t>
            </a:r>
          </a:p>
          <a:p>
            <a:r>
              <a:rPr lang="en-GB" b="1" dirty="0" smtClean="0">
                <a:solidFill>
                  <a:srgbClr val="0070C0"/>
                </a:solidFill>
              </a:rPr>
              <a:t>RIEPILOGATIVA</a:t>
            </a:r>
            <a:endParaRPr lang="en-GB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64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=""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=""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132" y="6130281"/>
            <a:ext cx="9096020" cy="536494"/>
          </a:xfrm>
          <a:prstGeom prst="rect">
            <a:avLst/>
          </a:prstGeom>
        </p:spPr>
      </p:pic>
      <p:sp>
        <p:nvSpPr>
          <p:cNvPr id="11" name="Título 3">
            <a:extLst>
              <a:ext uri="{FF2B5EF4-FFF2-40B4-BE49-F238E27FC236}">
                <a16:creationId xmlns=""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Unità 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14" name="Subtítulo 6">
            <a:extLst>
              <a:ext uri="{FF2B5EF4-FFF2-40B4-BE49-F238E27FC236}">
                <a16:creationId xmlns=""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b="1" dirty="0" smtClean="0">
                <a:ea typeface="+mn-lt"/>
                <a:cs typeface="+mn-lt"/>
              </a:rPr>
              <a:t>Mettiamola così: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it-IT" b="1" dirty="0" smtClean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ea typeface="+mn-lt"/>
                <a:cs typeface="+mn-lt"/>
              </a:rPr>
              <a:t>Partita di calcio		→	Progetto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ea typeface="+mn-lt"/>
                <a:cs typeface="+mn-lt"/>
              </a:rPr>
              <a:t>Vittoria della partita	→	Obiettivo del progetto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ea typeface="+mn-lt"/>
                <a:cs typeface="+mn-lt"/>
              </a:rPr>
              <a:t>Risorse			→	es. tattiche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ea typeface="+mn-lt"/>
                <a:cs typeface="+mn-lt"/>
              </a:rPr>
              <a:t>Risultati concreti		→	Punti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ea typeface="+mn-lt"/>
                <a:cs typeface="+mn-lt"/>
              </a:rPr>
              <a:t>Performance		→	es. possesso palla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ea typeface="+mn-lt"/>
                <a:cs typeface="+mn-lt"/>
              </a:rPr>
              <a:t>Team del progetto		→	Giocatori, allenatore e staff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ea typeface="+mn-lt"/>
                <a:cs typeface="+mn-lt"/>
              </a:rPr>
              <a:t>Ruoli nel Progetto		→	Difesa, centrocampo, attacco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ea typeface="+mn-lt"/>
                <a:cs typeface="+mn-lt"/>
              </a:rPr>
              <a:t>Milestone			→	Fine primo tempo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ea typeface="+mn-lt"/>
                <a:cs typeface="+mn-lt"/>
              </a:rPr>
              <a:t>Stakeholders		→	Tifosi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ea typeface="+mn-lt"/>
                <a:cs typeface="+mn-lt"/>
              </a:rPr>
              <a:t>Impatto e Sostenibilità	→	Classifica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it-IT" dirty="0" smtClean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defRPr/>
            </a:pPr>
            <a:endParaRPr lang="en-GB" dirty="0">
              <a:solidFill>
                <a:srgbClr val="0070C0"/>
              </a:solidFill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48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=""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=""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132" y="6130281"/>
            <a:ext cx="9096020" cy="536494"/>
          </a:xfrm>
          <a:prstGeom prst="rect">
            <a:avLst/>
          </a:prstGeom>
        </p:spPr>
      </p:pic>
      <p:sp>
        <p:nvSpPr>
          <p:cNvPr id="11" name="Título 3">
            <a:extLst>
              <a:ext uri="{FF2B5EF4-FFF2-40B4-BE49-F238E27FC236}">
                <a16:creationId xmlns=""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Unità 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13" name="Subtítulo 6">
            <a:extLst>
              <a:ext uri="{FF2B5EF4-FFF2-40B4-BE49-F238E27FC236}">
                <a16:creationId xmlns=""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b="1" dirty="0" smtClean="0">
                <a:ea typeface="+mn-lt"/>
                <a:cs typeface="+mn-lt"/>
              </a:rPr>
              <a:t>Evitare le trappole…Parte II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it-IT" dirty="0" smtClean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 smtClean="0">
                <a:ea typeface="+mn-lt"/>
                <a:cs typeface="+mn-lt"/>
              </a:rPr>
              <a:t>Indipendentemente dal contesto, il Project Management dovrebbe essere sempre conforme a poche ma </a:t>
            </a:r>
            <a:r>
              <a:rPr lang="it-IT" b="1" dirty="0" smtClean="0">
                <a:ea typeface="+mn-lt"/>
                <a:cs typeface="+mn-lt"/>
              </a:rPr>
              <a:t>fondamentali </a:t>
            </a:r>
            <a:r>
              <a:rPr lang="it-IT" dirty="0" smtClean="0">
                <a:ea typeface="+mn-lt"/>
                <a:cs typeface="+mn-lt"/>
              </a:rPr>
              <a:t>regole: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it-IT" dirty="0" smtClean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ea typeface="+mn-lt"/>
                <a:cs typeface="+mn-lt"/>
              </a:rPr>
              <a:t>Evita le ridondanze		(</a:t>
            </a:r>
            <a:r>
              <a:rPr lang="en-GB" b="1" dirty="0" smtClean="0">
                <a:solidFill>
                  <a:srgbClr val="00B050"/>
                </a:solidFill>
                <a:ea typeface="+mn-lt"/>
                <a:cs typeface="+mn-lt"/>
              </a:rPr>
              <a:t>K</a:t>
            </a:r>
            <a:r>
              <a:rPr lang="en-GB" dirty="0" smtClean="0">
                <a:ea typeface="+mn-lt"/>
                <a:cs typeface="+mn-lt"/>
              </a:rPr>
              <a:t>eep </a:t>
            </a:r>
            <a:r>
              <a:rPr lang="en-GB" b="1" dirty="0" smtClean="0">
                <a:solidFill>
                  <a:srgbClr val="00B050"/>
                </a:solidFill>
                <a:ea typeface="+mn-lt"/>
                <a:cs typeface="+mn-lt"/>
              </a:rPr>
              <a:t>I</a:t>
            </a:r>
            <a:r>
              <a:rPr lang="en-GB" dirty="0" smtClean="0">
                <a:ea typeface="+mn-lt"/>
                <a:cs typeface="+mn-lt"/>
              </a:rPr>
              <a:t>t </a:t>
            </a:r>
            <a:r>
              <a:rPr lang="en-GB" b="1" dirty="0" smtClean="0">
                <a:solidFill>
                  <a:srgbClr val="00B050"/>
                </a:solidFill>
                <a:ea typeface="+mn-lt"/>
                <a:cs typeface="+mn-lt"/>
              </a:rPr>
              <a:t>S</a:t>
            </a:r>
            <a:r>
              <a:rPr lang="en-GB" dirty="0" smtClean="0">
                <a:ea typeface="+mn-lt"/>
                <a:cs typeface="+mn-lt"/>
              </a:rPr>
              <a:t>imple &amp; </a:t>
            </a:r>
            <a:r>
              <a:rPr lang="en-GB" b="1" dirty="0" smtClean="0">
                <a:solidFill>
                  <a:srgbClr val="00B050"/>
                </a:solidFill>
                <a:ea typeface="+mn-lt"/>
                <a:cs typeface="+mn-lt"/>
              </a:rPr>
              <a:t>S</a:t>
            </a:r>
            <a:r>
              <a:rPr lang="en-GB" dirty="0" smtClean="0">
                <a:ea typeface="+mn-lt"/>
                <a:cs typeface="+mn-lt"/>
              </a:rPr>
              <a:t>mart)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ea typeface="+mn-lt"/>
                <a:cs typeface="+mn-lt"/>
              </a:rPr>
              <a:t>Fissa degli obiettivi che siano </a:t>
            </a:r>
            <a:r>
              <a:rPr lang="it-IT" strike="sngStrike" dirty="0" smtClean="0">
                <a:solidFill>
                  <a:srgbClr val="FF0000"/>
                </a:solidFill>
                <a:ea typeface="+mn-lt"/>
                <a:cs typeface="+mn-lt"/>
              </a:rPr>
              <a:t>stimolanti</a:t>
            </a:r>
            <a:r>
              <a:rPr lang="it-IT" dirty="0" smtClean="0">
                <a:ea typeface="+mn-lt"/>
                <a:cs typeface="+mn-lt"/>
              </a:rPr>
              <a:t> e </a:t>
            </a:r>
            <a:r>
              <a:rPr lang="it-IT" strike="sngStrike" dirty="0" smtClean="0">
                <a:solidFill>
                  <a:srgbClr val="FF0000"/>
                </a:solidFill>
                <a:ea typeface="+mn-lt"/>
                <a:cs typeface="+mn-lt"/>
              </a:rPr>
              <a:t>motivanti</a:t>
            </a:r>
            <a:r>
              <a:rPr lang="it-IT" dirty="0" smtClean="0">
                <a:ea typeface="+mn-lt"/>
                <a:cs typeface="+mn-lt"/>
              </a:rPr>
              <a:t>, </a:t>
            </a:r>
            <a:r>
              <a:rPr lang="it-IT" dirty="0" smtClean="0">
                <a:solidFill>
                  <a:srgbClr val="00B050"/>
                </a:solidFill>
                <a:ea typeface="+mn-lt"/>
                <a:cs typeface="+mn-lt"/>
              </a:rPr>
              <a:t>realistici</a:t>
            </a:r>
            <a:r>
              <a:rPr lang="it-IT" dirty="0" smtClean="0">
                <a:ea typeface="+mn-lt"/>
                <a:cs typeface="+mn-lt"/>
              </a:rPr>
              <a:t> e </a:t>
            </a:r>
            <a:r>
              <a:rPr lang="it-IT" dirty="0" smtClean="0">
                <a:solidFill>
                  <a:srgbClr val="00B050"/>
                </a:solidFill>
                <a:ea typeface="+mn-lt"/>
                <a:cs typeface="+mn-lt"/>
              </a:rPr>
              <a:t>coinvolgenti</a:t>
            </a:r>
            <a:r>
              <a:rPr lang="it-IT" dirty="0" smtClean="0">
                <a:ea typeface="+mn-lt"/>
                <a:cs typeface="+mn-lt"/>
              </a:rPr>
              <a:t>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ea typeface="+mn-lt"/>
                <a:cs typeface="+mn-lt"/>
              </a:rPr>
              <a:t>Sii estremamente specifico e diretto: usa un linguaggio chiaro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ea typeface="+mn-lt"/>
                <a:cs typeface="+mn-lt"/>
              </a:rPr>
              <a:t>Metti gli altri nella condizione di </a:t>
            </a:r>
            <a:r>
              <a:rPr lang="it-IT" dirty="0" smtClean="0">
                <a:solidFill>
                  <a:srgbClr val="00B050"/>
                </a:solidFill>
                <a:ea typeface="+mn-lt"/>
                <a:cs typeface="+mn-lt"/>
              </a:rPr>
              <a:t>capire</a:t>
            </a:r>
            <a:r>
              <a:rPr lang="it-IT" dirty="0" smtClean="0">
                <a:ea typeface="+mn-lt"/>
                <a:cs typeface="+mn-lt"/>
              </a:rPr>
              <a:t>…non di </a:t>
            </a:r>
            <a:r>
              <a:rPr lang="it-IT" dirty="0" smtClean="0">
                <a:solidFill>
                  <a:srgbClr val="FF0000"/>
                </a:solidFill>
                <a:ea typeface="+mn-lt"/>
                <a:cs typeface="+mn-lt"/>
              </a:rPr>
              <a:t>interpretare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ea typeface="+mn-lt"/>
                <a:cs typeface="+mn-lt"/>
              </a:rPr>
              <a:t>In caso di</a:t>
            </a:r>
            <a:r>
              <a:rPr lang="it-IT" dirty="0">
                <a:ea typeface="+mn-lt"/>
                <a:cs typeface="+mn-lt"/>
              </a:rPr>
              <a:t> </a:t>
            </a:r>
            <a:r>
              <a:rPr lang="it-IT" dirty="0" smtClean="0">
                <a:ea typeface="+mn-lt"/>
                <a:cs typeface="+mn-lt"/>
              </a:rPr>
              <a:t>            non aspettare ma trova subito una soluzione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it-IT" dirty="0" smtClean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defRPr/>
            </a:pPr>
            <a:endParaRPr lang="it-IT" dirty="0" smtClean="0">
              <a:solidFill>
                <a:srgbClr val="0070C0"/>
              </a:solidFill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0348" y="1181539"/>
            <a:ext cx="814386" cy="814386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4687" y="2988776"/>
            <a:ext cx="753575" cy="585787"/>
          </a:xfrm>
          <a:prstGeom prst="rect">
            <a:avLst/>
          </a:prstGeom>
        </p:spPr>
      </p:pic>
      <p:pic>
        <p:nvPicPr>
          <p:cNvPr id="18" name="Picture 2" descr="16,733 BEST Red Siren IMAGES, STOCK PHOTOS &amp;amp; VECTORS | Adobe Stock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735" y="4985838"/>
            <a:ext cx="515938" cy="51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364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lipse 30">
            <a:extLst>
              <a:ext uri="{FF2B5EF4-FFF2-40B4-BE49-F238E27FC236}">
                <a16:creationId xmlns="" xmlns:a16="http://schemas.microsoft.com/office/drawing/2014/main" id="{806EFDD2-B016-428A-BA84-A2E5E9B57D88}"/>
              </a:ext>
            </a:extLst>
          </p:cNvPr>
          <p:cNvSpPr/>
          <p:nvPr/>
        </p:nvSpPr>
        <p:spPr>
          <a:xfrm>
            <a:off x="4209215" y="1159241"/>
            <a:ext cx="3091969" cy="3292444"/>
          </a:xfrm>
          <a:prstGeom prst="ellipse">
            <a:avLst/>
          </a:prstGeom>
          <a:solidFill>
            <a:schemeClr val="bg1"/>
          </a:solidFill>
          <a:ln>
            <a:solidFill>
              <a:srgbClr val="D92E2D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=""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=""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132" y="6130281"/>
            <a:ext cx="9096020" cy="536494"/>
          </a:xfrm>
          <a:prstGeom prst="rect">
            <a:avLst/>
          </a:prstGeom>
        </p:spPr>
      </p:pic>
      <p:pic>
        <p:nvPicPr>
          <p:cNvPr id="13" name="Imagen 29">
            <a:extLst>
              <a:ext uri="{FF2B5EF4-FFF2-40B4-BE49-F238E27FC236}">
                <a16:creationId xmlns="" xmlns:a16="http://schemas.microsoft.com/office/drawing/2014/main" id="{F4927C93-6B6D-4139-9E79-D01250405EB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5051208" y="1563432"/>
            <a:ext cx="1422332" cy="2163223"/>
          </a:xfrm>
          <a:prstGeom prst="rect">
            <a:avLst/>
          </a:prstGeom>
        </p:spPr>
      </p:pic>
      <p:pic>
        <p:nvPicPr>
          <p:cNvPr id="17" name="Imagen 31">
            <a:extLst>
              <a:ext uri="{FF2B5EF4-FFF2-40B4-BE49-F238E27FC236}">
                <a16:creationId xmlns="" xmlns:a16="http://schemas.microsoft.com/office/drawing/2014/main" id="{2CC6F2AC-3075-415B-BB96-4AB8DF08DE9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03" r="20863"/>
          <a:stretch/>
        </p:blipFill>
        <p:spPr>
          <a:xfrm>
            <a:off x="5089012" y="3700706"/>
            <a:ext cx="1236813" cy="299234"/>
          </a:xfrm>
          <a:prstGeom prst="rect">
            <a:avLst/>
          </a:prstGeom>
        </p:spPr>
      </p:pic>
      <p:cxnSp>
        <p:nvCxnSpPr>
          <p:cNvPr id="18" name="Conector recto de flecha 51">
            <a:extLst>
              <a:ext uri="{FF2B5EF4-FFF2-40B4-BE49-F238E27FC236}">
                <a16:creationId xmlns="" xmlns:a16="http://schemas.microsoft.com/office/drawing/2014/main" id="{0974103A-2414-4B1B-8808-F01C8A021B8A}"/>
              </a:ext>
            </a:extLst>
          </p:cNvPr>
          <p:cNvCxnSpPr>
            <a:cxnSpLocks/>
          </p:cNvCxnSpPr>
          <p:nvPr/>
        </p:nvCxnSpPr>
        <p:spPr>
          <a:xfrm>
            <a:off x="7301184" y="2741793"/>
            <a:ext cx="997159" cy="0"/>
          </a:xfrm>
          <a:prstGeom prst="straightConnector1">
            <a:avLst/>
          </a:prstGeom>
          <a:ln w="19050">
            <a:solidFill>
              <a:srgbClr val="FFD13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n 22">
            <a:extLst>
              <a:ext uri="{FF2B5EF4-FFF2-40B4-BE49-F238E27FC236}">
                <a16:creationId xmlns="" xmlns:a16="http://schemas.microsoft.com/office/drawing/2014/main" id="{BA156D70-A195-436E-9A17-8D54E37EDF7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8390564" y="2564218"/>
            <a:ext cx="317240" cy="482490"/>
          </a:xfrm>
          <a:prstGeom prst="rect">
            <a:avLst/>
          </a:prstGeom>
        </p:spPr>
      </p:pic>
      <p:sp>
        <p:nvSpPr>
          <p:cNvPr id="20" name="Círculo parcial 4">
            <a:extLst>
              <a:ext uri="{FF2B5EF4-FFF2-40B4-BE49-F238E27FC236}">
                <a16:creationId xmlns="" xmlns:a16="http://schemas.microsoft.com/office/drawing/2014/main" id="{4A619EC6-B788-43B7-B1D9-E7EB54C9EEB9}"/>
              </a:ext>
            </a:extLst>
          </p:cNvPr>
          <p:cNvSpPr txBox="1"/>
          <p:nvPr/>
        </p:nvSpPr>
        <p:spPr>
          <a:xfrm>
            <a:off x="8800025" y="2320502"/>
            <a:ext cx="2819320" cy="230685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altLang="ko-KR" sz="1400" b="1" dirty="0">
                <a:solidFill>
                  <a:srgbClr val="FF0000"/>
                </a:solidFill>
                <a:ea typeface="+mn-lt"/>
                <a:cs typeface="+mn-lt"/>
              </a:rPr>
              <a:t>Consolidare le attività trasversali per una corretta attuazione</a:t>
            </a:r>
          </a:p>
          <a:p>
            <a:pPr marL="285750" indent="-2857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it-IT" altLang="ko-KR" sz="1200" dirty="0">
                <a:solidFill>
                  <a:schemeClr val="tx1"/>
                </a:solidFill>
                <a:ea typeface="+mn-lt"/>
                <a:cs typeface="+mn-lt"/>
              </a:rPr>
              <a:t>Comunicazione</a:t>
            </a:r>
          </a:p>
          <a:p>
            <a:pPr marL="285750" indent="-2857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it-IT" altLang="ko-KR" sz="1200" dirty="0">
                <a:solidFill>
                  <a:schemeClr val="tx1"/>
                </a:solidFill>
                <a:ea typeface="+mn-lt"/>
                <a:cs typeface="+mn-lt"/>
              </a:rPr>
              <a:t>Gestione del progetto</a:t>
            </a:r>
          </a:p>
          <a:p>
            <a:pPr marL="285750" indent="-2857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it-IT" altLang="ko-KR" sz="1200" dirty="0">
                <a:solidFill>
                  <a:schemeClr val="tx1"/>
                </a:solidFill>
                <a:ea typeface="+mn-lt"/>
                <a:cs typeface="+mn-lt"/>
              </a:rPr>
              <a:t>Evitare le trappole comuni</a:t>
            </a:r>
          </a:p>
          <a:p>
            <a:pPr marL="285750" indent="-2857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it-IT" altLang="ko-KR" sz="1200" dirty="0">
                <a:solidFill>
                  <a:schemeClr val="tx1"/>
                </a:solidFill>
                <a:ea typeface="+mn-lt"/>
                <a:cs typeface="+mn-lt"/>
              </a:rPr>
              <a:t>Svolgere attività di monitoraggio e valutazione: cosa abbiamo imparato?</a:t>
            </a:r>
            <a:endParaRPr lang="en-US" altLang="ko-KR" sz="1100" kern="12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1" name="Título 1">
            <a:extLst>
              <a:ext uri="{FF2B5EF4-FFF2-40B4-BE49-F238E27FC236}">
                <a16:creationId xmlns="" xmlns:a16="http://schemas.microsoft.com/office/drawing/2014/main" id="{8BA08B80-7111-4A3D-A333-5A675D212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86825" y="488131"/>
            <a:ext cx="3091969" cy="671109"/>
          </a:xfrm>
        </p:spPr>
        <p:txBody>
          <a:bodyPr>
            <a:normAutofit/>
          </a:bodyPr>
          <a:lstStyle/>
          <a:p>
            <a:pPr algn="l"/>
            <a:r>
              <a:rPr lang="es-ES" sz="4000" b="1" dirty="0" smtClean="0">
                <a:solidFill>
                  <a:srgbClr val="D92E2D"/>
                </a:solidFill>
              </a:rPr>
              <a:t>In sintesi</a:t>
            </a:r>
            <a:endParaRPr lang="es-ES" sz="4000" b="1" dirty="0">
              <a:solidFill>
                <a:srgbClr val="D92E2D"/>
              </a:solidFill>
            </a:endParaRPr>
          </a:p>
        </p:txBody>
      </p:sp>
      <p:cxnSp>
        <p:nvCxnSpPr>
          <p:cNvPr id="22" name="Conector recto de flecha 49">
            <a:extLst>
              <a:ext uri="{FF2B5EF4-FFF2-40B4-BE49-F238E27FC236}">
                <a16:creationId xmlns="" xmlns:a16="http://schemas.microsoft.com/office/drawing/2014/main" id="{B5981CFC-69D6-4D4C-BACB-7FD12B493921}"/>
              </a:ext>
            </a:extLst>
          </p:cNvPr>
          <p:cNvCxnSpPr>
            <a:cxnSpLocks/>
          </p:cNvCxnSpPr>
          <p:nvPr/>
        </p:nvCxnSpPr>
        <p:spPr>
          <a:xfrm>
            <a:off x="5818246" y="4487783"/>
            <a:ext cx="0" cy="378828"/>
          </a:xfrm>
          <a:prstGeom prst="straightConnector1">
            <a:avLst/>
          </a:prstGeom>
          <a:ln w="19050">
            <a:solidFill>
              <a:srgbClr val="E687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írculo parcial 4">
            <a:extLst>
              <a:ext uri="{FF2B5EF4-FFF2-40B4-BE49-F238E27FC236}">
                <a16:creationId xmlns="" xmlns:a16="http://schemas.microsoft.com/office/drawing/2014/main" id="{C270780F-1E50-4F97-9304-1AA371985DE5}"/>
              </a:ext>
            </a:extLst>
          </p:cNvPr>
          <p:cNvSpPr txBox="1"/>
          <p:nvPr/>
        </p:nvSpPr>
        <p:spPr>
          <a:xfrm>
            <a:off x="4892829" y="4925450"/>
            <a:ext cx="3321122" cy="122904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marL="0" lvl="0" indent="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altLang="ko-KR" sz="1400" b="1" dirty="0" smtClean="0">
                <a:solidFill>
                  <a:srgbClr val="FF0000"/>
                </a:solidFill>
                <a:cs typeface="Arial" pitchFamily="34" charset="0"/>
              </a:rPr>
              <a:t>Il ciclo di vita del progetto</a:t>
            </a:r>
          </a:p>
          <a:p>
            <a:pPr marL="171450" lvl="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it-IT" altLang="ko-KR" sz="1200" dirty="0" smtClean="0">
                <a:solidFill>
                  <a:schemeClr val="tx1"/>
                </a:solidFill>
                <a:cs typeface="Arial" pitchFamily="34" charset="0"/>
              </a:rPr>
              <a:t>Progettazione dell'idea progettuale</a:t>
            </a:r>
          </a:p>
          <a:p>
            <a:pPr marL="171450" lvl="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it-IT" altLang="ko-KR" sz="1200" dirty="0" smtClean="0">
                <a:solidFill>
                  <a:schemeClr val="tx1"/>
                </a:solidFill>
                <a:cs typeface="Arial" pitchFamily="34" charset="0"/>
              </a:rPr>
              <a:t>Pianificazione delle risorse</a:t>
            </a:r>
          </a:p>
          <a:p>
            <a:pPr marL="171450" lvl="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it-IT" altLang="ko-KR" sz="1200" dirty="0" smtClean="0">
                <a:solidFill>
                  <a:schemeClr val="tx1"/>
                </a:solidFill>
                <a:cs typeface="Arial" pitchFamily="34" charset="0"/>
              </a:rPr>
              <a:t>Implementazione di attivazioni orizzontali</a:t>
            </a:r>
          </a:p>
          <a:p>
            <a:pPr marL="171450" lvl="0" indent="-171450" algn="just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it-IT" altLang="ko-KR" sz="1200" dirty="0" smtClean="0">
                <a:solidFill>
                  <a:schemeClr val="tx1"/>
                </a:solidFill>
                <a:cs typeface="Arial" pitchFamily="34" charset="0"/>
              </a:rPr>
              <a:t>Conclusione formale e conclusione</a:t>
            </a:r>
            <a:endParaRPr lang="it-IT" altLang="ko-KR" sz="12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24" name="Imagen 26">
            <a:extLst>
              <a:ext uri="{FF2B5EF4-FFF2-40B4-BE49-F238E27FC236}">
                <a16:creationId xmlns="" xmlns:a16="http://schemas.microsoft.com/office/drawing/2014/main" id="{841E436B-121B-48E1-A2DE-F4AEA918ED3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4610660" y="4784992"/>
            <a:ext cx="317240" cy="482490"/>
          </a:xfrm>
          <a:prstGeom prst="rect">
            <a:avLst/>
          </a:prstGeom>
        </p:spPr>
      </p:pic>
      <p:sp>
        <p:nvSpPr>
          <p:cNvPr id="25" name="Círculo parcial 4">
            <a:extLst>
              <a:ext uri="{FF2B5EF4-FFF2-40B4-BE49-F238E27FC236}">
                <a16:creationId xmlns="" xmlns:a16="http://schemas.microsoft.com/office/drawing/2014/main" id="{5087D1B3-B987-41B9-AD1B-6F950D8ADA8F}"/>
              </a:ext>
            </a:extLst>
          </p:cNvPr>
          <p:cNvSpPr txBox="1"/>
          <p:nvPr/>
        </p:nvSpPr>
        <p:spPr>
          <a:xfrm>
            <a:off x="1267844" y="1947497"/>
            <a:ext cx="1991507" cy="296300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altLang="ko-KR" sz="1400" b="1" dirty="0" smtClean="0">
                <a:solidFill>
                  <a:srgbClr val="FF0000"/>
                </a:solidFill>
                <a:cs typeface="Arial" pitchFamily="34" charset="0"/>
              </a:rPr>
              <a:t>Project Management come approccio</a:t>
            </a:r>
          </a:p>
          <a:p>
            <a:pPr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altLang="ko-KR" sz="1200" dirty="0" smtClean="0">
                <a:solidFill>
                  <a:schemeClr val="tx1"/>
                </a:solidFill>
                <a:cs typeface="Arial" pitchFamily="34" charset="0"/>
              </a:rPr>
              <a:t>Una forma mentis che segue l’EFFICIENZA e l’EFFICACIA</a:t>
            </a:r>
            <a:endParaRPr lang="it-IT" altLang="ko-KR" sz="1200" dirty="0">
              <a:solidFill>
                <a:schemeClr val="tx1"/>
              </a:solidFill>
              <a:cs typeface="Arial" pitchFamily="34" charset="0"/>
            </a:endParaRPr>
          </a:p>
          <a:p>
            <a:pPr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altLang="ko-KR" sz="1200" dirty="0" smtClean="0">
              <a:solidFill>
                <a:schemeClr val="tx1"/>
              </a:solidFill>
              <a:cs typeface="Arial" pitchFamily="34" charset="0"/>
            </a:endParaRPr>
          </a:p>
          <a:p>
            <a:pPr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altLang="ko-KR" sz="1200" dirty="0" smtClean="0">
                <a:solidFill>
                  <a:schemeClr val="tx1"/>
                </a:solidFill>
                <a:cs typeface="Arial" pitchFamily="34" charset="0"/>
              </a:rPr>
              <a:t>L'applicazione di processi, metodi, competenze, conoscenze ed esperienze per raggiungere gli obiettivi specifici del progetto</a:t>
            </a:r>
            <a:endParaRPr lang="it-IT" altLang="ko-KR" sz="1200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26" name="Conector recto de flecha 41">
            <a:extLst>
              <a:ext uri="{FF2B5EF4-FFF2-40B4-BE49-F238E27FC236}">
                <a16:creationId xmlns="" xmlns:a16="http://schemas.microsoft.com/office/drawing/2014/main" id="{6CFFDE0F-79B9-4B5C-83BF-0B8BA17475A9}"/>
              </a:ext>
            </a:extLst>
          </p:cNvPr>
          <p:cNvCxnSpPr>
            <a:cxnSpLocks/>
          </p:cNvCxnSpPr>
          <p:nvPr/>
        </p:nvCxnSpPr>
        <p:spPr>
          <a:xfrm flipH="1">
            <a:off x="3228783" y="2736952"/>
            <a:ext cx="980432" cy="0"/>
          </a:xfrm>
          <a:prstGeom prst="straightConnector1">
            <a:avLst/>
          </a:prstGeom>
          <a:ln w="19050">
            <a:solidFill>
              <a:srgbClr val="D92E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Imagen 36">
            <a:extLst>
              <a:ext uri="{FF2B5EF4-FFF2-40B4-BE49-F238E27FC236}">
                <a16:creationId xmlns="" xmlns:a16="http://schemas.microsoft.com/office/drawing/2014/main" id="{2408AB97-1728-42C7-B2C0-68563D63DF0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940547" y="2495707"/>
            <a:ext cx="317240" cy="482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0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=""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=""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132" y="6130281"/>
            <a:ext cx="9096020" cy="536494"/>
          </a:xfrm>
          <a:prstGeom prst="rect">
            <a:avLst/>
          </a:prstGeom>
        </p:spPr>
      </p:pic>
      <p:sp>
        <p:nvSpPr>
          <p:cNvPr id="13" name="Subtítulo 6">
            <a:extLst>
              <a:ext uri="{FF2B5EF4-FFF2-40B4-BE49-F238E27FC236}">
                <a16:creationId xmlns=""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87177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 smtClean="0">
                <a:ea typeface="+mn-lt"/>
                <a:cs typeface="+mn-lt"/>
              </a:rPr>
              <a:t>Domanda n.1: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 smtClean="0">
                <a:ea typeface="+mn-lt"/>
                <a:cs typeface="+mn-lt"/>
              </a:rPr>
              <a:t>Cos’è il Project Management?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it-IT" sz="1000" dirty="0" smtClean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 smtClean="0">
                <a:ea typeface="+mn-lt"/>
                <a:cs typeface="+mn-lt"/>
              </a:rPr>
              <a:t>Domanda n.2: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 smtClean="0">
                <a:ea typeface="+mn-lt"/>
                <a:cs typeface="+mn-lt"/>
              </a:rPr>
              <a:t>Quali sono i pilastri chiave che definiscono il Project Management?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it-IT" sz="1000" dirty="0" smtClean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 smtClean="0">
                <a:ea typeface="+mn-lt"/>
                <a:cs typeface="+mn-lt"/>
              </a:rPr>
              <a:t>Domanda n.3: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 smtClean="0">
                <a:ea typeface="+mn-lt"/>
                <a:cs typeface="+mn-lt"/>
              </a:rPr>
              <a:t>Quali sono le fasi del ciclo di vita del Progetto?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it-IT" sz="1000" dirty="0" smtClean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 smtClean="0">
                <a:ea typeface="+mn-lt"/>
                <a:cs typeface="+mn-lt"/>
              </a:rPr>
              <a:t>Domanda n.4: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 smtClean="0">
                <a:ea typeface="+mn-lt"/>
                <a:cs typeface="+mn-lt"/>
              </a:rPr>
              <a:t>Cosa si intende per Efficienza?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it-IT" sz="1000" dirty="0" smtClean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 smtClean="0">
                <a:ea typeface="+mn-lt"/>
                <a:cs typeface="+mn-lt"/>
              </a:rPr>
              <a:t>Domanda n.5: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 smtClean="0">
                <a:ea typeface="+mn-lt"/>
                <a:cs typeface="+mn-lt"/>
              </a:rPr>
              <a:t>A cosa si riferisce il Work Package di Comunicazione? </a:t>
            </a:r>
            <a:endParaRPr lang="it-IT" dirty="0" smtClean="0">
              <a:solidFill>
                <a:srgbClr val="0070C0"/>
              </a:solidFill>
              <a:cs typeface="Calibri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6" name="Título 1">
            <a:extLst>
              <a:ext uri="{FF2B5EF4-FFF2-40B4-BE49-F238E27FC236}">
                <a16:creationId xmlns="" xmlns:a16="http://schemas.microsoft.com/office/drawing/2014/main" id="{8BA08B80-7111-4A3D-A333-5A675D212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8692" y="488131"/>
            <a:ext cx="5010104" cy="671109"/>
          </a:xfrm>
        </p:spPr>
        <p:txBody>
          <a:bodyPr>
            <a:noAutofit/>
          </a:bodyPr>
          <a:lstStyle/>
          <a:p>
            <a:r>
              <a:rPr lang="it-IT" sz="4000" b="1" dirty="0" smtClean="0">
                <a:solidFill>
                  <a:srgbClr val="C00000"/>
                </a:solidFill>
              </a:rPr>
              <a:t>Test di auto-valutazione</a:t>
            </a:r>
            <a:endParaRPr lang="it-IT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3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=""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=""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132" y="6130281"/>
            <a:ext cx="9096020" cy="536494"/>
          </a:xfrm>
          <a:prstGeom prst="rect">
            <a:avLst/>
          </a:prstGeom>
        </p:spPr>
      </p:pic>
      <p:sp>
        <p:nvSpPr>
          <p:cNvPr id="25" name="Título 3">
            <a:extLst>
              <a:ext uri="{FF2B5EF4-FFF2-40B4-BE49-F238E27FC236}">
                <a16:creationId xmlns="" xmlns:a16="http://schemas.microsoft.com/office/drawing/2014/main" id="{C1CC14E4-70FB-426E-8FAD-6F47CAB6E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8976" y="553541"/>
            <a:ext cx="3811683" cy="642859"/>
          </a:xfrm>
        </p:spPr>
        <p:txBody>
          <a:bodyPr>
            <a:normAutofit/>
          </a:bodyPr>
          <a:lstStyle/>
          <a:p>
            <a:r>
              <a:rPr lang="es-ES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Indice</a:t>
            </a:r>
            <a:endParaRPr lang="es-ES" sz="4000" b="1" dirty="0">
              <a:solidFill>
                <a:srgbClr val="D92E2D"/>
              </a:solidFill>
            </a:endParaRPr>
          </a:p>
        </p:txBody>
      </p:sp>
      <p:pic>
        <p:nvPicPr>
          <p:cNvPr id="26" name="Imagen 15">
            <a:extLst>
              <a:ext uri="{FF2B5EF4-FFF2-40B4-BE49-F238E27FC236}">
                <a16:creationId xmlns=""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1947669" y="1811714"/>
            <a:ext cx="317240" cy="482490"/>
          </a:xfrm>
          <a:prstGeom prst="rect">
            <a:avLst/>
          </a:prstGeom>
        </p:spPr>
      </p:pic>
      <p:pic>
        <p:nvPicPr>
          <p:cNvPr id="27" name="Imagen 24">
            <a:extLst>
              <a:ext uri="{FF2B5EF4-FFF2-40B4-BE49-F238E27FC236}">
                <a16:creationId xmlns="" xmlns:a16="http://schemas.microsoft.com/office/drawing/2014/main" id="{1CA66825-C19B-4FC4-97F1-DF2455EE26A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0" r="3171"/>
          <a:stretch/>
        </p:blipFill>
        <p:spPr>
          <a:xfrm>
            <a:off x="5957053" y="1820788"/>
            <a:ext cx="317240" cy="482490"/>
          </a:xfrm>
          <a:prstGeom prst="rect">
            <a:avLst/>
          </a:prstGeom>
        </p:spPr>
      </p:pic>
      <p:sp>
        <p:nvSpPr>
          <p:cNvPr id="28" name="Rectángulo 1">
            <a:extLst>
              <a:ext uri="{FF2B5EF4-FFF2-40B4-BE49-F238E27FC236}">
                <a16:creationId xmlns="" xmlns:a16="http://schemas.microsoft.com/office/drawing/2014/main" id="{4AEDCF4D-E318-41BA-B105-9369AC1C05A7}"/>
              </a:ext>
            </a:extLst>
          </p:cNvPr>
          <p:cNvSpPr/>
          <p:nvPr/>
        </p:nvSpPr>
        <p:spPr>
          <a:xfrm>
            <a:off x="1335279" y="2362033"/>
            <a:ext cx="7548839" cy="226960"/>
          </a:xfrm>
          <a:prstGeom prst="rect">
            <a:avLst/>
          </a:prstGeom>
          <a:solidFill>
            <a:srgbClr val="FFD13C"/>
          </a:solidFill>
          <a:ln>
            <a:solidFill>
              <a:srgbClr val="FFC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TextBox 7">
            <a:extLst>
              <a:ext uri="{FF2B5EF4-FFF2-40B4-BE49-F238E27FC236}">
                <a16:creationId xmlns="" xmlns:a16="http://schemas.microsoft.com/office/drawing/2014/main" id="{B5C1FC63-CF05-4D85-9742-411CF5AE3D86}"/>
              </a:ext>
            </a:extLst>
          </p:cNvPr>
          <p:cNvSpPr txBox="1"/>
          <p:nvPr/>
        </p:nvSpPr>
        <p:spPr>
          <a:xfrm>
            <a:off x="1333396" y="2683363"/>
            <a:ext cx="3487986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1200" dirty="0" smtClean="0">
                <a:ea typeface="+mn-lt"/>
                <a:cs typeface="+mn-lt"/>
              </a:rPr>
              <a:t>Definire il Project Management:</a:t>
            </a:r>
          </a:p>
          <a:p>
            <a:endParaRPr lang="it-IT" sz="1200" dirty="0" smtClean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it-IT" sz="1200" dirty="0">
                <a:ea typeface="+mn-lt"/>
                <a:cs typeface="+mn-lt"/>
              </a:rPr>
              <a:t>D</a:t>
            </a:r>
            <a:r>
              <a:rPr lang="it-IT" sz="1200" dirty="0" smtClean="0">
                <a:ea typeface="+mn-lt"/>
                <a:cs typeface="+mn-lt"/>
              </a:rPr>
              <a:t>efinizione di Project Management (PM)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200" dirty="0" smtClean="0">
                <a:ea typeface="+mn-lt"/>
                <a:cs typeface="+mn-lt"/>
              </a:rPr>
              <a:t>Project Management VS Management tradizionale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200" dirty="0" smtClean="0">
                <a:ea typeface="+mn-lt"/>
                <a:cs typeface="+mn-lt"/>
              </a:rPr>
              <a:t>Il Project Management come </a:t>
            </a:r>
            <a:r>
              <a:rPr lang="it-IT" sz="1200" i="1" dirty="0" smtClean="0">
                <a:ea typeface="+mn-lt"/>
                <a:cs typeface="+mn-lt"/>
              </a:rPr>
              <a:t>forma mentis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200" dirty="0" smtClean="0">
                <a:ea typeface="+mn-lt"/>
                <a:cs typeface="+mn-lt"/>
              </a:rPr>
              <a:t>I pilastri del Project Management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200" dirty="0" smtClean="0">
                <a:ea typeface="+mn-lt"/>
                <a:cs typeface="+mn-lt"/>
              </a:rPr>
              <a:t>Lo scenario migliore: un progetto di successo</a:t>
            </a:r>
            <a:endParaRPr lang="it-IT" sz="1100" dirty="0" smtClean="0">
              <a:ea typeface="맑은 고딕"/>
              <a:cs typeface="Calibri"/>
            </a:endParaRPr>
          </a:p>
          <a:p>
            <a:endParaRPr lang="en-US" altLang="ko-KR" sz="1200" dirty="0">
              <a:latin typeface="Calibri"/>
              <a:ea typeface="맑은 고딕"/>
              <a:cs typeface="Arial" pitchFamily="34" charset="0"/>
            </a:endParaRPr>
          </a:p>
        </p:txBody>
      </p:sp>
      <p:sp>
        <p:nvSpPr>
          <p:cNvPr id="30" name="TextBox 7">
            <a:extLst>
              <a:ext uri="{FF2B5EF4-FFF2-40B4-BE49-F238E27FC236}">
                <a16:creationId xmlns="" xmlns:a16="http://schemas.microsoft.com/office/drawing/2014/main" id="{56366EB9-2D22-4CD6-B844-8967B389876D}"/>
              </a:ext>
            </a:extLst>
          </p:cNvPr>
          <p:cNvSpPr txBox="1"/>
          <p:nvPr/>
        </p:nvSpPr>
        <p:spPr>
          <a:xfrm>
            <a:off x="4901851" y="2683363"/>
            <a:ext cx="4368177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it-IT" sz="1200" dirty="0" smtClean="0">
                <a:ea typeface="+mn-lt"/>
                <a:cs typeface="+mn-lt"/>
              </a:rPr>
              <a:t>Ciclo di vita del progetto e realizzazione:</a:t>
            </a:r>
          </a:p>
          <a:p>
            <a:endParaRPr lang="it-IT" sz="1200" dirty="0" smtClean="0">
              <a:ea typeface="+mn-lt"/>
              <a:cs typeface="+mn-lt"/>
            </a:endParaRPr>
          </a:p>
          <a:p>
            <a:pPr marL="228600" indent="-228600">
              <a:buFont typeface="+mj-lt"/>
              <a:buAutoNum type="arabicPeriod"/>
            </a:pPr>
            <a:r>
              <a:rPr lang="it-IT" sz="1200" dirty="0" smtClean="0">
                <a:ea typeface="+mn-lt"/>
                <a:cs typeface="+mn-lt"/>
              </a:rPr>
              <a:t>Il ciclo di vita del progetto: una rappresentazione visiva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200" dirty="0" smtClean="0">
                <a:ea typeface="+mn-lt"/>
                <a:cs typeface="+mn-lt"/>
              </a:rPr>
              <a:t>Idea progettuale: fase concettuale e </a:t>
            </a:r>
            <a:r>
              <a:rPr lang="it-IT" sz="1200" i="1" dirty="0" smtClean="0">
                <a:ea typeface="+mn-lt"/>
                <a:cs typeface="+mn-lt"/>
              </a:rPr>
              <a:t>Statement of Work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200" dirty="0" smtClean="0">
                <a:ea typeface="+mn-lt"/>
                <a:cs typeface="+mn-lt"/>
              </a:rPr>
              <a:t>Project Management Plan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200" dirty="0" smtClean="0">
                <a:ea typeface="+mn-lt"/>
                <a:cs typeface="+mn-lt"/>
              </a:rPr>
              <a:t>Definizione delle operazioni – cosa fare?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200" dirty="0" smtClean="0">
                <a:ea typeface="+mn-lt"/>
                <a:cs typeface="+mn-lt"/>
              </a:rPr>
              <a:t>Definizione della timeline –entro quando?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200" dirty="0" smtClean="0">
                <a:ea typeface="+mn-lt"/>
                <a:cs typeface="+mn-lt"/>
              </a:rPr>
              <a:t>Impostazione delle </a:t>
            </a:r>
            <a:r>
              <a:rPr lang="it-IT" sz="1200" i="1" dirty="0" smtClean="0">
                <a:ea typeface="+mn-lt"/>
                <a:cs typeface="+mn-lt"/>
              </a:rPr>
              <a:t>Milestones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200" dirty="0" smtClean="0">
                <a:ea typeface="+mn-lt"/>
                <a:cs typeface="+mn-lt"/>
              </a:rPr>
              <a:t>Work Packages orizzontali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200" dirty="0" smtClean="0">
                <a:ea typeface="+mn-lt"/>
                <a:cs typeface="+mn-lt"/>
              </a:rPr>
              <a:t>Work Packages orizzontali – La comunicazione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200" dirty="0" smtClean="0">
                <a:ea typeface="+mn-lt"/>
                <a:cs typeface="+mn-lt"/>
              </a:rPr>
              <a:t>Work Packages orizzontali – Project Management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200" dirty="0" smtClean="0">
                <a:ea typeface="+mn-lt"/>
                <a:cs typeface="+mn-lt"/>
              </a:rPr>
              <a:t>Suggerimenti per la gestione finanziaria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200" dirty="0" smtClean="0">
                <a:ea typeface="+mn-lt"/>
                <a:cs typeface="+mn-lt"/>
              </a:rPr>
              <a:t>Evitare le trappole…Parte I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200" dirty="0" smtClean="0">
                <a:ea typeface="+mn-lt"/>
                <a:cs typeface="+mn-lt"/>
              </a:rPr>
              <a:t>Portare il progetto a conclusione</a:t>
            </a:r>
          </a:p>
          <a:p>
            <a:pPr marL="228600" indent="-228600">
              <a:buFont typeface="+mj-lt"/>
              <a:buAutoNum type="arabicPeriod"/>
            </a:pPr>
            <a:r>
              <a:rPr lang="it-IT" sz="1200" dirty="0" smtClean="0">
                <a:ea typeface="+mn-lt"/>
                <a:cs typeface="+mn-lt"/>
              </a:rPr>
              <a:t>Evitare le trappole…Parte II</a:t>
            </a:r>
            <a:endParaRPr lang="it-IT" sz="1200" dirty="0">
              <a:ea typeface="+mn-lt"/>
              <a:cs typeface="+mn-lt"/>
            </a:endParaRPr>
          </a:p>
        </p:txBody>
      </p:sp>
      <p:sp>
        <p:nvSpPr>
          <p:cNvPr id="31" name="TextBox 8">
            <a:extLst>
              <a:ext uri="{FF2B5EF4-FFF2-40B4-BE49-F238E27FC236}">
                <a16:creationId xmlns="" xmlns:a16="http://schemas.microsoft.com/office/drawing/2014/main" id="{006589D8-892A-4191-BF65-8E3960D7DC65}"/>
              </a:ext>
            </a:extLst>
          </p:cNvPr>
          <p:cNvSpPr txBox="1"/>
          <p:nvPr/>
        </p:nvSpPr>
        <p:spPr>
          <a:xfrm>
            <a:off x="1795843" y="2283765"/>
            <a:ext cx="2312095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it-IT" altLang="ko-KR" b="1" dirty="0" smtClean="0">
                <a:latin typeface="+mj-lt"/>
                <a:ea typeface="맑은 고딕"/>
                <a:cs typeface="Arial"/>
              </a:rPr>
              <a:t>Unità 1</a:t>
            </a:r>
            <a:endParaRPr lang="it-IT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sp>
        <p:nvSpPr>
          <p:cNvPr id="32" name="TextBox 8">
            <a:extLst>
              <a:ext uri="{FF2B5EF4-FFF2-40B4-BE49-F238E27FC236}">
                <a16:creationId xmlns="" xmlns:a16="http://schemas.microsoft.com/office/drawing/2014/main" id="{AA1CCC6C-69EA-4A83-96E5-7CCC41658666}"/>
              </a:ext>
            </a:extLst>
          </p:cNvPr>
          <p:cNvSpPr txBox="1"/>
          <p:nvPr/>
        </p:nvSpPr>
        <p:spPr>
          <a:xfrm>
            <a:off x="4901851" y="2294204"/>
            <a:ext cx="2698317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it-IT" altLang="ko-KR" b="1" dirty="0" smtClean="0">
                <a:latin typeface="+mj-lt"/>
                <a:ea typeface="맑은 고딕"/>
                <a:cs typeface="Arial"/>
              </a:rPr>
              <a:t>Unità 2</a:t>
            </a:r>
            <a:endParaRPr lang="it-IT" altLang="ko-KR" b="1" dirty="0">
              <a:latin typeface="+mj-lt"/>
              <a:ea typeface="맑은 고딕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23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=""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=""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132" y="6130281"/>
            <a:ext cx="9096020" cy="536494"/>
          </a:xfrm>
          <a:prstGeom prst="rect">
            <a:avLst/>
          </a:prstGeom>
        </p:spPr>
      </p:pic>
      <p:sp>
        <p:nvSpPr>
          <p:cNvPr id="16" name="Subtítulo 6">
            <a:extLst>
              <a:ext uri="{FF2B5EF4-FFF2-40B4-BE49-F238E27FC236}">
                <a16:creationId xmlns=""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 smtClean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b="1" dirty="0" smtClean="0">
                <a:ea typeface="+mn-lt"/>
                <a:cs typeface="+mn-lt"/>
              </a:rPr>
              <a:t>Iniziando dal principio: Una definizione di Project Management (PM)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ea typeface="+mn-lt"/>
                <a:cs typeface="+mn-lt"/>
              </a:rPr>
              <a:t>Il Project Management rappresenta </a:t>
            </a:r>
            <a:r>
              <a:rPr lang="it-IT" dirty="0">
                <a:ea typeface="+mn-lt"/>
                <a:cs typeface="+mn-lt"/>
              </a:rPr>
              <a:t>l'applicazione di processi, metodi, </a:t>
            </a:r>
            <a:r>
              <a:rPr lang="it-IT" dirty="0" smtClean="0">
                <a:ea typeface="+mn-lt"/>
                <a:cs typeface="+mn-lt"/>
              </a:rPr>
              <a:t>competenze, </a:t>
            </a:r>
            <a:r>
              <a:rPr lang="it-IT" dirty="0">
                <a:ea typeface="+mn-lt"/>
                <a:cs typeface="+mn-lt"/>
              </a:rPr>
              <a:t>conoscenze ed esperienze </a:t>
            </a:r>
            <a:r>
              <a:rPr lang="it-IT" dirty="0" smtClean="0">
                <a:ea typeface="+mn-lt"/>
                <a:cs typeface="+mn-lt"/>
              </a:rPr>
              <a:t>volta al raggiungimento di obiettivi specifici.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ea typeface="+mn-lt"/>
                <a:cs typeface="+mn-lt"/>
              </a:rPr>
              <a:t>Un Progetto ha </a:t>
            </a:r>
            <a:r>
              <a:rPr lang="it-IT" dirty="0" smtClean="0">
                <a:ea typeface="+mn-lt"/>
                <a:cs typeface="+mn-lt"/>
              </a:rPr>
              <a:t>dei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  <a:ea typeface="+mn-lt"/>
                <a:cs typeface="+mn-lt"/>
              </a:rPr>
              <a:t>deliverable</a:t>
            </a:r>
            <a:r>
              <a:rPr lang="en-GB" dirty="0" smtClean="0">
                <a:ea typeface="+mn-lt"/>
                <a:cs typeface="+mn-lt"/>
              </a:rPr>
              <a:t> </a:t>
            </a:r>
            <a:r>
              <a:rPr lang="it-IT" dirty="0" smtClean="0">
                <a:ea typeface="+mn-lt"/>
                <a:cs typeface="+mn-lt"/>
              </a:rPr>
              <a:t>finali (risultati tangibili) vincolati a un 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  <a:ea typeface="+mn-lt"/>
                <a:cs typeface="+mn-lt"/>
              </a:rPr>
              <a:t>calendario</a:t>
            </a:r>
            <a:r>
              <a:rPr lang="it-IT" dirty="0" smtClean="0">
                <a:ea typeface="+mn-lt"/>
                <a:cs typeface="+mn-lt"/>
              </a:rPr>
              <a:t> </a:t>
            </a:r>
            <a:r>
              <a:rPr lang="it-IT" dirty="0">
                <a:ea typeface="+mn-lt"/>
                <a:cs typeface="+mn-lt"/>
              </a:rPr>
              <a:t>e </a:t>
            </a:r>
            <a:r>
              <a:rPr lang="it-IT" dirty="0" smtClean="0">
                <a:ea typeface="+mn-lt"/>
                <a:cs typeface="+mn-lt"/>
              </a:rPr>
              <a:t>a un 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  <a:ea typeface="+mn-lt"/>
                <a:cs typeface="+mn-lt"/>
              </a:rPr>
              <a:t>budget</a:t>
            </a:r>
            <a:r>
              <a:rPr lang="it-IT" dirty="0" smtClean="0">
                <a:ea typeface="+mn-lt"/>
                <a:cs typeface="+mn-lt"/>
              </a:rPr>
              <a:t> ben definititi.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GB" dirty="0" smtClean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1500" dirty="0" smtClean="0">
                <a:ea typeface="+mn-lt"/>
                <a:cs typeface="+mn-lt"/>
              </a:rPr>
              <a:t>Fonte: </a:t>
            </a:r>
            <a:r>
              <a:rPr lang="en-GB" sz="1500" dirty="0">
                <a:ea typeface="+mn-lt"/>
                <a:cs typeface="+mn-lt"/>
                <a:hlinkClick r:id="rId4" action="ppaction://hlinkfile"/>
              </a:rPr>
              <a:t>APM, Association for Project Management </a:t>
            </a:r>
            <a:endParaRPr lang="en-GB" sz="1500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sz="2000" b="1" dirty="0">
              <a:ea typeface="+mn-lt"/>
              <a:cs typeface="+mn-lt"/>
            </a:endParaRPr>
          </a:p>
          <a:p>
            <a:pPr algn="just">
              <a:defRPr/>
            </a:pPr>
            <a:endParaRPr lang="en-GB" sz="2000" b="1" dirty="0"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sz="3200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7" name="Título 3">
            <a:extLst>
              <a:ext uri="{FF2B5EF4-FFF2-40B4-BE49-F238E27FC236}">
                <a16:creationId xmlns=""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Unità 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21057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=""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=""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132" y="6130281"/>
            <a:ext cx="9096020" cy="536494"/>
          </a:xfrm>
          <a:prstGeom prst="rect">
            <a:avLst/>
          </a:prstGeom>
        </p:spPr>
      </p:pic>
      <p:sp>
        <p:nvSpPr>
          <p:cNvPr id="11" name="Título 3">
            <a:extLst>
              <a:ext uri="{FF2B5EF4-FFF2-40B4-BE49-F238E27FC236}">
                <a16:creationId xmlns=""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Unità 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14" name="Subtítulo 6">
            <a:extLst>
              <a:ext uri="{FF2B5EF4-FFF2-40B4-BE49-F238E27FC236}">
                <a16:creationId xmlns=""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en-GB" b="1" dirty="0">
                <a:ea typeface="+mn-lt"/>
                <a:cs typeface="+mn-lt"/>
              </a:rPr>
              <a:t>Project Management VS </a:t>
            </a:r>
            <a:r>
              <a:rPr lang="en-GB" b="1" dirty="0" smtClean="0">
                <a:ea typeface="+mn-lt"/>
                <a:cs typeface="+mn-lt"/>
              </a:rPr>
              <a:t>Management </a:t>
            </a:r>
            <a:r>
              <a:rPr lang="it-IT" b="1" i="1" dirty="0" smtClean="0">
                <a:ea typeface="+mn-lt"/>
                <a:cs typeface="+mn-lt"/>
              </a:rPr>
              <a:t>Tradizionale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sz="2000" b="1" dirty="0">
              <a:ea typeface="+mn-lt"/>
              <a:cs typeface="+mn-lt"/>
            </a:endParaRPr>
          </a:p>
          <a:p>
            <a:pPr algn="just">
              <a:defRPr/>
            </a:pPr>
            <a:endParaRPr lang="en-GB" sz="2000" b="1" dirty="0"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sz="3200" b="1" dirty="0" smtClean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31635"/>
              </p:ext>
            </p:extLst>
          </p:nvPr>
        </p:nvGraphicFramePr>
        <p:xfrm>
          <a:off x="1459132" y="1954170"/>
          <a:ext cx="8666645" cy="252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/>
                <a:gridCol w="46026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200" b="1" i="0" dirty="0">
                          <a:solidFill>
                            <a:schemeClr val="tx1"/>
                          </a:solidFill>
                        </a:rPr>
                        <a:t>PROJECT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tx1"/>
                          </a:solidFill>
                        </a:rPr>
                        <a:t>MANAGEMENT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it-IT" sz="2200" baseline="0" noProof="0" dirty="0" smtClean="0">
                          <a:solidFill>
                            <a:schemeClr val="tx1"/>
                          </a:solidFill>
                        </a:rPr>
                        <a:t>Risultato finale</a:t>
                      </a:r>
                      <a:endParaRPr lang="it-IT" sz="220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it-IT" sz="2200" noProof="0" dirty="0" smtClean="0">
                          <a:solidFill>
                            <a:schemeClr val="tx1"/>
                          </a:solidFill>
                        </a:rPr>
                        <a:t>Ciclo definito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it-IT" sz="2200" noProof="0" dirty="0" smtClean="0">
                          <a:solidFill>
                            <a:schemeClr val="tx1"/>
                          </a:solidFill>
                        </a:rPr>
                        <a:t>Unico e Innovativo</a:t>
                      </a:r>
                      <a:endParaRPr lang="it-IT" sz="2200" baseline="0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it-IT" sz="2200" baseline="0" noProof="0" dirty="0" smtClean="0">
                          <a:solidFill>
                            <a:schemeClr val="tx1"/>
                          </a:solidFill>
                        </a:rPr>
                        <a:t>Inter-funzionale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it-IT" sz="2200" baseline="0" noProof="0" dirty="0" smtClean="0">
                          <a:solidFill>
                            <a:schemeClr val="tx1"/>
                          </a:solidFill>
                        </a:rPr>
                        <a:t>Scopo preciso e ben definito</a:t>
                      </a:r>
                      <a:endParaRPr lang="it-IT" sz="22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it-IT" sz="2200" noProof="0" dirty="0" smtClean="0">
                          <a:solidFill>
                            <a:schemeClr val="tx1"/>
                          </a:solidFill>
                        </a:rPr>
                        <a:t>Attività continue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it-IT" sz="2200" noProof="0" dirty="0" smtClean="0">
                          <a:solidFill>
                            <a:schemeClr val="tx1"/>
                          </a:solidFill>
                        </a:rPr>
                        <a:t>Flusso continuo di input e output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it-IT" sz="2200" noProof="0" dirty="0" smtClean="0">
                          <a:solidFill>
                            <a:schemeClr val="tx1"/>
                          </a:solidFill>
                        </a:rPr>
                        <a:t>Task di routine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it-IT" sz="2200" noProof="0" dirty="0" smtClean="0">
                          <a:solidFill>
                            <a:schemeClr val="tx1"/>
                          </a:solidFill>
                        </a:rPr>
                        <a:t>Mono-disciplinare</a:t>
                      </a:r>
                      <a:r>
                        <a:rPr lang="it-IT" sz="2200" baseline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it-IT" sz="2200" baseline="0" noProof="0" dirty="0" smtClean="0">
                          <a:solidFill>
                            <a:schemeClr val="tx1"/>
                          </a:solidFill>
                        </a:rPr>
                        <a:t>Risorse di bilancio generale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it-IT" sz="2200" baseline="0" noProof="0" dirty="0" smtClean="0">
                          <a:solidFill>
                            <a:schemeClr val="tx1"/>
                          </a:solidFill>
                        </a:rPr>
                        <a:t>Scopo più ampio e meno definito </a:t>
                      </a:r>
                      <a:endParaRPr lang="it-IT" sz="22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57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=""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=""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132" y="6130281"/>
            <a:ext cx="9096020" cy="536494"/>
          </a:xfrm>
          <a:prstGeom prst="rect">
            <a:avLst/>
          </a:prstGeom>
        </p:spPr>
      </p:pic>
      <p:sp>
        <p:nvSpPr>
          <p:cNvPr id="13" name="Subtítulo 6">
            <a:extLst>
              <a:ext uri="{FF2B5EF4-FFF2-40B4-BE49-F238E27FC236}">
                <a16:creationId xmlns=""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8" y="1290770"/>
            <a:ext cx="9772275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b="1" dirty="0">
                <a:ea typeface="+mn-lt"/>
                <a:cs typeface="+mn-lt"/>
              </a:rPr>
              <a:t>Una percezione meno convenzionale del Project </a:t>
            </a:r>
            <a:r>
              <a:rPr lang="it-IT" b="1" dirty="0" smtClean="0">
                <a:ea typeface="+mn-lt"/>
                <a:cs typeface="+mn-lt"/>
              </a:rPr>
              <a:t>Management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ea typeface="+mn-lt"/>
                <a:cs typeface="+mn-lt"/>
              </a:rPr>
              <a:t>Il Project Management è una </a:t>
            </a:r>
            <a:r>
              <a:rPr lang="it-IT" dirty="0" smtClean="0">
                <a:solidFill>
                  <a:srgbClr val="0070C0"/>
                </a:solidFill>
                <a:ea typeface="+mn-lt"/>
                <a:cs typeface="+mn-lt"/>
              </a:rPr>
              <a:t>forma mentis </a:t>
            </a:r>
            <a:r>
              <a:rPr lang="it-IT" dirty="0" smtClean="0">
                <a:ea typeface="+mn-lt"/>
                <a:cs typeface="+mn-lt"/>
              </a:rPr>
              <a:t>che punta a due elementi: </a:t>
            </a:r>
            <a:r>
              <a:rPr lang="it-IT" dirty="0" smtClean="0">
                <a:solidFill>
                  <a:srgbClr val="0070C0"/>
                </a:solidFill>
                <a:ea typeface="+mn-lt"/>
                <a:cs typeface="+mn-lt"/>
              </a:rPr>
              <a:t>EFFICACIA </a:t>
            </a:r>
            <a:r>
              <a:rPr lang="it-IT" dirty="0" smtClean="0">
                <a:ea typeface="+mn-lt"/>
                <a:cs typeface="+mn-lt"/>
              </a:rPr>
              <a:t>ed </a:t>
            </a:r>
            <a:r>
              <a:rPr lang="it-IT" dirty="0" smtClean="0">
                <a:solidFill>
                  <a:srgbClr val="0070C0"/>
                </a:solidFill>
                <a:ea typeface="+mn-lt"/>
                <a:cs typeface="+mn-lt"/>
              </a:rPr>
              <a:t>EFFICIENZA</a:t>
            </a:r>
            <a:r>
              <a:rPr lang="it-IT" dirty="0" smtClean="0">
                <a:ea typeface="+mn-lt"/>
                <a:cs typeface="+mn-lt"/>
              </a:rPr>
              <a:t>, proprio come gli atleti……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GB" b="1" dirty="0">
              <a:solidFill>
                <a:srgbClr val="0070C0"/>
              </a:solidFill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>
                <a:ea typeface="+mn-lt"/>
                <a:cs typeface="+mn-lt"/>
              </a:rPr>
              <a:t>La ricerca di un'idea imprenditoriale, </a:t>
            </a:r>
            <a:r>
              <a:rPr lang="it-IT" dirty="0" smtClean="0">
                <a:ea typeface="+mn-lt"/>
                <a:cs typeface="+mn-lt"/>
              </a:rPr>
              <a:t>l’avvio </a:t>
            </a:r>
            <a:r>
              <a:rPr lang="it-IT" dirty="0">
                <a:ea typeface="+mn-lt"/>
                <a:cs typeface="+mn-lt"/>
              </a:rPr>
              <a:t>di un'attività, il lancio di una campagna di marketing, il targeting e l'identificazione </a:t>
            </a:r>
            <a:r>
              <a:rPr lang="it-IT" dirty="0" smtClean="0">
                <a:ea typeface="+mn-lt"/>
                <a:cs typeface="+mn-lt"/>
              </a:rPr>
              <a:t>dei gruppi </a:t>
            </a:r>
            <a:r>
              <a:rPr lang="it-IT" dirty="0">
                <a:ea typeface="+mn-lt"/>
                <a:cs typeface="+mn-lt"/>
              </a:rPr>
              <a:t>di interesse per il proprio </a:t>
            </a:r>
            <a:r>
              <a:rPr lang="it-IT" dirty="0" smtClean="0">
                <a:ea typeface="+mn-lt"/>
                <a:cs typeface="+mn-lt"/>
              </a:rPr>
              <a:t>brand possono </a:t>
            </a:r>
            <a:r>
              <a:rPr lang="it-IT" dirty="0">
                <a:ea typeface="+mn-lt"/>
                <a:cs typeface="+mn-lt"/>
              </a:rPr>
              <a:t>essere </a:t>
            </a:r>
            <a:r>
              <a:rPr lang="it-IT" dirty="0" smtClean="0">
                <a:ea typeface="+mn-lt"/>
                <a:cs typeface="+mn-lt"/>
              </a:rPr>
              <a:t>tutti considerati </a:t>
            </a:r>
            <a:r>
              <a:rPr lang="it-IT" dirty="0">
                <a:ea typeface="+mn-lt"/>
                <a:cs typeface="+mn-lt"/>
              </a:rPr>
              <a:t>progetti a sé stanti... come programmare una sessione di </a:t>
            </a:r>
            <a:r>
              <a:rPr lang="it-IT" dirty="0" smtClean="0">
                <a:ea typeface="+mn-lt"/>
                <a:cs typeface="+mn-lt"/>
              </a:rPr>
              <a:t>allenamento.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GB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>
                <a:ea typeface="+mn-lt"/>
                <a:cs typeface="+mn-lt"/>
              </a:rPr>
              <a:t>Gli approcci </a:t>
            </a:r>
            <a:r>
              <a:rPr lang="it-IT" dirty="0" smtClean="0">
                <a:ea typeface="+mn-lt"/>
                <a:cs typeface="+mn-lt"/>
              </a:rPr>
              <a:t>di Project </a:t>
            </a:r>
            <a:r>
              <a:rPr lang="it-IT" dirty="0">
                <a:ea typeface="+mn-lt"/>
                <a:cs typeface="+mn-lt"/>
              </a:rPr>
              <a:t>Management dovrebbero </a:t>
            </a:r>
            <a:r>
              <a:rPr lang="it-IT" dirty="0" smtClean="0">
                <a:ea typeface="+mn-lt"/>
                <a:cs typeface="+mn-lt"/>
              </a:rPr>
              <a:t>essere applicati </a:t>
            </a:r>
            <a:r>
              <a:rPr lang="it-IT" dirty="0">
                <a:ea typeface="+mn-lt"/>
                <a:cs typeface="+mn-lt"/>
              </a:rPr>
              <a:t>trasversalmente a tutte le tipiche funzioni imprenditoriali.</a:t>
            </a:r>
            <a:endParaRPr lang="en-GB" b="1" dirty="0"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6" name="Título 3">
            <a:extLst>
              <a:ext uri="{FF2B5EF4-FFF2-40B4-BE49-F238E27FC236}">
                <a16:creationId xmlns=""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Unità 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374484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=""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=""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132" y="6130281"/>
            <a:ext cx="9096020" cy="536494"/>
          </a:xfrm>
          <a:prstGeom prst="rect">
            <a:avLst/>
          </a:prstGeom>
        </p:spPr>
      </p:pic>
      <p:sp>
        <p:nvSpPr>
          <p:cNvPr id="16" name="Título 3">
            <a:extLst>
              <a:ext uri="{FF2B5EF4-FFF2-40B4-BE49-F238E27FC236}">
                <a16:creationId xmlns=""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Unità 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val="2933906544"/>
              </p:ext>
            </p:extLst>
          </p:nvPr>
        </p:nvGraphicFramePr>
        <p:xfrm>
          <a:off x="5968998" y="1398870"/>
          <a:ext cx="6539345" cy="4711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Subtítulo 6">
            <a:extLst>
              <a:ext uri="{FF2B5EF4-FFF2-40B4-BE49-F238E27FC236}">
                <a16:creationId xmlns=""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5647412" cy="431113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b="1" dirty="0" smtClean="0">
                <a:ea typeface="+mn-lt"/>
                <a:cs typeface="+mn-lt"/>
              </a:rPr>
              <a:t>I pilastri del Project Management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 smtClean="0">
                <a:ea typeface="+mn-lt"/>
                <a:cs typeface="+mn-lt"/>
              </a:rPr>
              <a:t>Tempo, Risultati e Risorse sono legati da una relazione </a:t>
            </a:r>
            <a:r>
              <a:rPr lang="it-IT" dirty="0">
                <a:ea typeface="+mn-lt"/>
                <a:cs typeface="+mn-lt"/>
              </a:rPr>
              <a:t>fortemente interconnessa</a:t>
            </a:r>
            <a:r>
              <a:rPr lang="it-IT" dirty="0" smtClean="0">
                <a:ea typeface="+mn-lt"/>
                <a:cs typeface="+mn-lt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dirty="0">
                <a:ea typeface="+mn-lt"/>
                <a:cs typeface="+mn-lt"/>
              </a:rPr>
              <a:t>Qualsiasi potenziale cambiamento – in termini di qualità e quantità – che </a:t>
            </a:r>
            <a:r>
              <a:rPr lang="it-IT" dirty="0" smtClean="0">
                <a:ea typeface="+mn-lt"/>
                <a:cs typeface="+mn-lt"/>
              </a:rPr>
              <a:t>influisce </a:t>
            </a:r>
            <a:r>
              <a:rPr lang="it-IT" dirty="0">
                <a:ea typeface="+mn-lt"/>
                <a:cs typeface="+mn-lt"/>
              </a:rPr>
              <a:t>su uno dei tre </a:t>
            </a:r>
            <a:r>
              <a:rPr lang="it-IT" dirty="0" smtClean="0">
                <a:ea typeface="+mn-lt"/>
                <a:cs typeface="+mn-lt"/>
              </a:rPr>
              <a:t>influenza </a:t>
            </a:r>
            <a:r>
              <a:rPr lang="it-IT" dirty="0">
                <a:ea typeface="+mn-lt"/>
                <a:cs typeface="+mn-lt"/>
              </a:rPr>
              <a:t>inevitabilmente tutti gli altri, in meglio o in peggio.</a:t>
            </a: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sz="2000" b="1" dirty="0">
              <a:ea typeface="+mn-lt"/>
              <a:cs typeface="+mn-lt"/>
            </a:endParaRPr>
          </a:p>
          <a:p>
            <a:pPr algn="just">
              <a:defRPr/>
            </a:pPr>
            <a:endParaRPr lang="en-GB" sz="2000" b="1" dirty="0"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sz="3200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29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=""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=""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132" y="6130281"/>
            <a:ext cx="9096020" cy="536494"/>
          </a:xfrm>
          <a:prstGeom prst="rect">
            <a:avLst/>
          </a:prstGeom>
        </p:spPr>
      </p:pic>
      <p:sp>
        <p:nvSpPr>
          <p:cNvPr id="16" name="Título 3">
            <a:extLst>
              <a:ext uri="{FF2B5EF4-FFF2-40B4-BE49-F238E27FC236}">
                <a16:creationId xmlns=""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Unità 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1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13" name="Subtítulo 6">
            <a:extLst>
              <a:ext uri="{FF2B5EF4-FFF2-40B4-BE49-F238E27FC236}">
                <a16:creationId xmlns=""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b="1" dirty="0">
                <a:ea typeface="+mn-lt"/>
                <a:cs typeface="+mn-lt"/>
              </a:rPr>
              <a:t>Lo scenario migliore: un progetto di successo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dirty="0">
                <a:cs typeface="Calibri"/>
              </a:rPr>
              <a:t>I risultati vengono consegnati nel rispetto </a:t>
            </a:r>
            <a:r>
              <a:rPr lang="it-IT" dirty="0" smtClean="0">
                <a:cs typeface="Calibri"/>
              </a:rPr>
              <a:t>del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  <a:cs typeface="Calibri"/>
              </a:rPr>
              <a:t>programma 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  <a:cs typeface="Calibri"/>
              </a:rPr>
              <a:t>interno</a:t>
            </a:r>
            <a:endParaRPr lang="en-GB" dirty="0" smtClean="0">
              <a:solidFill>
                <a:schemeClr val="accent5">
                  <a:lumMod val="75000"/>
                </a:schemeClr>
              </a:solidFill>
              <a:cs typeface="Calibri"/>
            </a:endParaRP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cs typeface="Calibri"/>
              </a:rPr>
              <a:t>I risultati vengono consegnati nel rispetto dei 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  <a:cs typeface="Calibri"/>
              </a:rPr>
              <a:t>parametri di performance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it-IT" dirty="0" smtClean="0">
                <a:cs typeface="Calibri"/>
              </a:rPr>
              <a:t>I </a:t>
            </a:r>
            <a:r>
              <a:rPr lang="it-IT" dirty="0">
                <a:cs typeface="Calibri"/>
              </a:rPr>
              <a:t>risultati vengono consegnati nel rispetto del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  <a:cs typeface="Calibri"/>
              </a:rPr>
              <a:t>budget 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  <a:cs typeface="Calibri"/>
              </a:rPr>
              <a:t>allocato</a:t>
            </a:r>
            <a:endParaRPr lang="en-GB" dirty="0" smtClean="0">
              <a:solidFill>
                <a:srgbClr val="0070C0"/>
              </a:solidFill>
              <a:cs typeface="Calibri"/>
            </a:endParaRP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it-IT" dirty="0">
                <a:cs typeface="Calibri"/>
              </a:rPr>
              <a:t>I risultati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  <a:cs typeface="Calibri"/>
              </a:rPr>
              <a:t>soddisfano</a:t>
            </a:r>
            <a:r>
              <a:rPr lang="it-IT" dirty="0">
                <a:cs typeface="Calibri"/>
              </a:rPr>
              <a:t> (o meglio,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  <a:cs typeface="Calibri"/>
              </a:rPr>
              <a:t>superano</a:t>
            </a:r>
            <a:r>
              <a:rPr lang="it-IT" dirty="0">
                <a:cs typeface="Calibri"/>
              </a:rPr>
              <a:t>) le aspettative </a:t>
            </a:r>
            <a:r>
              <a:rPr lang="it-IT" dirty="0" smtClean="0">
                <a:cs typeface="Calibri"/>
              </a:rPr>
              <a:t>del target 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it-IT" dirty="0">
                <a:cs typeface="Calibri"/>
              </a:rPr>
              <a:t>I risultati sono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  <a:cs typeface="Calibri"/>
              </a:rPr>
              <a:t>sostenibili</a:t>
            </a:r>
            <a:r>
              <a:rPr lang="it-IT" dirty="0">
                <a:cs typeface="Calibri"/>
              </a:rPr>
              <a:t> e di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  <a:cs typeface="Calibri"/>
              </a:rPr>
              <a:t>grande 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  <a:cs typeface="Calibri"/>
              </a:rPr>
              <a:t>impatto</a:t>
            </a:r>
            <a:r>
              <a:rPr lang="en-GB" dirty="0" smtClean="0">
                <a:solidFill>
                  <a:srgbClr val="0070C0"/>
                </a:solidFill>
                <a:cs typeface="Calibri"/>
              </a:rPr>
              <a:t> </a:t>
            </a:r>
            <a:endParaRPr lang="en-GB" dirty="0">
              <a:solidFill>
                <a:srgbClr val="0070C0"/>
              </a:solidFill>
              <a:cs typeface="Calibri"/>
            </a:endParaRP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it-IT" dirty="0">
                <a:cs typeface="Calibri"/>
              </a:rPr>
              <a:t>I risultati (</a:t>
            </a:r>
            <a:r>
              <a:rPr lang="it-IT" dirty="0" smtClean="0">
                <a:cs typeface="Calibri"/>
              </a:rPr>
              <a:t>e le attività che </a:t>
            </a:r>
            <a:r>
              <a:rPr lang="it-IT" dirty="0">
                <a:cs typeface="Calibri"/>
              </a:rPr>
              <a:t>portano </a:t>
            </a:r>
            <a:r>
              <a:rPr lang="it-IT" dirty="0" smtClean="0">
                <a:cs typeface="Calibri"/>
              </a:rPr>
              <a:t>al </a:t>
            </a:r>
            <a:r>
              <a:rPr lang="it-IT" dirty="0">
                <a:cs typeface="Calibri"/>
              </a:rPr>
              <a:t>loro </a:t>
            </a:r>
            <a:r>
              <a:rPr lang="it-IT" dirty="0" smtClean="0">
                <a:cs typeface="Calibri"/>
              </a:rPr>
              <a:t>raggiungimento) producono 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  <a:cs typeface="Calibri"/>
              </a:rPr>
              <a:t>empowerment</a:t>
            </a:r>
            <a:r>
              <a:rPr lang="it-IT" dirty="0" smtClean="0">
                <a:cs typeface="Calibri"/>
              </a:rPr>
              <a:t> </a:t>
            </a:r>
            <a:r>
              <a:rPr lang="it-IT" dirty="0">
                <a:cs typeface="Calibri"/>
              </a:rPr>
              <a:t>n</a:t>
            </a:r>
            <a:r>
              <a:rPr lang="it-IT" dirty="0" smtClean="0">
                <a:cs typeface="Calibri"/>
              </a:rPr>
              <a:t>elle persone</a:t>
            </a:r>
            <a:endParaRPr lang="en-GB" dirty="0">
              <a:cs typeface="Calibri"/>
            </a:endParaRP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endParaRPr lang="en-GB" dirty="0">
              <a:solidFill>
                <a:srgbClr val="0070C0"/>
              </a:solidFill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66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=""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=""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=""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=""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9132" y="6130281"/>
            <a:ext cx="9096020" cy="536494"/>
          </a:xfrm>
          <a:prstGeom prst="rect">
            <a:avLst/>
          </a:prstGeom>
        </p:spPr>
      </p:pic>
      <p:sp>
        <p:nvSpPr>
          <p:cNvPr id="11" name="Título 3">
            <a:extLst>
              <a:ext uri="{FF2B5EF4-FFF2-40B4-BE49-F238E27FC236}">
                <a16:creationId xmlns=""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b="1" spc="-85" dirty="0" smtClean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Unità </a:t>
            </a:r>
            <a:r>
              <a:rPr lang="fi-FI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2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graphicFrame>
        <p:nvGraphicFramePr>
          <p:cNvPr id="19" name="Diagramma 18"/>
          <p:cNvGraphicFramePr/>
          <p:nvPr>
            <p:extLst>
              <p:ext uri="{D42A27DB-BD31-4B8C-83A1-F6EECF244321}">
                <p14:modId xmlns:p14="http://schemas.microsoft.com/office/powerpoint/2010/main" val="1149965507"/>
              </p:ext>
            </p:extLst>
          </p:nvPr>
        </p:nvGraphicFramePr>
        <p:xfrm>
          <a:off x="1335279" y="766618"/>
          <a:ext cx="9762836" cy="54138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0" name="Subtítulo 6">
            <a:extLst>
              <a:ext uri="{FF2B5EF4-FFF2-40B4-BE49-F238E27FC236}">
                <a16:creationId xmlns=""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5279" y="1290770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r>
              <a:rPr lang="it-IT" b="1" dirty="0" smtClean="0">
                <a:ea typeface="+mn-lt"/>
                <a:cs typeface="+mn-lt"/>
              </a:rPr>
              <a:t>Il ciclo di vita del progetto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it-IT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it-IT" b="1" dirty="0" smtClean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b="1" dirty="0">
              <a:ea typeface="+mn-lt"/>
              <a:cs typeface="+mn-lt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defRPr/>
            </a:pPr>
            <a:endParaRPr lang="en-GB" dirty="0">
              <a:solidFill>
                <a:srgbClr val="0070C0"/>
              </a:solidFill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21" name="Rettangolo arrotondato 20"/>
          <p:cNvSpPr/>
          <p:nvPr/>
        </p:nvSpPr>
        <p:spPr>
          <a:xfrm>
            <a:off x="1136073" y="1694144"/>
            <a:ext cx="10178472" cy="3856911"/>
          </a:xfrm>
          <a:prstGeom prst="round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ttangolo arrotondato 21"/>
          <p:cNvSpPr/>
          <p:nvPr/>
        </p:nvSpPr>
        <p:spPr>
          <a:xfrm>
            <a:off x="1227266" y="2198751"/>
            <a:ext cx="9967207" cy="261923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asellaDiTesto 22"/>
          <p:cNvSpPr txBox="1"/>
          <p:nvPr/>
        </p:nvSpPr>
        <p:spPr>
          <a:xfrm>
            <a:off x="7710054" y="1694144"/>
            <a:ext cx="29094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solidFill>
                  <a:srgbClr val="FF0000"/>
                </a:solidFill>
              </a:rPr>
              <a:t>Comunicazione</a:t>
            </a:r>
            <a:endParaRPr lang="en-GB" sz="3000" b="1" dirty="0">
              <a:solidFill>
                <a:srgbClr val="FF0000"/>
              </a:solidFill>
            </a:endParaRPr>
          </a:p>
        </p:txBody>
      </p:sp>
      <p:sp>
        <p:nvSpPr>
          <p:cNvPr id="24" name="Freccia in giù 23"/>
          <p:cNvSpPr/>
          <p:nvPr/>
        </p:nvSpPr>
        <p:spPr>
          <a:xfrm>
            <a:off x="7915564" y="3814618"/>
            <a:ext cx="129309" cy="498764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CasellaDiTesto 24"/>
          <p:cNvSpPr txBox="1"/>
          <p:nvPr/>
        </p:nvSpPr>
        <p:spPr>
          <a:xfrm>
            <a:off x="6924964" y="4263991"/>
            <a:ext cx="22398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 smtClean="0"/>
              <a:t>Esecuzione</a:t>
            </a:r>
            <a:endParaRPr lang="it-IT" sz="3000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1627908" y="5013535"/>
            <a:ext cx="73332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 smtClean="0">
                <a:solidFill>
                  <a:schemeClr val="accent6">
                    <a:lumMod val="50000"/>
                  </a:schemeClr>
                </a:solidFill>
              </a:rPr>
              <a:t>Monitoraggio e Controllo</a:t>
            </a:r>
            <a:r>
              <a:rPr lang="en-GB" sz="3000" b="1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n-GB" sz="3000" b="1" i="1" dirty="0">
                <a:solidFill>
                  <a:schemeClr val="accent6">
                    <a:lumMod val="50000"/>
                  </a:schemeClr>
                </a:solidFill>
              </a:rPr>
              <a:t>Quality Assurance</a:t>
            </a:r>
          </a:p>
        </p:txBody>
      </p:sp>
    </p:spTree>
    <p:extLst>
      <p:ext uri="{BB962C8B-B14F-4D97-AF65-F5344CB8AC3E}">
        <p14:creationId xmlns:p14="http://schemas.microsoft.com/office/powerpoint/2010/main" val="202361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F7E5129145C1D4796D0CCED5DFBDE02" ma:contentTypeVersion="13" ma:contentTypeDescription="Luo uusi asiakirja." ma:contentTypeScope="" ma:versionID="118419fb119b9c1e9913f3298a077b54">
  <xsd:schema xmlns:xsd="http://www.w3.org/2001/XMLSchema" xmlns:xs="http://www.w3.org/2001/XMLSchema" xmlns:p="http://schemas.microsoft.com/office/2006/metadata/properties" xmlns:ns3="f72e2ad1-936a-41f1-a598-e84f4d1ebb13" xmlns:ns4="e20851b4-1139-4020-85e5-81b7cb96bc19" targetNamespace="http://schemas.microsoft.com/office/2006/metadata/properties" ma:root="true" ma:fieldsID="bbe855feaae0f8c5a9d6d7a97e2567cc" ns3:_="" ns4:_="">
    <xsd:import namespace="f72e2ad1-936a-41f1-a598-e84f4d1ebb13"/>
    <xsd:import namespace="e20851b4-1139-4020-85e5-81b7cb96bc1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2e2ad1-936a-41f1-a598-e84f4d1ebb1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0851b4-1139-4020-85e5-81b7cb96bc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4228FB-21EC-4592-80FF-0EB9C7E73F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2e2ad1-936a-41f1-a598-e84f4d1ebb13"/>
    <ds:schemaRef ds:uri="e20851b4-1139-4020-85e5-81b7cb96bc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1FC19E-F1A9-4F23-AF5A-A95B43BB44B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20851b4-1139-4020-85e5-81b7cb96bc19"/>
    <ds:schemaRef ds:uri="http://purl.org/dc/elements/1.1/"/>
    <ds:schemaRef ds:uri="http://schemas.microsoft.com/office/2006/metadata/properties"/>
    <ds:schemaRef ds:uri="f72e2ad1-936a-41f1-a598-e84f4d1ebb1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2FEE615-4159-482B-8537-8B554BA62E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2051</TotalTime>
  <Words>1701</Words>
  <Application>Microsoft Office PowerPoint</Application>
  <PresentationFormat>Widescreen</PresentationFormat>
  <Paragraphs>435</Paragraphs>
  <Slides>26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3" baseType="lpstr">
      <vt:lpstr>맑은 고딕</vt:lpstr>
      <vt:lpstr>Arial</vt:lpstr>
      <vt:lpstr>Calibri</vt:lpstr>
      <vt:lpstr>Calibri Light</vt:lpstr>
      <vt:lpstr>Tahoma</vt:lpstr>
      <vt:lpstr>Times New Roman</vt:lpstr>
      <vt:lpstr>Tema de Office</vt:lpstr>
      <vt:lpstr>Gli elementi essenziali del  Project Management  per aspiranti imprenditori sportivi</vt:lpstr>
      <vt:lpstr>1. Obiettivi e traguardi</vt:lpstr>
      <vt:lpstr>Indice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In sintesi</vt:lpstr>
      <vt:lpstr>Test di auto-valutazione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Cristina</dc:creator>
  <cp:lastModifiedBy>User</cp:lastModifiedBy>
  <cp:revision>646</cp:revision>
  <cp:lastPrinted>2021-11-11T07:54:38Z</cp:lastPrinted>
  <dcterms:created xsi:type="dcterms:W3CDTF">2020-11-24T11:59:30Z</dcterms:created>
  <dcterms:modified xsi:type="dcterms:W3CDTF">2022-02-18T10:46:15Z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0x0101005F7E5129145C1D4796D0CCED5DFBDE02</vt:lpwstr>
  </property>
</Properties>
</file>