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2" r:id="rId6"/>
    <p:sldId id="266" r:id="rId7"/>
    <p:sldId id="276" r:id="rId8"/>
    <p:sldId id="277" r:id="rId9"/>
    <p:sldId id="286" r:id="rId10"/>
    <p:sldId id="278" r:id="rId11"/>
    <p:sldId id="279" r:id="rId12"/>
    <p:sldId id="275" r:id="rId13"/>
    <p:sldId id="257" r:id="rId14"/>
    <p:sldId id="268" r:id="rId15"/>
    <p:sldId id="269" r:id="rId16"/>
    <p:sldId id="270" r:id="rId17"/>
    <p:sldId id="271" r:id="rId18"/>
    <p:sldId id="274" r:id="rId19"/>
    <p:sldId id="272" r:id="rId20"/>
    <p:sldId id="280" r:id="rId21"/>
    <p:sldId id="281" r:id="rId22"/>
    <p:sldId id="282" r:id="rId23"/>
    <p:sldId id="285" r:id="rId24"/>
    <p:sldId id="283" r:id="rId25"/>
    <p:sldId id="284" r:id="rId26"/>
    <p:sldId id="265" r:id="rId27"/>
    <p:sldId id="267" r:id="rId2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544"/>
    <a:srgbClr val="D92E2D"/>
    <a:srgbClr val="E6872D"/>
    <a:srgbClr val="FFCD04"/>
    <a:srgbClr val="FFFFFF"/>
    <a:srgbClr val="FFD13C"/>
    <a:srgbClr val="FFC400"/>
    <a:srgbClr val="FFC300"/>
    <a:srgbClr val="FFC100"/>
    <a:srgbClr val="E580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10" d="100"/>
          <a:sy n="110" d="100"/>
        </p:scale>
        <p:origin x="-859" y="-3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52CD4E-DE03-4EAE-9016-7D020E66BBCF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73A0611C-0816-4AEA-8903-919B5BEA7F5F}">
      <dgm:prSet phldrT="[Text]" custT="1"/>
      <dgm:spPr>
        <a:solidFill>
          <a:srgbClr val="E6872D"/>
        </a:solidFill>
      </dgm:spPr>
      <dgm:t>
        <a:bodyPr/>
        <a:lstStyle/>
        <a:p>
          <a:r>
            <a:rPr lang="sk-SK" sz="2000" dirty="0" err="1"/>
            <a:t>IDEAS</a:t>
          </a:r>
          <a:endParaRPr lang="sk-SK" sz="2000" dirty="0"/>
        </a:p>
      </dgm:t>
    </dgm:pt>
    <dgm:pt modelId="{7522B12C-5280-4BC4-98C4-12F93F186AFB}" type="parTrans" cxnId="{CC816AE2-B7B3-44DA-B5CD-778A45FDF130}">
      <dgm:prSet/>
      <dgm:spPr/>
      <dgm:t>
        <a:bodyPr/>
        <a:lstStyle/>
        <a:p>
          <a:endParaRPr lang="sk-SK"/>
        </a:p>
      </dgm:t>
    </dgm:pt>
    <dgm:pt modelId="{40889AA3-CFCF-4C77-86B0-697D9DD693AF}" type="sibTrans" cxnId="{CC816AE2-B7B3-44DA-B5CD-778A45FDF130}">
      <dgm:prSet/>
      <dgm:spPr/>
      <dgm:t>
        <a:bodyPr/>
        <a:lstStyle/>
        <a:p>
          <a:endParaRPr lang="sk-SK"/>
        </a:p>
      </dgm:t>
    </dgm:pt>
    <dgm:pt modelId="{293302D7-4DD1-4A85-9C3B-8B0E468BDEFC}">
      <dgm:prSet phldrT="[Text]" custT="1"/>
      <dgm:spPr>
        <a:solidFill>
          <a:srgbClr val="D92E2D"/>
        </a:solidFill>
      </dgm:spPr>
      <dgm:t>
        <a:bodyPr/>
        <a:lstStyle/>
        <a:p>
          <a:r>
            <a:rPr lang="sk-SK" sz="2000" dirty="0"/>
            <a:t>C</a:t>
          </a:r>
          <a:r>
            <a:rPr lang="es-ES" sz="2000" dirty="0"/>
            <a:t>ÓDIGO</a:t>
          </a:r>
          <a:endParaRPr lang="sk-SK" sz="2000" dirty="0"/>
        </a:p>
      </dgm:t>
    </dgm:pt>
    <dgm:pt modelId="{7C855553-C8CA-4938-A0A4-A7D295AAAD22}" type="parTrans" cxnId="{3154A47E-EEE2-4DBC-A692-69517A82A5DD}">
      <dgm:prSet/>
      <dgm:spPr/>
      <dgm:t>
        <a:bodyPr/>
        <a:lstStyle/>
        <a:p>
          <a:endParaRPr lang="sk-SK"/>
        </a:p>
      </dgm:t>
    </dgm:pt>
    <dgm:pt modelId="{AB7D2D84-7B71-4B00-819A-F5533C6F4A57}" type="sibTrans" cxnId="{3154A47E-EEE2-4DBC-A692-69517A82A5DD}">
      <dgm:prSet/>
      <dgm:spPr/>
      <dgm:t>
        <a:bodyPr/>
        <a:lstStyle/>
        <a:p>
          <a:endParaRPr lang="sk-SK"/>
        </a:p>
      </dgm:t>
    </dgm:pt>
    <dgm:pt modelId="{C23DA227-2080-4ABC-B98C-A687FED40F0F}">
      <dgm:prSet phldrT="[Text]" custT="1"/>
      <dgm:spPr>
        <a:solidFill>
          <a:srgbClr val="FFCD04"/>
        </a:solidFill>
      </dgm:spPr>
      <dgm:t>
        <a:bodyPr/>
        <a:lstStyle/>
        <a:p>
          <a:r>
            <a:rPr lang="sk-SK" sz="2000" dirty="0"/>
            <a:t>DAT</a:t>
          </a:r>
          <a:r>
            <a:rPr lang="es-ES" sz="2000" dirty="0"/>
            <a:t>OS</a:t>
          </a:r>
          <a:endParaRPr lang="sk-SK" sz="2000" dirty="0"/>
        </a:p>
      </dgm:t>
    </dgm:pt>
    <dgm:pt modelId="{6607704A-81C8-474E-8D3A-047D167AE848}" type="parTrans" cxnId="{8A949946-1E11-4C1C-AE4B-525C306C0B46}">
      <dgm:prSet/>
      <dgm:spPr/>
      <dgm:t>
        <a:bodyPr/>
        <a:lstStyle/>
        <a:p>
          <a:endParaRPr lang="sk-SK"/>
        </a:p>
      </dgm:t>
    </dgm:pt>
    <dgm:pt modelId="{25921605-AFCB-4C8A-8B6A-70B4923B5C33}" type="sibTrans" cxnId="{8A949946-1E11-4C1C-AE4B-525C306C0B46}">
      <dgm:prSet/>
      <dgm:spPr/>
      <dgm:t>
        <a:bodyPr/>
        <a:lstStyle/>
        <a:p>
          <a:endParaRPr lang="sk-SK"/>
        </a:p>
      </dgm:t>
    </dgm:pt>
    <dgm:pt modelId="{915ED8AB-F619-4E63-85CD-BC7160A92519}" type="pres">
      <dgm:prSet presAssocID="{5F52CD4E-DE03-4EAE-9016-7D020E66BBCF}" presName="cycle" presStyleCnt="0">
        <dgm:presLayoutVars>
          <dgm:dir/>
          <dgm:resizeHandles val="exact"/>
        </dgm:presLayoutVars>
      </dgm:prSet>
      <dgm:spPr/>
    </dgm:pt>
    <dgm:pt modelId="{3020F639-CD80-4C46-9B39-9EFA47216A06}" type="pres">
      <dgm:prSet presAssocID="{73A0611C-0816-4AEA-8903-919B5BEA7F5F}" presName="node" presStyleLbl="node1" presStyleIdx="0" presStyleCnt="3">
        <dgm:presLayoutVars>
          <dgm:bulletEnabled val="1"/>
        </dgm:presLayoutVars>
      </dgm:prSet>
      <dgm:spPr/>
    </dgm:pt>
    <dgm:pt modelId="{04A38DF1-9CD6-40BE-A301-46CEC87A4F51}" type="pres">
      <dgm:prSet presAssocID="{73A0611C-0816-4AEA-8903-919B5BEA7F5F}" presName="spNode" presStyleCnt="0"/>
      <dgm:spPr/>
    </dgm:pt>
    <dgm:pt modelId="{1DF21CFB-E87D-439E-AAE0-9A8C2AC9C51E}" type="pres">
      <dgm:prSet presAssocID="{40889AA3-CFCF-4C77-86B0-697D9DD693AF}" presName="sibTrans" presStyleLbl="sibTrans1D1" presStyleIdx="0" presStyleCnt="3"/>
      <dgm:spPr/>
    </dgm:pt>
    <dgm:pt modelId="{4DBE7484-57BB-45C2-AB26-A68746474704}" type="pres">
      <dgm:prSet presAssocID="{293302D7-4DD1-4A85-9C3B-8B0E468BDEFC}" presName="node" presStyleLbl="node1" presStyleIdx="1" presStyleCnt="3">
        <dgm:presLayoutVars>
          <dgm:bulletEnabled val="1"/>
        </dgm:presLayoutVars>
      </dgm:prSet>
      <dgm:spPr/>
    </dgm:pt>
    <dgm:pt modelId="{922CA129-BF64-4EFE-8C69-1137DE1A7725}" type="pres">
      <dgm:prSet presAssocID="{293302D7-4DD1-4A85-9C3B-8B0E468BDEFC}" presName="spNode" presStyleCnt="0"/>
      <dgm:spPr/>
    </dgm:pt>
    <dgm:pt modelId="{C02DAF9E-D1D6-4ED1-AC5F-A1284DFCE095}" type="pres">
      <dgm:prSet presAssocID="{AB7D2D84-7B71-4B00-819A-F5533C6F4A57}" presName="sibTrans" presStyleLbl="sibTrans1D1" presStyleIdx="1" presStyleCnt="3"/>
      <dgm:spPr/>
    </dgm:pt>
    <dgm:pt modelId="{824B2414-2F63-44A3-8887-F2C6338A5679}" type="pres">
      <dgm:prSet presAssocID="{C23DA227-2080-4ABC-B98C-A687FED40F0F}" presName="node" presStyleLbl="node1" presStyleIdx="2" presStyleCnt="3">
        <dgm:presLayoutVars>
          <dgm:bulletEnabled val="1"/>
        </dgm:presLayoutVars>
      </dgm:prSet>
      <dgm:spPr/>
    </dgm:pt>
    <dgm:pt modelId="{7EC083E2-CA9E-4811-A2E7-942FC68D9E6C}" type="pres">
      <dgm:prSet presAssocID="{C23DA227-2080-4ABC-B98C-A687FED40F0F}" presName="spNode" presStyleCnt="0"/>
      <dgm:spPr/>
    </dgm:pt>
    <dgm:pt modelId="{2434A198-A385-4870-A592-9418C477902A}" type="pres">
      <dgm:prSet presAssocID="{25921605-AFCB-4C8A-8B6A-70B4923B5C33}" presName="sibTrans" presStyleLbl="sibTrans1D1" presStyleIdx="2" presStyleCnt="3"/>
      <dgm:spPr/>
    </dgm:pt>
  </dgm:ptLst>
  <dgm:cxnLst>
    <dgm:cxn modelId="{CB085011-9483-482E-9834-16FB78D3BC4A}" type="presOf" srcId="{AB7D2D84-7B71-4B00-819A-F5533C6F4A57}" destId="{C02DAF9E-D1D6-4ED1-AC5F-A1284DFCE095}" srcOrd="0" destOrd="0" presId="urn:microsoft.com/office/officeart/2005/8/layout/cycle6"/>
    <dgm:cxn modelId="{87004D1C-B9BB-4333-A70D-3BAE73A4E5CE}" type="presOf" srcId="{293302D7-4DD1-4A85-9C3B-8B0E468BDEFC}" destId="{4DBE7484-57BB-45C2-AB26-A68746474704}" srcOrd="0" destOrd="0" presId="urn:microsoft.com/office/officeart/2005/8/layout/cycle6"/>
    <dgm:cxn modelId="{EDF3AE42-99E2-455F-A807-5CF7C4981C9D}" type="presOf" srcId="{5F52CD4E-DE03-4EAE-9016-7D020E66BBCF}" destId="{915ED8AB-F619-4E63-85CD-BC7160A92519}" srcOrd="0" destOrd="0" presId="urn:microsoft.com/office/officeart/2005/8/layout/cycle6"/>
    <dgm:cxn modelId="{8A949946-1E11-4C1C-AE4B-525C306C0B46}" srcId="{5F52CD4E-DE03-4EAE-9016-7D020E66BBCF}" destId="{C23DA227-2080-4ABC-B98C-A687FED40F0F}" srcOrd="2" destOrd="0" parTransId="{6607704A-81C8-474E-8D3A-047D167AE848}" sibTransId="{25921605-AFCB-4C8A-8B6A-70B4923B5C33}"/>
    <dgm:cxn modelId="{3B10B068-00DD-4D7E-BB71-334DDBDA36AF}" type="presOf" srcId="{73A0611C-0816-4AEA-8903-919B5BEA7F5F}" destId="{3020F639-CD80-4C46-9B39-9EFA47216A06}" srcOrd="0" destOrd="0" presId="urn:microsoft.com/office/officeart/2005/8/layout/cycle6"/>
    <dgm:cxn modelId="{57CD6254-DC89-48FB-91B4-C893D73326B2}" type="presOf" srcId="{C23DA227-2080-4ABC-B98C-A687FED40F0F}" destId="{824B2414-2F63-44A3-8887-F2C6338A5679}" srcOrd="0" destOrd="0" presId="urn:microsoft.com/office/officeart/2005/8/layout/cycle6"/>
    <dgm:cxn modelId="{3154A47E-EEE2-4DBC-A692-69517A82A5DD}" srcId="{5F52CD4E-DE03-4EAE-9016-7D020E66BBCF}" destId="{293302D7-4DD1-4A85-9C3B-8B0E468BDEFC}" srcOrd="1" destOrd="0" parTransId="{7C855553-C8CA-4938-A0A4-A7D295AAAD22}" sibTransId="{AB7D2D84-7B71-4B00-819A-F5533C6F4A57}"/>
    <dgm:cxn modelId="{69FF7EA2-1EF4-4296-AFA5-8C8EB21C6DAA}" type="presOf" srcId="{40889AA3-CFCF-4C77-86B0-697D9DD693AF}" destId="{1DF21CFB-E87D-439E-AAE0-9A8C2AC9C51E}" srcOrd="0" destOrd="0" presId="urn:microsoft.com/office/officeart/2005/8/layout/cycle6"/>
    <dgm:cxn modelId="{650B52AF-DED5-4A2C-A027-1B055F1B3101}" type="presOf" srcId="{25921605-AFCB-4C8A-8B6A-70B4923B5C33}" destId="{2434A198-A385-4870-A592-9418C477902A}" srcOrd="0" destOrd="0" presId="urn:microsoft.com/office/officeart/2005/8/layout/cycle6"/>
    <dgm:cxn modelId="{CC816AE2-B7B3-44DA-B5CD-778A45FDF130}" srcId="{5F52CD4E-DE03-4EAE-9016-7D020E66BBCF}" destId="{73A0611C-0816-4AEA-8903-919B5BEA7F5F}" srcOrd="0" destOrd="0" parTransId="{7522B12C-5280-4BC4-98C4-12F93F186AFB}" sibTransId="{40889AA3-CFCF-4C77-86B0-697D9DD693AF}"/>
    <dgm:cxn modelId="{87013460-156B-4DCA-96E2-FF7502CDEC61}" type="presParOf" srcId="{915ED8AB-F619-4E63-85CD-BC7160A92519}" destId="{3020F639-CD80-4C46-9B39-9EFA47216A06}" srcOrd="0" destOrd="0" presId="urn:microsoft.com/office/officeart/2005/8/layout/cycle6"/>
    <dgm:cxn modelId="{944F7301-3140-4FC9-BB3E-29C76C58D4AE}" type="presParOf" srcId="{915ED8AB-F619-4E63-85CD-BC7160A92519}" destId="{04A38DF1-9CD6-40BE-A301-46CEC87A4F51}" srcOrd="1" destOrd="0" presId="urn:microsoft.com/office/officeart/2005/8/layout/cycle6"/>
    <dgm:cxn modelId="{72975FFE-103A-4301-891C-1FEE61054AB0}" type="presParOf" srcId="{915ED8AB-F619-4E63-85CD-BC7160A92519}" destId="{1DF21CFB-E87D-439E-AAE0-9A8C2AC9C51E}" srcOrd="2" destOrd="0" presId="urn:microsoft.com/office/officeart/2005/8/layout/cycle6"/>
    <dgm:cxn modelId="{80CD02BF-9545-4A2F-BD91-AC073A00E986}" type="presParOf" srcId="{915ED8AB-F619-4E63-85CD-BC7160A92519}" destId="{4DBE7484-57BB-45C2-AB26-A68746474704}" srcOrd="3" destOrd="0" presId="urn:microsoft.com/office/officeart/2005/8/layout/cycle6"/>
    <dgm:cxn modelId="{1EB629B0-4CA9-4868-BDAC-073853D55F57}" type="presParOf" srcId="{915ED8AB-F619-4E63-85CD-BC7160A92519}" destId="{922CA129-BF64-4EFE-8C69-1137DE1A7725}" srcOrd="4" destOrd="0" presId="urn:microsoft.com/office/officeart/2005/8/layout/cycle6"/>
    <dgm:cxn modelId="{4924F4F4-A1CD-48DB-B31A-9BB4A8DBFB6A}" type="presParOf" srcId="{915ED8AB-F619-4E63-85CD-BC7160A92519}" destId="{C02DAF9E-D1D6-4ED1-AC5F-A1284DFCE095}" srcOrd="5" destOrd="0" presId="urn:microsoft.com/office/officeart/2005/8/layout/cycle6"/>
    <dgm:cxn modelId="{0B375A9F-A98B-4864-807F-15A2355E2D66}" type="presParOf" srcId="{915ED8AB-F619-4E63-85CD-BC7160A92519}" destId="{824B2414-2F63-44A3-8887-F2C6338A5679}" srcOrd="6" destOrd="0" presId="urn:microsoft.com/office/officeart/2005/8/layout/cycle6"/>
    <dgm:cxn modelId="{9831CAB4-AE8B-4122-880E-9B97FC6EE142}" type="presParOf" srcId="{915ED8AB-F619-4E63-85CD-BC7160A92519}" destId="{7EC083E2-CA9E-4811-A2E7-942FC68D9E6C}" srcOrd="7" destOrd="0" presId="urn:microsoft.com/office/officeart/2005/8/layout/cycle6"/>
    <dgm:cxn modelId="{FB812BDB-D1C6-48AE-A9C1-533F37C08D93}" type="presParOf" srcId="{915ED8AB-F619-4E63-85CD-BC7160A92519}" destId="{2434A198-A385-4870-A592-9418C477902A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20F639-CD80-4C46-9B39-9EFA47216A06}">
      <dsp:nvSpPr>
        <dsp:cNvPr id="0" name=""/>
        <dsp:cNvSpPr/>
      </dsp:nvSpPr>
      <dsp:spPr>
        <a:xfrm>
          <a:off x="865536" y="15961"/>
          <a:ext cx="1153579" cy="749826"/>
        </a:xfrm>
        <a:prstGeom prst="roundRect">
          <a:avLst/>
        </a:prstGeom>
        <a:solidFill>
          <a:srgbClr val="E6872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kern="1200" dirty="0" err="1"/>
            <a:t>IDEAS</a:t>
          </a:r>
          <a:endParaRPr lang="sk-SK" sz="2000" kern="1200" dirty="0"/>
        </a:p>
      </dsp:txBody>
      <dsp:txXfrm>
        <a:off x="902139" y="52564"/>
        <a:ext cx="1080373" cy="676620"/>
      </dsp:txXfrm>
    </dsp:sp>
    <dsp:sp modelId="{1DF21CFB-E87D-439E-AAE0-9A8C2AC9C51E}">
      <dsp:nvSpPr>
        <dsp:cNvPr id="0" name=""/>
        <dsp:cNvSpPr/>
      </dsp:nvSpPr>
      <dsp:spPr>
        <a:xfrm>
          <a:off x="443104" y="390874"/>
          <a:ext cx="1998443" cy="1998443"/>
        </a:xfrm>
        <a:custGeom>
          <a:avLst/>
          <a:gdLst/>
          <a:ahLst/>
          <a:cxnLst/>
          <a:rect l="0" t="0" r="0" b="0"/>
          <a:pathLst>
            <a:path>
              <a:moveTo>
                <a:pt x="1584374" y="189258"/>
              </a:moveTo>
              <a:arcTo wR="999221" hR="999221" stAng="18350760" swAng="364400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BE7484-57BB-45C2-AB26-A68746474704}">
      <dsp:nvSpPr>
        <dsp:cNvPr id="0" name=""/>
        <dsp:cNvSpPr/>
      </dsp:nvSpPr>
      <dsp:spPr>
        <a:xfrm>
          <a:off x="1730887" y="1514794"/>
          <a:ext cx="1153579" cy="749826"/>
        </a:xfrm>
        <a:prstGeom prst="roundRect">
          <a:avLst/>
        </a:prstGeom>
        <a:solidFill>
          <a:srgbClr val="D92E2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kern="1200" dirty="0"/>
            <a:t>C</a:t>
          </a:r>
          <a:r>
            <a:rPr lang="es-ES" sz="2000" kern="1200" dirty="0"/>
            <a:t>ÓDIGO</a:t>
          </a:r>
          <a:endParaRPr lang="sk-SK" sz="2000" kern="1200" dirty="0"/>
        </a:p>
      </dsp:txBody>
      <dsp:txXfrm>
        <a:off x="1767490" y="1551397"/>
        <a:ext cx="1080373" cy="676620"/>
      </dsp:txXfrm>
    </dsp:sp>
    <dsp:sp modelId="{C02DAF9E-D1D6-4ED1-AC5F-A1284DFCE095}">
      <dsp:nvSpPr>
        <dsp:cNvPr id="0" name=""/>
        <dsp:cNvSpPr/>
      </dsp:nvSpPr>
      <dsp:spPr>
        <a:xfrm>
          <a:off x="443104" y="390874"/>
          <a:ext cx="1998443" cy="1998443"/>
        </a:xfrm>
        <a:custGeom>
          <a:avLst/>
          <a:gdLst/>
          <a:ahLst/>
          <a:cxnLst/>
          <a:rect l="0" t="0" r="0" b="0"/>
          <a:pathLst>
            <a:path>
              <a:moveTo>
                <a:pt x="1474113" y="1878381"/>
              </a:moveTo>
              <a:arcTo wR="999221" hR="999221" stAng="3697416" swAng="340516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4B2414-2F63-44A3-8887-F2C6338A5679}">
      <dsp:nvSpPr>
        <dsp:cNvPr id="0" name=""/>
        <dsp:cNvSpPr/>
      </dsp:nvSpPr>
      <dsp:spPr>
        <a:xfrm>
          <a:off x="184" y="1514794"/>
          <a:ext cx="1153579" cy="749826"/>
        </a:xfrm>
        <a:prstGeom prst="roundRect">
          <a:avLst/>
        </a:prstGeom>
        <a:solidFill>
          <a:srgbClr val="FFCD0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kern="1200" dirty="0"/>
            <a:t>DAT</a:t>
          </a:r>
          <a:r>
            <a:rPr lang="es-ES" sz="2000" kern="1200" dirty="0"/>
            <a:t>OS</a:t>
          </a:r>
          <a:endParaRPr lang="sk-SK" sz="2000" kern="1200" dirty="0"/>
        </a:p>
      </dsp:txBody>
      <dsp:txXfrm>
        <a:off x="36787" y="1551397"/>
        <a:ext cx="1080373" cy="676620"/>
      </dsp:txXfrm>
    </dsp:sp>
    <dsp:sp modelId="{2434A198-A385-4870-A592-9418C477902A}">
      <dsp:nvSpPr>
        <dsp:cNvPr id="0" name=""/>
        <dsp:cNvSpPr/>
      </dsp:nvSpPr>
      <dsp:spPr>
        <a:xfrm>
          <a:off x="443104" y="390874"/>
          <a:ext cx="1998443" cy="1998443"/>
        </a:xfrm>
        <a:custGeom>
          <a:avLst/>
          <a:gdLst/>
          <a:ahLst/>
          <a:cxnLst/>
          <a:rect l="0" t="0" r="0" b="0"/>
          <a:pathLst>
            <a:path>
              <a:moveTo>
                <a:pt x="6580" y="1113713"/>
              </a:moveTo>
              <a:arcTo wR="999221" hR="999221" stAng="10405232" swAng="364400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887E90-0E07-4FDA-864C-0C99D2A63E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DEC76CB-170A-487C-B6DE-5C89756A9D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9F76C6-0F8A-4C99-BB42-AF9E8E688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A19E-EFBB-46D6-940E-B9FEBB41F1A4}" type="datetimeFigureOut">
              <a:rPr lang="es-ES" smtClean="0"/>
              <a:t>01/02/2022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2F7B82-1B0D-4B96-87D6-9FB8F554E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4DB5E42-C2BD-4465-AF33-FF1A3687C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AC35-5C40-4781-8654-89605ADC15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2422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6CEAAE-916D-4D79-8553-6D755354F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904D6BA-26EE-4D00-931D-32B61335E6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5567537-172B-482C-BB50-34BBD6366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A19E-EFBB-46D6-940E-B9FEBB41F1A4}" type="datetimeFigureOut">
              <a:rPr lang="es-ES" smtClean="0"/>
              <a:t>01/02/2022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73DFC3-1B83-4DA8-B1CD-7BA5BFB72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22636A-9344-495E-BC6C-D22CE9736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AC35-5C40-4781-8654-89605ADC15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8794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A26EAA8-93C2-4FDC-A569-617C60100F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753BC6B-E431-4C3B-9478-D70E9BE07C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392728-8DC0-4A3C-8A00-4E6D1BA7D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A19E-EFBB-46D6-940E-B9FEBB41F1A4}" type="datetimeFigureOut">
              <a:rPr lang="es-ES" smtClean="0"/>
              <a:t>01/02/2022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49344D-B293-4FFC-B647-B4CFC632B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FF3B87-03E9-47A7-AF32-8C05B0B3D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AC35-5C40-4781-8654-89605ADC15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7086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75CC8A-D8FC-4BFA-9A19-28D6E8D79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089AB33-354F-4775-A6CF-44DE222EF4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DB18A0-AC99-4D89-8DAC-A17021FCD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A19E-EFBB-46D6-940E-B9FEBB41F1A4}" type="datetimeFigureOut">
              <a:rPr lang="es-ES" smtClean="0"/>
              <a:t>01/02/2022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EAE9DA-A0EA-48C5-9EC4-9EFDF0778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FA2ED96-E597-43F2-AEF8-42D1A2BEF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AC35-5C40-4781-8654-89605ADC15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4081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3F0957-5892-4DBD-BC5D-69A4674E1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7B00FE5-84F7-418E-97DD-66E08ABD35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1228FC-FE42-4F8C-B76F-0500241EF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A19E-EFBB-46D6-940E-B9FEBB41F1A4}" type="datetimeFigureOut">
              <a:rPr lang="es-ES" smtClean="0"/>
              <a:t>01/02/2022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109401-AD0F-4446-B69B-1CB258AC8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6973FA-EA50-4D29-A749-497540FFE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AC35-5C40-4781-8654-89605ADC15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1157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6B23D3-0B40-4538-965B-A1AC1D12D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49A546-42A7-4D64-B50B-25C24D9ABC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B2B9030-0745-465C-87BA-562FA8CD86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8A8DD24-4417-4FF6-93FD-C72CBB33F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A19E-EFBB-46D6-940E-B9FEBB41F1A4}" type="datetimeFigureOut">
              <a:rPr lang="es-ES" smtClean="0"/>
              <a:t>01/02/2022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3E8D037-748A-4E6A-9442-FF211937A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00AB0F1-4C40-494A-9941-FBC70F6D1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AC35-5C40-4781-8654-89605ADC15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0470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E383F7-248E-47F9-8E07-8412257DD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DBC1C87-4AE4-4FCB-8700-1E40953D1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1537FA4-5E81-4DFC-92C2-AEA362E832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65F3C9D-3367-4215-9688-F7A505B20B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B185E9E-240E-4A21-8B2A-C67A90B6B6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1E933C2-6AE9-4290-90C5-95119CCAD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A19E-EFBB-46D6-940E-B9FEBB41F1A4}" type="datetimeFigureOut">
              <a:rPr lang="es-ES" smtClean="0"/>
              <a:t>01/02/2022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0CAE50A-0BC6-4E28-B9AE-59218C4D4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CBEBAF1-0F61-4121-AF6C-0CC89D9A0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AC35-5C40-4781-8654-89605ADC15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2903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2F0C70-932A-496C-ACC7-2465C5C0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D0FD90-7AEC-4EC5-9D89-C706C18AA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A19E-EFBB-46D6-940E-B9FEBB41F1A4}" type="datetimeFigureOut">
              <a:rPr lang="es-ES" smtClean="0"/>
              <a:t>01/02/2022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2FC46E3-D840-4171-B236-2C82EAD5C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9096E46-6896-44CD-8211-8E288611D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AC35-5C40-4781-8654-89605ADC15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5989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6F9E127-9E34-417D-A088-338762879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A19E-EFBB-46D6-940E-B9FEBB41F1A4}" type="datetimeFigureOut">
              <a:rPr lang="es-ES" smtClean="0"/>
              <a:t>01/02/2022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3E5F2C2-0A30-4E6B-B81B-56ED476B8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5420C2A-CCFC-49FB-A7D4-CD54E000F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AC35-5C40-4781-8654-89605ADC15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8806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AEB207-3FAC-4C0E-8B0A-DDC2FF759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28B6B16-C7C8-4D77-B237-632417A97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EF50E38-0090-4364-A44A-2BF9E4C5E5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5739644-31A0-443D-97FC-181A7EC01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A19E-EFBB-46D6-940E-B9FEBB41F1A4}" type="datetimeFigureOut">
              <a:rPr lang="es-ES" smtClean="0"/>
              <a:t>01/02/2022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304FAB6-74E8-40AA-934B-535731D2C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03BAD29-685E-4CB0-8884-00A9B2F1D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AC35-5C40-4781-8654-89605ADC15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6269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AD8FBD-DD76-4F45-8707-C47476DFC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D4F0445-1266-416C-8A05-2EAD4DBAE4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194C186-B924-460A-B1FD-3BF070B675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5DB504B-009B-4C55-A6D0-7A5934E46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A19E-EFBB-46D6-940E-B9FEBB41F1A4}" type="datetimeFigureOut">
              <a:rPr lang="es-ES" smtClean="0"/>
              <a:t>01/02/2022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44D190D-9EC5-4230-994B-D55430DB6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08DACC1-FABA-4F00-BA00-17EE06980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AC35-5C40-4781-8654-89605ADC15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1374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3C09850-80A0-4580-BAF5-AED40BF03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4780102-978E-452D-998B-FA531581C2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AD9106E-EAB7-4EBB-ABBD-C74934CE03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2A19E-EFBB-46D6-940E-B9FEBB41F1A4}" type="datetimeFigureOut">
              <a:rPr lang="es-ES" smtClean="0"/>
              <a:t>01/02/2022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FCD2346-DC06-4549-B63E-7F0F827F77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D8689F-A519-4231-AD88-BB8B63C1BA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FAAC35-5C40-4781-8654-89605ADC15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6022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D6CDED-E4C5-4138-8FF0-FFACEA0A83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07700" y="2417459"/>
            <a:ext cx="5576595" cy="1121083"/>
          </a:xfrm>
        </p:spPr>
        <p:txBody>
          <a:bodyPr>
            <a:normAutofit fontScale="90000"/>
          </a:bodyPr>
          <a:lstStyle/>
          <a:p>
            <a:r>
              <a:rPr lang="es-ES" sz="4000" b="1" dirty="0">
                <a:solidFill>
                  <a:srgbClr val="D92E2D"/>
                </a:solidFill>
              </a:rPr>
              <a:t>CREACIÓN DE UNA EMPRESA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010" y="6294071"/>
            <a:ext cx="10100684" cy="563929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0ADC5157-47E0-463F-9C8D-1781A12865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059" y="357115"/>
            <a:ext cx="6959400" cy="204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345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7" name="Subtítulo 6">
            <a:extLst>
              <a:ext uri="{FF2B5EF4-FFF2-40B4-BE49-F238E27FC236}">
                <a16:creationId xmlns:a16="http://schemas.microsoft.com/office/drawing/2014/main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31249"/>
            <a:ext cx="9144000" cy="4468452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  <a:defRPr/>
            </a:pPr>
            <a:endParaRPr lang="en-GB" sz="15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GB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Muchos</a:t>
            </a:r>
            <a:r>
              <a:rPr lang="en-GB" sz="15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emprendedores</a:t>
            </a:r>
            <a:r>
              <a:rPr lang="en-GB" sz="15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e </a:t>
            </a:r>
            <a:r>
              <a:rPr lang="en-GB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innovadores</a:t>
            </a:r>
            <a:r>
              <a:rPr lang="en-GB" sz="15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ejecutan</a:t>
            </a:r>
            <a:r>
              <a:rPr lang="en-GB" sz="15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sus ideas de forma premature </a:t>
            </a:r>
            <a:r>
              <a:rPr lang="en-GB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aunque</a:t>
            </a:r>
            <a:r>
              <a:rPr lang="en-GB" sz="15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tengan</a:t>
            </a:r>
            <a:r>
              <a:rPr lang="en-GB" sz="15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un </a:t>
            </a:r>
            <a:r>
              <a:rPr lang="en-GB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excelente</a:t>
            </a:r>
            <a:r>
              <a:rPr lang="en-GB" sz="15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sentido</a:t>
            </a:r>
            <a:r>
              <a:rPr lang="en-GB" sz="15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y se </a:t>
            </a:r>
            <a:r>
              <a:rPr lang="en-GB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vean</a:t>
            </a:r>
            <a:r>
              <a:rPr lang="en-GB" sz="15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muy</a:t>
            </a:r>
            <a:r>
              <a:rPr lang="en-GB" sz="15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bien </a:t>
            </a:r>
            <a:r>
              <a:rPr lang="en-GB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sobre</a:t>
            </a:r>
            <a:r>
              <a:rPr lang="en-GB" sz="15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el</a:t>
            </a:r>
            <a:r>
              <a:rPr lang="en-GB" sz="15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papel</a:t>
            </a:r>
            <a:r>
              <a:rPr lang="en-GB" sz="15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Más </a:t>
            </a:r>
            <a:r>
              <a:rPr lang="en-GB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tarde</a:t>
            </a:r>
            <a:r>
              <a:rPr lang="en-GB" sz="15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en-GB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aprenden</a:t>
            </a:r>
            <a:r>
              <a:rPr lang="en-GB" sz="15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que </a:t>
            </a:r>
            <a:r>
              <a:rPr lang="en-GB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en</a:t>
            </a:r>
            <a:r>
              <a:rPr lang="en-GB" sz="15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realidad</a:t>
            </a:r>
            <a:r>
              <a:rPr lang="en-GB" sz="15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no </a:t>
            </a:r>
            <a:r>
              <a:rPr lang="en-GB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podían</a:t>
            </a:r>
            <a:r>
              <a:rPr lang="en-GB" sz="15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ser tan </a:t>
            </a:r>
            <a:r>
              <a:rPr lang="en-GB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geniales</a:t>
            </a:r>
            <a:r>
              <a:rPr lang="en-GB" sz="15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 </a:t>
            </a:r>
            <a:endParaRPr lang="sk-SK" sz="15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GB" sz="1500" dirty="0" err="1">
                <a:latin typeface="Arial" panose="020B0604020202020204" pitchFamily="34" charset="0"/>
                <a:ea typeface="Calibri" panose="020F0502020204030204" pitchFamily="34" charset="0"/>
              </a:rPr>
              <a:t>Eso</a:t>
            </a:r>
            <a:r>
              <a:rPr lang="en-GB" sz="1500" dirty="0">
                <a:latin typeface="Arial" panose="020B0604020202020204" pitchFamily="34" charset="0"/>
                <a:ea typeface="Calibri" panose="020F0502020204030204" pitchFamily="34" charset="0"/>
              </a:rPr>
              <a:t> es </a:t>
            </a:r>
            <a:r>
              <a:rPr lang="en-GB" sz="1500" dirty="0" err="1">
                <a:latin typeface="Arial" panose="020B0604020202020204" pitchFamily="34" charset="0"/>
                <a:ea typeface="Calibri" panose="020F0502020204030204" pitchFamily="34" charset="0"/>
              </a:rPr>
              <a:t>porque</a:t>
            </a:r>
            <a:r>
              <a:rPr lang="en-GB" sz="1500" dirty="0">
                <a:latin typeface="Arial" panose="020B0604020202020204" pitchFamily="34" charset="0"/>
                <a:ea typeface="Calibri" panose="020F0502020204030204" pitchFamily="34" charset="0"/>
              </a:rPr>
              <a:t> es </a:t>
            </a:r>
            <a:r>
              <a:rPr lang="en-GB" sz="1500" dirty="0" err="1">
                <a:latin typeface="Arial" panose="020B0604020202020204" pitchFamily="34" charset="0"/>
                <a:ea typeface="Calibri" panose="020F0502020204030204" pitchFamily="34" charset="0"/>
              </a:rPr>
              <a:t>importante</a:t>
            </a:r>
            <a:r>
              <a:rPr lang="en-GB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ea typeface="Calibri" panose="020F0502020204030204" pitchFamily="34" charset="0"/>
              </a:rPr>
              <a:t>validar</a:t>
            </a:r>
            <a:r>
              <a:rPr lang="en-GB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ea typeface="Calibri" panose="020F0502020204030204" pitchFamily="34" charset="0"/>
              </a:rPr>
              <a:t>tu</a:t>
            </a:r>
            <a:r>
              <a:rPr lang="en-GB" sz="1500" dirty="0">
                <a:latin typeface="Arial" panose="020B0604020202020204" pitchFamily="34" charset="0"/>
                <a:ea typeface="Calibri" panose="020F0502020204030204" pitchFamily="34" charset="0"/>
              </a:rPr>
              <a:t> idea de </a:t>
            </a:r>
            <a:r>
              <a:rPr lang="en-GB" sz="1500" dirty="0" err="1">
                <a:latin typeface="Arial" panose="020B0604020202020204" pitchFamily="34" charset="0"/>
                <a:ea typeface="Calibri" panose="020F0502020204030204" pitchFamily="34" charset="0"/>
              </a:rPr>
              <a:t>negocio</a:t>
            </a:r>
            <a:r>
              <a:rPr lang="en-GB" sz="1500" dirty="0">
                <a:latin typeface="Arial" panose="020B0604020202020204" pitchFamily="34" charset="0"/>
                <a:ea typeface="Calibri" panose="020F0502020204030204" pitchFamily="34" charset="0"/>
              </a:rPr>
              <a:t> antes de </a:t>
            </a:r>
            <a:r>
              <a:rPr lang="en-GB" sz="1500" dirty="0" err="1">
                <a:latin typeface="Arial" panose="020B0604020202020204" pitchFamily="34" charset="0"/>
                <a:ea typeface="Calibri" panose="020F0502020204030204" pitchFamily="34" charset="0"/>
              </a:rPr>
              <a:t>invertir</a:t>
            </a:r>
            <a:r>
              <a:rPr lang="en-GB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ea typeface="Calibri" panose="020F0502020204030204" pitchFamily="34" charset="0"/>
              </a:rPr>
              <a:t>demasiado</a:t>
            </a:r>
            <a:r>
              <a:rPr lang="en-GB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ea typeface="Calibri" panose="020F0502020204030204" pitchFamily="34" charset="0"/>
              </a:rPr>
              <a:t>tiempo</a:t>
            </a:r>
            <a:r>
              <a:rPr lang="en-GB" sz="1500" dirty="0">
                <a:latin typeface="Arial" panose="020B0604020202020204" pitchFamily="34" charset="0"/>
                <a:ea typeface="Calibri" panose="020F0502020204030204" pitchFamily="34" charset="0"/>
              </a:rPr>
              <a:t> y </a:t>
            </a:r>
            <a:r>
              <a:rPr lang="en-GB" sz="1500" dirty="0" err="1">
                <a:latin typeface="Arial" panose="020B0604020202020204" pitchFamily="34" charset="0"/>
                <a:ea typeface="Calibri" panose="020F0502020204030204" pitchFamily="34" charset="0"/>
              </a:rPr>
              <a:t>recursos</a:t>
            </a:r>
            <a:r>
              <a:rPr lang="en-GB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ea typeface="Calibri" panose="020F0502020204030204" pitchFamily="34" charset="0"/>
              </a:rPr>
              <a:t>en</a:t>
            </a:r>
            <a:r>
              <a:rPr lang="en-GB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ea typeface="Calibri" panose="020F0502020204030204" pitchFamily="34" charset="0"/>
              </a:rPr>
              <a:t>su</a:t>
            </a:r>
            <a:r>
              <a:rPr lang="en-GB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ea typeface="Calibri" panose="020F0502020204030204" pitchFamily="34" charset="0"/>
              </a:rPr>
              <a:t>implementación</a:t>
            </a:r>
            <a:r>
              <a:rPr lang="en-GB" sz="1500" dirty="0"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en-GB" altLang="es-ES" sz="15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5611432" y="553541"/>
            <a:ext cx="6259228" cy="64285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1.2 Validar tu idea de negocio</a:t>
            </a:r>
            <a:endParaRPr lang="es-ES" sz="4000" b="1" dirty="0">
              <a:solidFill>
                <a:srgbClr val="D92E2D"/>
              </a:solidFill>
            </a:endParaRPr>
          </a:p>
        </p:txBody>
      </p:sp>
      <p:pic>
        <p:nvPicPr>
          <p:cNvPr id="8" name="Obrázok 7" descr="Obrázok, na ktorom je text&#10;&#10;Automaticky generovaný popis">
            <a:extLst>
              <a:ext uri="{FF2B5EF4-FFF2-40B4-BE49-F238E27FC236}">
                <a16:creationId xmlns:a16="http://schemas.microsoft.com/office/drawing/2014/main" id="{55A6B3C9-15C3-4346-82B9-9D300CA0E25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67" b="25874"/>
          <a:stretch/>
        </p:blipFill>
        <p:spPr>
          <a:xfrm>
            <a:off x="2032716" y="3674853"/>
            <a:ext cx="3514915" cy="2041585"/>
          </a:xfrm>
          <a:prstGeom prst="rect">
            <a:avLst/>
          </a:prstGeom>
        </p:spPr>
      </p:pic>
      <p:pic>
        <p:nvPicPr>
          <p:cNvPr id="16" name="Obrázok 15" descr="Obrázok, na ktorom je text, ClipArt, znak&#10;&#10;Automaticky generovaný popis">
            <a:extLst>
              <a:ext uri="{FF2B5EF4-FFF2-40B4-BE49-F238E27FC236}">
                <a16:creationId xmlns:a16="http://schemas.microsoft.com/office/drawing/2014/main" id="{E4B83742-AC5E-406B-9A7B-11BA81F64E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639" y="3429000"/>
            <a:ext cx="4197960" cy="223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838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7" name="Subtítulo 6">
            <a:extLst>
              <a:ext uri="{FF2B5EF4-FFF2-40B4-BE49-F238E27FC236}">
                <a16:creationId xmlns:a16="http://schemas.microsoft.com/office/drawing/2014/main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31249"/>
            <a:ext cx="9144000" cy="4140162"/>
          </a:xfrm>
        </p:spPr>
        <p:txBody>
          <a:bodyPr>
            <a:norm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sk-SK" sz="2000" b="1" dirty="0">
                <a:solidFill>
                  <a:srgbClr val="D92E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1.2.1 </a:t>
            </a:r>
            <a:r>
              <a:rPr lang="es-ES" sz="2000" b="1" dirty="0">
                <a:solidFill>
                  <a:srgbClr val="D92E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Mentalidad de testeo y validación</a:t>
            </a:r>
            <a:endParaRPr lang="sk-SK" sz="2000" b="1" dirty="0">
              <a:solidFill>
                <a:srgbClr val="D92E2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500" dirty="0">
                <a:latin typeface="Arial" panose="020B0604020202020204" pitchFamily="34" charset="0"/>
              </a:rPr>
              <a:t>La </a:t>
            </a:r>
            <a:r>
              <a:rPr lang="en-GB" sz="1500" dirty="0" err="1">
                <a:latin typeface="Arial" panose="020B0604020202020204" pitchFamily="34" charset="0"/>
              </a:rPr>
              <a:t>validación</a:t>
            </a:r>
            <a:r>
              <a:rPr lang="en-GB" sz="1500" dirty="0">
                <a:latin typeface="Arial" panose="020B0604020202020204" pitchFamily="34" charset="0"/>
              </a:rPr>
              <a:t> es un </a:t>
            </a:r>
            <a:r>
              <a:rPr lang="en-GB" sz="1500" dirty="0" err="1">
                <a:latin typeface="Arial" panose="020B0604020202020204" pitchFamily="34" charset="0"/>
              </a:rPr>
              <a:t>proceso</a:t>
            </a:r>
            <a:r>
              <a:rPr lang="en-GB" sz="1500" dirty="0">
                <a:latin typeface="Arial" panose="020B0604020202020204" pitchFamily="34" charset="0"/>
              </a:rPr>
              <a:t> de reducer las </a:t>
            </a:r>
            <a:r>
              <a:rPr lang="en-GB" sz="1500" dirty="0" err="1">
                <a:latin typeface="Arial" panose="020B0604020202020204" pitchFamily="34" charset="0"/>
              </a:rPr>
              <a:t>búsqueds</a:t>
            </a:r>
            <a:r>
              <a:rPr lang="en-GB" sz="1500" dirty="0">
                <a:latin typeface="Arial" panose="020B0604020202020204" pitchFamily="34" charset="0"/>
              </a:rPr>
              <a:t> de ideas </a:t>
            </a:r>
            <a:r>
              <a:rPr lang="en-GB" sz="1500" dirty="0" err="1">
                <a:latin typeface="Arial" panose="020B0604020202020204" pitchFamily="34" charset="0"/>
              </a:rPr>
              <a:t>inciertas</a:t>
            </a:r>
            <a:r>
              <a:rPr lang="en-GB" sz="1500" dirty="0">
                <a:latin typeface="Arial" panose="020B0604020202020204" pitchFamily="34" charset="0"/>
              </a:rPr>
              <a:t> que </a:t>
            </a:r>
            <a:r>
              <a:rPr lang="en-GB" sz="1500" dirty="0" err="1">
                <a:latin typeface="Arial" panose="020B0604020202020204" pitchFamily="34" charset="0"/>
              </a:rPr>
              <a:t>parecen</a:t>
            </a:r>
            <a:r>
              <a:rPr lang="en-GB" sz="1500" dirty="0">
                <a:latin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</a:rPr>
              <a:t>geniales</a:t>
            </a:r>
            <a:r>
              <a:rPr lang="en-GB" sz="1500" dirty="0">
                <a:latin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</a:rPr>
              <a:t>en</a:t>
            </a:r>
            <a:r>
              <a:rPr lang="en-GB" sz="1500" dirty="0">
                <a:latin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</a:rPr>
              <a:t>teoría</a:t>
            </a:r>
            <a:r>
              <a:rPr lang="en-GB" sz="1500" dirty="0">
                <a:latin typeface="Arial" panose="020B0604020202020204" pitchFamily="34" charset="0"/>
              </a:rPr>
              <a:t>  </a:t>
            </a:r>
            <a:r>
              <a:rPr lang="en-GB" sz="1500" dirty="0" err="1">
                <a:latin typeface="Arial" panose="020B0604020202020204" pitchFamily="34" charset="0"/>
              </a:rPr>
              <a:t>pero</a:t>
            </a:r>
            <a:r>
              <a:rPr lang="en-GB" sz="1500" dirty="0">
                <a:latin typeface="Arial" panose="020B0604020202020204" pitchFamily="34" charset="0"/>
              </a:rPr>
              <a:t> no </a:t>
            </a:r>
            <a:r>
              <a:rPr lang="en-GB" sz="1500" dirty="0" err="1">
                <a:latin typeface="Arial" panose="020B0604020202020204" pitchFamily="34" charset="0"/>
              </a:rPr>
              <a:t>funcionan</a:t>
            </a:r>
            <a:r>
              <a:rPr lang="en-GB" sz="1500" dirty="0">
                <a:latin typeface="Arial" panose="020B0604020202020204" pitchFamily="34" charset="0"/>
              </a:rPr>
              <a:t> bien </a:t>
            </a:r>
            <a:r>
              <a:rPr lang="en-GB" sz="1500" dirty="0" err="1">
                <a:latin typeface="Arial" panose="020B0604020202020204" pitchFamily="34" charset="0"/>
              </a:rPr>
              <a:t>en</a:t>
            </a:r>
            <a:r>
              <a:rPr lang="en-GB" sz="1500" dirty="0">
                <a:latin typeface="Arial" panose="020B0604020202020204" pitchFamily="34" charset="0"/>
              </a:rPr>
              <a:t> la </a:t>
            </a:r>
            <a:r>
              <a:rPr lang="en-GB" sz="1500" dirty="0" err="1">
                <a:latin typeface="Arial" panose="020B0604020202020204" pitchFamily="34" charset="0"/>
              </a:rPr>
              <a:t>realidad</a:t>
            </a:r>
            <a:r>
              <a:rPr lang="en-GB" sz="1500" dirty="0">
                <a:latin typeface="Arial" panose="020B0604020202020204" pitchFamily="34" charset="0"/>
              </a:rPr>
              <a:t>. </a:t>
            </a:r>
            <a:endParaRPr lang="sk-SK" sz="1500" dirty="0">
              <a:latin typeface="Arial" panose="020B0604020202020204" pitchFamily="34" charset="0"/>
            </a:endParaRPr>
          </a:p>
          <a:p>
            <a:pPr marL="285750" indent="-285750" algn="l">
              <a:lnSpc>
                <a:spcPct val="115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500" dirty="0">
                <a:latin typeface="Arial" panose="020B0604020202020204" pitchFamily="34" charset="0"/>
              </a:rPr>
              <a:t>Primero</a:t>
            </a:r>
            <a:r>
              <a:rPr lang="sk-SK" sz="1500" dirty="0">
                <a:latin typeface="Arial" panose="020B0604020202020204" pitchFamily="34" charset="0"/>
              </a:rPr>
              <a:t>, </a:t>
            </a:r>
            <a:r>
              <a:rPr lang="es-ES" sz="1500" dirty="0">
                <a:latin typeface="Arial" panose="020B0604020202020204" pitchFamily="34" charset="0"/>
              </a:rPr>
              <a:t>necesitas descubrir si tu dirección es correcta</a:t>
            </a:r>
            <a:r>
              <a:rPr lang="en-GB" sz="1500" dirty="0">
                <a:latin typeface="Arial" panose="020B0604020202020204" pitchFamily="34" charset="0"/>
              </a:rPr>
              <a:t>, </a:t>
            </a:r>
            <a:r>
              <a:rPr lang="en-GB" sz="1500" dirty="0" err="1">
                <a:latin typeface="Arial" panose="020B0604020202020204" pitchFamily="34" charset="0"/>
              </a:rPr>
              <a:t>testear</a:t>
            </a:r>
            <a:r>
              <a:rPr lang="en-GB" sz="1500" dirty="0">
                <a:latin typeface="Arial" panose="020B0604020202020204" pitchFamily="34" charset="0"/>
              </a:rPr>
              <a:t> las </a:t>
            </a:r>
            <a:r>
              <a:rPr lang="en-GB" sz="1500" dirty="0" err="1">
                <a:latin typeface="Arial" panose="020B0604020202020204" pitchFamily="34" charset="0"/>
              </a:rPr>
              <a:t>hipótesis</a:t>
            </a:r>
            <a:r>
              <a:rPr lang="en-GB" sz="1500" dirty="0">
                <a:latin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</a:rPr>
              <a:t>básicas</a:t>
            </a:r>
            <a:r>
              <a:rPr lang="en-GB" sz="1500" dirty="0">
                <a:latin typeface="Arial" panose="020B0604020202020204" pitchFamily="34" charset="0"/>
              </a:rPr>
              <a:t>, </a:t>
            </a:r>
            <a:r>
              <a:rPr lang="en-GB" sz="1500" dirty="0" err="1">
                <a:latin typeface="Arial" panose="020B0604020202020204" pitchFamily="34" charset="0"/>
              </a:rPr>
              <a:t>obtener</a:t>
            </a:r>
            <a:r>
              <a:rPr lang="en-GB" sz="1500" dirty="0">
                <a:latin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</a:rPr>
              <a:t>información</a:t>
            </a:r>
            <a:r>
              <a:rPr lang="en-GB" sz="1500" dirty="0">
                <a:latin typeface="Arial" panose="020B0604020202020204" pitchFamily="34" charset="0"/>
              </a:rPr>
              <a:t> y </a:t>
            </a:r>
            <a:r>
              <a:rPr lang="en-GB" sz="1500" dirty="0" err="1">
                <a:latin typeface="Arial" panose="020B0604020202020204" pitchFamily="34" charset="0"/>
              </a:rPr>
              <a:t>comprobar</a:t>
            </a:r>
            <a:r>
              <a:rPr lang="en-GB" sz="1500" dirty="0">
                <a:latin typeface="Arial" panose="020B0604020202020204" pitchFamily="34" charset="0"/>
              </a:rPr>
              <a:t> con </a:t>
            </a:r>
            <a:r>
              <a:rPr lang="en-GB" sz="1500" dirty="0" err="1">
                <a:latin typeface="Arial" panose="020B0604020202020204" pitchFamily="34" charset="0"/>
              </a:rPr>
              <a:t>pruebas</a:t>
            </a:r>
            <a:r>
              <a:rPr lang="en-GB" sz="1500" dirty="0">
                <a:latin typeface="Arial" panose="020B0604020202020204" pitchFamily="34" charset="0"/>
              </a:rPr>
              <a:t> que </a:t>
            </a:r>
            <a:r>
              <a:rPr lang="en-GB" sz="1500" dirty="0" err="1">
                <a:latin typeface="Arial" panose="020B0604020202020204" pitchFamily="34" charset="0"/>
              </a:rPr>
              <a:t>tu</a:t>
            </a:r>
            <a:r>
              <a:rPr lang="en-GB" sz="1500" dirty="0">
                <a:latin typeface="Arial" panose="020B0604020202020204" pitchFamily="34" charset="0"/>
              </a:rPr>
              <a:t> idea de </a:t>
            </a:r>
            <a:r>
              <a:rPr lang="en-GB" sz="1500" dirty="0" err="1">
                <a:latin typeface="Arial" panose="020B0604020202020204" pitchFamily="34" charset="0"/>
              </a:rPr>
              <a:t>negocio</a:t>
            </a:r>
            <a:r>
              <a:rPr lang="en-GB" sz="1500" dirty="0">
                <a:latin typeface="Arial" panose="020B0604020202020204" pitchFamily="34" charset="0"/>
              </a:rPr>
              <a:t> es </a:t>
            </a:r>
            <a:r>
              <a:rPr lang="en-GB" sz="1500" dirty="0" err="1">
                <a:latin typeface="Arial" panose="020B0604020202020204" pitchFamily="34" charset="0"/>
              </a:rPr>
              <a:t>muy</a:t>
            </a:r>
            <a:r>
              <a:rPr lang="en-GB" sz="1500" dirty="0">
                <a:latin typeface="Arial" panose="020B0604020202020204" pitchFamily="34" charset="0"/>
              </a:rPr>
              <a:t> probable que </a:t>
            </a:r>
            <a:r>
              <a:rPr lang="en-GB" sz="1500" dirty="0" err="1">
                <a:latin typeface="Arial" panose="020B0604020202020204" pitchFamily="34" charset="0"/>
              </a:rPr>
              <a:t>funcione</a:t>
            </a:r>
            <a:r>
              <a:rPr lang="en-GB" sz="1500" dirty="0">
                <a:latin typeface="Arial" panose="020B0604020202020204" pitchFamily="34" charset="0"/>
              </a:rPr>
              <a:t>. </a:t>
            </a:r>
            <a:endParaRPr lang="en-GB" altLang="es-ES" sz="26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AF4B6E85-26A2-4681-BDE1-D0A972EEF613}"/>
              </a:ext>
            </a:extLst>
          </p:cNvPr>
          <p:cNvSpPr txBox="1"/>
          <p:nvPr/>
        </p:nvSpPr>
        <p:spPr>
          <a:xfrm>
            <a:off x="2358983" y="6016648"/>
            <a:ext cx="7719428" cy="2907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170">
              <a:lnSpc>
                <a:spcPct val="115000"/>
              </a:lnSpc>
              <a:spcAft>
                <a:spcPts val="1000"/>
              </a:spcAft>
            </a:pPr>
            <a:r>
              <a:rPr lang="en-GB" sz="1200" i="1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Bland, D. J., Osterwalder, A., Smith, A., &amp; Papadakos, T. (2020). Testing business ideas.</a:t>
            </a:r>
            <a:endParaRPr lang="sk-SK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5611432" y="553541"/>
            <a:ext cx="6259228" cy="64285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1.2 Validar tu idea de negocio</a:t>
            </a:r>
            <a:endParaRPr lang="es-ES" sz="4000" b="1" dirty="0">
              <a:solidFill>
                <a:srgbClr val="D92E2D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358983" y="3524556"/>
            <a:ext cx="7281926" cy="2538223"/>
            <a:chOff x="2358983" y="3524556"/>
            <a:chExt cx="7281926" cy="2538223"/>
          </a:xfrm>
        </p:grpSpPr>
        <p:pic>
          <p:nvPicPr>
            <p:cNvPr id="8" name="Obrázok 7">
              <a:extLst>
                <a:ext uri="{FF2B5EF4-FFF2-40B4-BE49-F238E27FC236}">
                  <a16:creationId xmlns:a16="http://schemas.microsoft.com/office/drawing/2014/main" id="{1A65B9F0-F080-4ED6-B9B2-9443864579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617"/>
            <a:stretch/>
          </p:blipFill>
          <p:spPr>
            <a:xfrm>
              <a:off x="2358983" y="3524556"/>
              <a:ext cx="7192379" cy="2419473"/>
            </a:xfrm>
            <a:prstGeom prst="rect">
              <a:avLst/>
            </a:prstGeom>
          </p:spPr>
        </p:pic>
        <p:sp>
          <p:nvSpPr>
            <p:cNvPr id="9" name="Obdĺžnik 8">
              <a:extLst>
                <a:ext uri="{FF2B5EF4-FFF2-40B4-BE49-F238E27FC236}">
                  <a16:creationId xmlns:a16="http://schemas.microsoft.com/office/drawing/2014/main" id="{CEC69CF5-4D63-4D28-B2DD-7A69BB42DB2F}"/>
                </a:ext>
              </a:extLst>
            </p:cNvPr>
            <p:cNvSpPr/>
            <p:nvPr/>
          </p:nvSpPr>
          <p:spPr>
            <a:xfrm>
              <a:off x="2415545" y="5530083"/>
              <a:ext cx="622170" cy="3001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400" b="1" dirty="0">
                  <a:solidFill>
                    <a:sysClr val="windowText" lastClr="000000"/>
                  </a:solidFill>
                </a:rPr>
                <a:t>Idea</a:t>
              </a:r>
            </a:p>
          </p:txBody>
        </p:sp>
        <p:sp>
          <p:nvSpPr>
            <p:cNvPr id="16" name="Obdĺžnik 15">
              <a:extLst>
                <a:ext uri="{FF2B5EF4-FFF2-40B4-BE49-F238E27FC236}">
                  <a16:creationId xmlns:a16="http://schemas.microsoft.com/office/drawing/2014/main" id="{716A635F-A620-4142-A81A-6C449B50582B}"/>
                </a:ext>
              </a:extLst>
            </p:cNvPr>
            <p:cNvSpPr/>
            <p:nvPr/>
          </p:nvSpPr>
          <p:spPr>
            <a:xfrm>
              <a:off x="8634524" y="5530083"/>
              <a:ext cx="1006385" cy="3001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400" b="1" dirty="0">
                  <a:solidFill>
                    <a:sysClr val="windowText" lastClr="000000"/>
                  </a:solidFill>
                </a:rPr>
                <a:t>Business</a:t>
              </a:r>
            </a:p>
          </p:txBody>
        </p:sp>
        <p:sp>
          <p:nvSpPr>
            <p:cNvPr id="17" name="Obdĺžnik 16">
              <a:extLst>
                <a:ext uri="{FF2B5EF4-FFF2-40B4-BE49-F238E27FC236}">
                  <a16:creationId xmlns:a16="http://schemas.microsoft.com/office/drawing/2014/main" id="{FCC77ABE-3909-461C-9F71-8E3E92B4765E}"/>
                </a:ext>
              </a:extLst>
            </p:cNvPr>
            <p:cNvSpPr/>
            <p:nvPr/>
          </p:nvSpPr>
          <p:spPr>
            <a:xfrm>
              <a:off x="8036633" y="5051152"/>
              <a:ext cx="1006385" cy="66158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k-SK" sz="1000" b="1" dirty="0" err="1">
                  <a:solidFill>
                    <a:srgbClr val="F15544"/>
                  </a:solidFill>
                </a:rPr>
                <a:t>Uncertainity</a:t>
              </a:r>
              <a:r>
                <a:rPr lang="sk-SK" sz="1000" b="1" dirty="0">
                  <a:solidFill>
                    <a:srgbClr val="F15544"/>
                  </a:solidFill>
                </a:rPr>
                <a:t> &amp; Risk</a:t>
              </a:r>
            </a:p>
          </p:txBody>
        </p:sp>
        <p:sp>
          <p:nvSpPr>
            <p:cNvPr id="18" name="Obdĺžnik 17">
              <a:extLst>
                <a:ext uri="{FF2B5EF4-FFF2-40B4-BE49-F238E27FC236}">
                  <a16:creationId xmlns:a16="http://schemas.microsoft.com/office/drawing/2014/main" id="{40ACA870-64E1-4D38-9AB2-7B2D39C96F38}"/>
                </a:ext>
              </a:extLst>
            </p:cNvPr>
            <p:cNvSpPr/>
            <p:nvPr/>
          </p:nvSpPr>
          <p:spPr>
            <a:xfrm>
              <a:off x="4064444" y="5391371"/>
              <a:ext cx="1498466" cy="66158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k-SK" sz="1000" b="1" dirty="0" err="1">
                  <a:solidFill>
                    <a:schemeClr val="bg1"/>
                  </a:solidFill>
                </a:rPr>
                <a:t>Search</a:t>
              </a:r>
              <a:r>
                <a:rPr lang="sk-SK" sz="1000" b="1" dirty="0">
                  <a:solidFill>
                    <a:schemeClr val="bg1"/>
                  </a:solidFill>
                </a:rPr>
                <a:t> &amp; </a:t>
              </a:r>
              <a:r>
                <a:rPr lang="sk-SK" sz="1000" b="1" dirty="0" err="1">
                  <a:solidFill>
                    <a:schemeClr val="bg1"/>
                  </a:solidFill>
                </a:rPr>
                <a:t>Testing</a:t>
              </a:r>
              <a:endParaRPr lang="sk-SK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Obdĺžnik 18">
              <a:extLst>
                <a:ext uri="{FF2B5EF4-FFF2-40B4-BE49-F238E27FC236}">
                  <a16:creationId xmlns:a16="http://schemas.microsoft.com/office/drawing/2014/main" id="{0A4E08BF-0523-40DF-9AE9-C89AF122B45E}"/>
                </a:ext>
              </a:extLst>
            </p:cNvPr>
            <p:cNvSpPr/>
            <p:nvPr/>
          </p:nvSpPr>
          <p:spPr>
            <a:xfrm>
              <a:off x="6672007" y="5401194"/>
              <a:ext cx="1498466" cy="66158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k-SK" sz="1000" b="1" dirty="0" err="1">
                  <a:solidFill>
                    <a:schemeClr val="bg1"/>
                  </a:solidFill>
                </a:rPr>
                <a:t>Execution</a:t>
              </a:r>
              <a:endParaRPr lang="sk-SK" sz="10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1219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7" name="Subtítulo 6">
            <a:extLst>
              <a:ext uri="{FF2B5EF4-FFF2-40B4-BE49-F238E27FC236}">
                <a16:creationId xmlns:a16="http://schemas.microsoft.com/office/drawing/2014/main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318844"/>
            <a:ext cx="6362679" cy="4696945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Construir-Medir-Aprender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es un circuito de aprendizaje y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feedback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para establecer la eficacia de un producto, servicio o idea, y hacerlo de la forma más rápida y económica posible. </a:t>
            </a:r>
          </a:p>
          <a:p>
            <a:pPr algn="just">
              <a:defRPr/>
            </a:pP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primera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fase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de “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IDEAS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ocupas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ideación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y la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planificación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. Se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trata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idear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planificar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experimento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o la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prueba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que se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realizar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</a:p>
          <a:p>
            <a:pPr algn="just">
              <a:defRPr/>
            </a:pP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fase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de “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CONSTRUIR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” hay que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convertir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la idea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algo tangible, lo que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significa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crear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un MVP (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Producto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Mínimo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Viable): un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producto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características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básicas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pero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suficiente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llamar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atención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de los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consumidores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sk-SK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Ahora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tienes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tu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producto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(=”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CÓDIGO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”) y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tienes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asegurarte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de que las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características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críticas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están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suficientemente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acabadas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sk-SK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continuación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planifica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como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MEDIR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él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éxito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sk-SK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siguiente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fase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, hay que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analizar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los “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DATOS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”,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sean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cualitativos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cuantitativos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sk-SK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última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fase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es la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más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importante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que hay que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obtener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información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y, a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partir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ella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, “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APRENDER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” y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cambiar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dirección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por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completo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conservarla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y pasar a la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siguiente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fase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alt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2B6F4819-5B57-4DE2-9A53-8497C8CE79C8}"/>
              </a:ext>
            </a:extLst>
          </p:cNvPr>
          <p:cNvSpPr txBox="1"/>
          <p:nvPr/>
        </p:nvSpPr>
        <p:spPr>
          <a:xfrm>
            <a:off x="8058976" y="5010534"/>
            <a:ext cx="4010526" cy="927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170">
              <a:lnSpc>
                <a:spcPct val="115000"/>
              </a:lnSpc>
              <a:spcAft>
                <a:spcPts val="1000"/>
              </a:spcAft>
            </a:pPr>
            <a:r>
              <a:rPr lang="en-GB" sz="1200" i="1" dirty="0" err="1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Ries</a:t>
            </a:r>
            <a:r>
              <a:rPr lang="en-GB" sz="1200" i="1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E. (2011). The lean </a:t>
            </a:r>
            <a:r>
              <a:rPr lang="en-GB" sz="1200" i="1" dirty="0" err="1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startup</a:t>
            </a:r>
            <a:r>
              <a:rPr lang="en-GB" sz="1200" i="1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ES" sz="1200" i="1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Cómo los empresarios de hoy utilizan continuamente la innovación para crear negocios exitosos</a:t>
            </a:r>
            <a:r>
              <a:rPr lang="en-GB" sz="1200" i="1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Crown Business.</a:t>
            </a:r>
            <a:endParaRPr lang="sk-SK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5611432" y="553541"/>
            <a:ext cx="6259228" cy="64285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1.2 Validar tu idea de negocio</a:t>
            </a:r>
            <a:endParaRPr lang="es-ES" sz="4000" b="1" dirty="0">
              <a:solidFill>
                <a:srgbClr val="D92E2D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886679" y="1416230"/>
            <a:ext cx="4117469" cy="3594304"/>
            <a:chOff x="7886679" y="1416230"/>
            <a:chExt cx="4117469" cy="3594304"/>
          </a:xfrm>
        </p:grpSpPr>
        <p:graphicFrame>
          <p:nvGraphicFramePr>
            <p:cNvPr id="11" name="Diagram 10">
              <a:extLst>
                <a:ext uri="{FF2B5EF4-FFF2-40B4-BE49-F238E27FC236}">
                  <a16:creationId xmlns:a16="http://schemas.microsoft.com/office/drawing/2014/main" id="{99D0C6B5-DEB8-4DA0-85D9-58DAACBA9E5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996520528"/>
                </p:ext>
              </p:extLst>
            </p:nvPr>
          </p:nvGraphicFramePr>
          <p:xfrm>
            <a:off x="8503087" y="1416230"/>
            <a:ext cx="2884652" cy="254371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2" name="Ovál 1">
              <a:extLst>
                <a:ext uri="{FF2B5EF4-FFF2-40B4-BE49-F238E27FC236}">
                  <a16:creationId xmlns:a16="http://schemas.microsoft.com/office/drawing/2014/main" id="{960A10BF-E0CE-4049-AAE9-E438EFCB8ADD}"/>
                </a:ext>
              </a:extLst>
            </p:cNvPr>
            <p:cNvSpPr/>
            <p:nvPr/>
          </p:nvSpPr>
          <p:spPr>
            <a:xfrm>
              <a:off x="10774123" y="1594575"/>
              <a:ext cx="1230025" cy="1230511"/>
            </a:xfrm>
            <a:prstGeom prst="ellipse">
              <a:avLst/>
            </a:prstGeom>
            <a:solidFill>
              <a:srgbClr val="FFCD0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100" dirty="0"/>
                <a:t>CONSTRUIR</a:t>
              </a:r>
              <a:endParaRPr lang="sk-SK" sz="1100" dirty="0"/>
            </a:p>
          </p:txBody>
        </p:sp>
        <p:sp>
          <p:nvSpPr>
            <p:cNvPr id="16" name="Ovál 15">
              <a:extLst>
                <a:ext uri="{FF2B5EF4-FFF2-40B4-BE49-F238E27FC236}">
                  <a16:creationId xmlns:a16="http://schemas.microsoft.com/office/drawing/2014/main" id="{F83C113E-8F93-4C63-8CB7-4A7DF5CEE9E0}"/>
                </a:ext>
              </a:extLst>
            </p:cNvPr>
            <p:cNvSpPr/>
            <p:nvPr/>
          </p:nvSpPr>
          <p:spPr>
            <a:xfrm>
              <a:off x="9398658" y="3917025"/>
              <a:ext cx="1093509" cy="1093509"/>
            </a:xfrm>
            <a:prstGeom prst="ellipse">
              <a:avLst/>
            </a:prstGeom>
            <a:solidFill>
              <a:srgbClr val="E6872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100" dirty="0"/>
                <a:t>ME</a:t>
              </a:r>
              <a:r>
                <a:rPr lang="es-ES" sz="1100" dirty="0"/>
                <a:t>DIDAS</a:t>
              </a:r>
              <a:endParaRPr lang="sk-SK" sz="1100" dirty="0"/>
            </a:p>
          </p:txBody>
        </p:sp>
        <p:sp>
          <p:nvSpPr>
            <p:cNvPr id="17" name="Ovál 16">
              <a:extLst>
                <a:ext uri="{FF2B5EF4-FFF2-40B4-BE49-F238E27FC236}">
                  <a16:creationId xmlns:a16="http://schemas.microsoft.com/office/drawing/2014/main" id="{63439C8D-27D3-4A6A-AC4A-19C12AA7ABA3}"/>
                </a:ext>
              </a:extLst>
            </p:cNvPr>
            <p:cNvSpPr/>
            <p:nvPr/>
          </p:nvSpPr>
          <p:spPr>
            <a:xfrm>
              <a:off x="7886679" y="1594576"/>
              <a:ext cx="1230025" cy="1169096"/>
            </a:xfrm>
            <a:prstGeom prst="ellipse">
              <a:avLst/>
            </a:prstGeom>
            <a:solidFill>
              <a:srgbClr val="D92E2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100" dirty="0"/>
                <a:t>APRENDER</a:t>
              </a:r>
              <a:endParaRPr lang="sk-SK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54803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7" name="Subtítulo 6">
            <a:extLst>
              <a:ext uri="{FF2B5EF4-FFF2-40B4-BE49-F238E27FC236}">
                <a16:creationId xmlns:a16="http://schemas.microsoft.com/office/drawing/2014/main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31249"/>
            <a:ext cx="9144000" cy="4468452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alt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Mentalidad</a:t>
            </a:r>
            <a:r>
              <a:rPr lang="en-US" alt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alt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necesitas</a:t>
            </a:r>
            <a:r>
              <a:rPr lang="en-US" alt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adoptar</a:t>
            </a:r>
            <a:r>
              <a:rPr lang="en-US" alt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durante</a:t>
            </a:r>
            <a:r>
              <a:rPr lang="en-US" alt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US" alt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proceso</a:t>
            </a:r>
            <a:r>
              <a:rPr lang="en-US" alt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validación</a:t>
            </a:r>
            <a:r>
              <a:rPr lang="en-US" altLang="es-ES" sz="1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sk-SK" alt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defRPr/>
            </a:pPr>
            <a:endParaRPr lang="en-US" alt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alt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Emprendedor</a:t>
            </a:r>
            <a:endParaRPr lang="en-US" alt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alt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Centrado</a:t>
            </a:r>
            <a:r>
              <a:rPr lang="en-US" alt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US" alt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cliente</a:t>
            </a:r>
            <a:endParaRPr lang="en-US" alt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alt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Enfoque</a:t>
            </a:r>
            <a:r>
              <a:rPr lang="en-US" alt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iterativo</a:t>
            </a:r>
            <a:endParaRPr lang="en-US" alt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alt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Cuestionar</a:t>
            </a:r>
            <a:r>
              <a:rPr lang="en-US" alt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los </a:t>
            </a:r>
            <a:r>
              <a:rPr lang="en-US" alt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supuestos</a:t>
            </a:r>
            <a:endParaRPr lang="en-US" alt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alt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Impulsado</a:t>
            </a:r>
            <a:r>
              <a:rPr lang="en-US" alt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por los </a:t>
            </a:r>
            <a:r>
              <a:rPr lang="en-US" alt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experimentos</a:t>
            </a:r>
            <a:r>
              <a:rPr lang="en-US" alt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alt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Influencia</a:t>
            </a:r>
            <a:r>
              <a:rPr lang="en-US" alt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de los </a:t>
            </a:r>
            <a:r>
              <a:rPr lang="en-US" alt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datos</a:t>
            </a:r>
            <a:endParaRPr lang="en-US" alt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defRPr/>
            </a:pPr>
            <a:endParaRPr lang="en-GB" altLang="es-ES" sz="29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3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5611432" y="553541"/>
            <a:ext cx="6259228" cy="64285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1.2 Validar tu idea de negocio</a:t>
            </a:r>
            <a:endParaRPr lang="es-ES" sz="4000" b="1" dirty="0">
              <a:solidFill>
                <a:srgbClr val="D92E2D"/>
              </a:solidFill>
            </a:endParaRPr>
          </a:p>
        </p:txBody>
      </p:sp>
      <p:pic>
        <p:nvPicPr>
          <p:cNvPr id="11" name="Imagen 20">
            <a:extLst>
              <a:ext uri="{FF2B5EF4-FFF2-40B4-BE49-F238E27FC236}">
                <a16:creationId xmlns:a16="http://schemas.microsoft.com/office/drawing/2014/main" id="{E358E297-28CA-4BB1-AB19-29BFBA1512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00" y="2520000"/>
            <a:ext cx="4680000" cy="262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10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7" name="Subtítulo 6">
            <a:extLst>
              <a:ext uri="{FF2B5EF4-FFF2-40B4-BE49-F238E27FC236}">
                <a16:creationId xmlns:a16="http://schemas.microsoft.com/office/drawing/2014/main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31249"/>
            <a:ext cx="9144000" cy="4140162"/>
          </a:xfrm>
        </p:spPr>
        <p:txBody>
          <a:bodyPr>
            <a:norm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sk-SK" sz="2000" b="1" dirty="0">
                <a:solidFill>
                  <a:srgbClr val="D92E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1.2.2 </a:t>
            </a:r>
            <a:r>
              <a:rPr lang="en-GB" sz="2000" b="1" dirty="0" err="1">
                <a:solidFill>
                  <a:srgbClr val="D92E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Testear</a:t>
            </a:r>
            <a:r>
              <a:rPr lang="en-GB" sz="2000" b="1" dirty="0">
                <a:solidFill>
                  <a:srgbClr val="D92E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ideas de </a:t>
            </a:r>
            <a:r>
              <a:rPr lang="en-GB" sz="2000" b="1" dirty="0" err="1">
                <a:solidFill>
                  <a:srgbClr val="D92E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negocio</a:t>
            </a:r>
            <a:r>
              <a:rPr lang="en-GB" sz="2000" b="1" dirty="0">
                <a:solidFill>
                  <a:srgbClr val="D92E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D92E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GB" sz="2000" b="1" dirty="0">
                <a:solidFill>
                  <a:srgbClr val="D92E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GB" sz="2000" b="1" dirty="0" err="1">
                <a:solidFill>
                  <a:srgbClr val="D92E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práctica</a:t>
            </a:r>
            <a:endParaRPr lang="sk-SK" sz="2000" b="1" dirty="0">
              <a:solidFill>
                <a:srgbClr val="D92E2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GB" sz="1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</a:t>
            </a:r>
            <a:r>
              <a:rPr lang="en-GB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primer </a:t>
            </a:r>
            <a:r>
              <a:rPr lang="en-GB" sz="1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lugar</a:t>
            </a:r>
            <a:r>
              <a:rPr lang="en-GB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necesitas</a:t>
            </a:r>
            <a:r>
              <a:rPr lang="en-GB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seguir</a:t>
            </a:r>
            <a:r>
              <a:rPr lang="en-GB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las </a:t>
            </a:r>
            <a:r>
              <a:rPr lang="en-GB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siguientes</a:t>
            </a:r>
            <a:r>
              <a:rPr lang="en-GB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afirmaciones</a:t>
            </a:r>
            <a:r>
              <a:rPr lang="en-GB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sk-SK" sz="1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l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Creo que hay un</a:t>
            </a:r>
            <a:r>
              <a:rPr lang="en-GB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5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problema</a:t>
            </a:r>
            <a:r>
              <a:rPr lang="en-GB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!</a:t>
            </a:r>
            <a:endParaRPr lang="sk-SK" sz="15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l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Creo que</a:t>
            </a:r>
            <a:r>
              <a:rPr lang="en-GB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5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alguien</a:t>
            </a:r>
            <a:r>
              <a:rPr lang="en-GB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tiene</a:t>
            </a:r>
            <a:r>
              <a:rPr lang="en-GB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un </a:t>
            </a:r>
            <a:r>
              <a:rPr lang="en-GB" sz="15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problema</a:t>
            </a:r>
            <a:r>
              <a:rPr lang="en-GB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!</a:t>
            </a:r>
            <a:endParaRPr lang="sk-SK" sz="15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l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Creo que ESTO</a:t>
            </a:r>
            <a:r>
              <a:rPr lang="en-GB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5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resolverá</a:t>
            </a:r>
            <a:r>
              <a:rPr lang="en-GB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</a:t>
            </a:r>
            <a:r>
              <a:rPr lang="en-GB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problema</a:t>
            </a:r>
            <a:r>
              <a:rPr lang="en-GB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!</a:t>
            </a:r>
            <a:endParaRPr lang="sk-SK" sz="15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l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Creo que </a:t>
            </a:r>
            <a:r>
              <a:rPr lang="en-GB" sz="1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puedo</a:t>
            </a:r>
            <a:r>
              <a:rPr lang="en-GB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5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hacer</a:t>
            </a:r>
            <a:r>
              <a:rPr lang="en-GB" sz="1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que </a:t>
            </a:r>
            <a:r>
              <a:rPr lang="en-GB" sz="15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funcione</a:t>
            </a:r>
            <a:r>
              <a:rPr lang="en-GB" sz="1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5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así</a:t>
            </a:r>
            <a:r>
              <a:rPr lang="en-GB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!</a:t>
            </a:r>
            <a:endParaRPr lang="sk-SK" sz="1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endParaRPr lang="sk-SK" sz="1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l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sk-SK" sz="1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endParaRPr lang="en-GB" altLang="es-ES" sz="26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3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5611432" y="553541"/>
            <a:ext cx="6259228" cy="64285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1.2 Validar tu idea de negocio</a:t>
            </a:r>
            <a:endParaRPr lang="es-ES" sz="4000" b="1" dirty="0">
              <a:solidFill>
                <a:srgbClr val="D92E2D"/>
              </a:solidFill>
            </a:endParaRPr>
          </a:p>
        </p:txBody>
      </p:sp>
      <p:pic>
        <p:nvPicPr>
          <p:cNvPr id="11" name="Imagen 24">
            <a:extLst>
              <a:ext uri="{FF2B5EF4-FFF2-40B4-BE49-F238E27FC236}">
                <a16:creationId xmlns:a16="http://schemas.microsoft.com/office/drawing/2014/main" id="{55E8210E-AFF2-4D47-8DD7-6F80C75687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00" y="2160000"/>
            <a:ext cx="4680000" cy="317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954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7" name="Subtítulo 6">
            <a:extLst>
              <a:ext uri="{FF2B5EF4-FFF2-40B4-BE49-F238E27FC236}">
                <a16:creationId xmlns:a16="http://schemas.microsoft.com/office/drawing/2014/main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31249"/>
            <a:ext cx="9144000" cy="4140162"/>
          </a:xfrm>
        </p:spPr>
        <p:txBody>
          <a:bodyPr>
            <a:norm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GB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en-GB" sz="1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continuación</a:t>
            </a:r>
            <a:r>
              <a:rPr lang="en-GB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se </a:t>
            </a:r>
            <a:r>
              <a:rPr lang="en-GB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desarrolla</a:t>
            </a:r>
            <a:r>
              <a:rPr lang="en-GB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un </a:t>
            </a:r>
            <a:r>
              <a:rPr lang="en-GB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proceso</a:t>
            </a:r>
            <a:r>
              <a:rPr lang="en-GB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lang="en-GB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validación</a:t>
            </a:r>
            <a:r>
              <a:rPr lang="en-GB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sk-SK" sz="15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l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1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Supuestos</a:t>
            </a:r>
            <a:r>
              <a:rPr lang="en-GB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 </a:t>
            </a:r>
            <a:r>
              <a:rPr lang="en-GB" sz="1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hipótesis</a:t>
            </a:r>
            <a:endParaRPr lang="sk-SK" sz="15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l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Testear</a:t>
            </a:r>
            <a:r>
              <a:rPr lang="en-GB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decidir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métodos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herramientas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y MVP (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producto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mínimo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viable</a:t>
            </a:r>
            <a:r>
              <a:rPr lang="en-GB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)</a:t>
            </a:r>
            <a:endParaRPr lang="sk-SK" sz="15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l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Datos</a:t>
            </a:r>
            <a:r>
              <a:rPr lang="en-GB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en-GB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cómo</a:t>
            </a:r>
            <a:r>
              <a:rPr lang="en-GB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los vas a </a:t>
            </a:r>
            <a:r>
              <a:rPr lang="en-GB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recoger</a:t>
            </a:r>
            <a:endParaRPr lang="sk-SK" sz="15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l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Criterio</a:t>
            </a:r>
            <a:r>
              <a:rPr lang="en-GB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en-GB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cuál</a:t>
            </a:r>
            <a:r>
              <a:rPr lang="en-GB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es </a:t>
            </a:r>
            <a:r>
              <a:rPr lang="en-GB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</a:t>
            </a:r>
            <a:r>
              <a:rPr lang="en-GB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criterio</a:t>
            </a:r>
            <a:r>
              <a:rPr lang="en-GB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para </a:t>
            </a:r>
            <a:r>
              <a:rPr lang="en-GB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</a:t>
            </a:r>
            <a:r>
              <a:rPr lang="en-GB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éxito</a:t>
            </a:r>
            <a:endParaRPr lang="sk-SK" sz="1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0170">
              <a:lnSpc>
                <a:spcPct val="115000"/>
              </a:lnSpc>
              <a:spcAft>
                <a:spcPts val="1000"/>
              </a:spcAft>
            </a:pPr>
            <a:r>
              <a:rPr lang="en-GB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sk-SK" sz="1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endParaRPr lang="sk-SK" sz="1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l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sk-SK" sz="1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endParaRPr lang="en-GB" altLang="es-E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5611432" y="553541"/>
            <a:ext cx="6259228" cy="64285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1.2 Validar tu idea de negocio</a:t>
            </a:r>
            <a:endParaRPr lang="es-ES" sz="4000" b="1" dirty="0">
              <a:solidFill>
                <a:srgbClr val="D92E2D"/>
              </a:solidFill>
            </a:endParaRPr>
          </a:p>
        </p:txBody>
      </p:sp>
      <p:pic>
        <p:nvPicPr>
          <p:cNvPr id="11" name="Imagen 26">
            <a:extLst>
              <a:ext uri="{FF2B5EF4-FFF2-40B4-BE49-F238E27FC236}">
                <a16:creationId xmlns:a16="http://schemas.microsoft.com/office/drawing/2014/main" id="{953A74C1-D5F9-44F4-9ACF-488CA65C94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122" y="1637079"/>
            <a:ext cx="3501132" cy="245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5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7" name="Subtítulo 6">
            <a:extLst>
              <a:ext uri="{FF2B5EF4-FFF2-40B4-BE49-F238E27FC236}">
                <a16:creationId xmlns:a16="http://schemas.microsoft.com/office/drawing/2014/main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31249"/>
            <a:ext cx="9144000" cy="4140162"/>
          </a:xfrm>
        </p:spPr>
        <p:txBody>
          <a:bodyPr>
            <a:normAutofit/>
          </a:bodyPr>
          <a:lstStyle/>
          <a:p>
            <a:pPr marL="90170" algn="l">
              <a:lnSpc>
                <a:spcPct val="115000"/>
              </a:lnSpc>
              <a:spcAft>
                <a:spcPts val="1000"/>
              </a:spcAft>
            </a:pPr>
            <a:r>
              <a:rPr lang="en-GB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</a:t>
            </a:r>
            <a:r>
              <a:rPr lang="en-GB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Qué</a:t>
            </a:r>
            <a:r>
              <a:rPr lang="en-GB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puedes</a:t>
            </a:r>
            <a:r>
              <a:rPr lang="en-GB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validar</a:t>
            </a:r>
            <a:r>
              <a:rPr lang="en-GB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sk-SK" sz="1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0170" algn="l">
              <a:lnSpc>
                <a:spcPct val="115000"/>
              </a:lnSpc>
              <a:spcAft>
                <a:spcPts val="1000"/>
              </a:spcAft>
            </a:pPr>
            <a:r>
              <a:rPr lang="en-GB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Cliente</a:t>
            </a:r>
            <a:r>
              <a:rPr lang="en-GB" sz="1500" b="1" dirty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GB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ajuste</a:t>
            </a:r>
            <a:r>
              <a:rPr lang="en-GB" sz="1500" b="1" dirty="0"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n-GB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problema</a:t>
            </a:r>
            <a:r>
              <a:rPr lang="en-GB" sz="1500" b="1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tienen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los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clientes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realmente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problema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crees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tienen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?, ¿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quiénes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son?, ¿es un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problema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que vale la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pena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resolver?, ¿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estarían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dispuestos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pagar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por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resolverlo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E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170" algn="l">
              <a:lnSpc>
                <a:spcPct val="115000"/>
              </a:lnSpc>
              <a:spcAft>
                <a:spcPts val="1000"/>
              </a:spcAft>
            </a:pPr>
            <a:r>
              <a:rPr lang="en-GB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Problema</a:t>
            </a:r>
            <a:r>
              <a:rPr lang="en-GB" sz="1500" b="1" dirty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GB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solución</a:t>
            </a:r>
            <a:r>
              <a:rPr lang="en-GB" sz="1500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ajuste</a:t>
            </a:r>
            <a:r>
              <a:rPr lang="en-GB" sz="1500" b="1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tu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solución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aborda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realmente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problema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tus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clientes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?, ¿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tu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solución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funciona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tus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clientes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?, ¿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identificaste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las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soluciones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mayores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posibilidades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adopción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E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170" algn="l">
              <a:lnSpc>
                <a:spcPct val="115000"/>
              </a:lnSpc>
              <a:spcAft>
                <a:spcPts val="1000"/>
              </a:spcAft>
            </a:pPr>
            <a:r>
              <a:rPr lang="en-GB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Producto</a:t>
            </a:r>
            <a:r>
              <a:rPr lang="en-GB" sz="1500" b="1" dirty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GB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ajuste</a:t>
            </a:r>
            <a:r>
              <a:rPr lang="en-GB" sz="1500" b="1" dirty="0">
                <a:latin typeface="Arial" panose="020B0604020202020204" pitchFamily="34" charset="0"/>
                <a:cs typeface="Arial" panose="020B0604020202020204" pitchFamily="34" charset="0"/>
              </a:rPr>
              <a:t> de mercado - 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comprarían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los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clientes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tu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producto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por un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determinado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precio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?, ¿lo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utilizan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?, ¿es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tu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número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clientes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lo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suficientemente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grande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como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sostener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crecimiento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y la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rentabilidad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de los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productos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y de la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empresa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E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endParaRPr lang="en-GB" altLang="es-E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5611432" y="553541"/>
            <a:ext cx="6259228" cy="64285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1.2 Validar tu idea de negocio</a:t>
            </a:r>
            <a:endParaRPr lang="es-ES" sz="4000" b="1" dirty="0">
              <a:solidFill>
                <a:srgbClr val="D92E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2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7" name="Subtítulo 6">
            <a:extLst>
              <a:ext uri="{FF2B5EF4-FFF2-40B4-BE49-F238E27FC236}">
                <a16:creationId xmlns:a16="http://schemas.microsoft.com/office/drawing/2014/main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31249"/>
            <a:ext cx="9144000" cy="4468452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GB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Cuando</a:t>
            </a:r>
            <a:r>
              <a:rPr lang="en-GB" sz="15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diseñas</a:t>
            </a:r>
            <a:r>
              <a:rPr lang="en-GB" sz="15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y </a:t>
            </a:r>
            <a:r>
              <a:rPr lang="en-GB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desarrollas</a:t>
            </a:r>
            <a:r>
              <a:rPr lang="en-GB" sz="15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tu</a:t>
            </a:r>
            <a:r>
              <a:rPr lang="en-GB" sz="15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empresa</a:t>
            </a:r>
            <a:r>
              <a:rPr lang="en-GB" sz="15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(de </a:t>
            </a:r>
            <a:r>
              <a:rPr lang="en-GB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deportes</a:t>
            </a:r>
            <a:r>
              <a:rPr lang="en-GB" sz="15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), </a:t>
            </a:r>
            <a:r>
              <a:rPr lang="en-GB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debes</a:t>
            </a:r>
            <a:r>
              <a:rPr lang="en-GB" sz="15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comprender</a:t>
            </a:r>
            <a:r>
              <a:rPr lang="en-GB" sz="15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bien </a:t>
            </a:r>
            <a:r>
              <a:rPr lang="en-GB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su</a:t>
            </a:r>
            <a:r>
              <a:rPr lang="en-GB" sz="15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concepto</a:t>
            </a:r>
            <a:r>
              <a:rPr lang="en-GB" sz="15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general y sus </a:t>
            </a:r>
            <a:r>
              <a:rPr lang="en-GB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componentes</a:t>
            </a:r>
            <a:r>
              <a:rPr lang="en-GB" sz="15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clave 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El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poder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de los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modelos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de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negocio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:</a:t>
            </a:r>
          </a:p>
          <a:p>
            <a:pPr marL="742950" lvl="1" indent="-285750" algn="l"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Define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cómo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tu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empresa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debe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crear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entregar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y capturer valor how your business shall create, deliver and capture value</a:t>
            </a:r>
          </a:p>
          <a:p>
            <a:pPr marL="742950" lvl="1" indent="-285750" algn="l">
              <a:buFont typeface="Arial" panose="020B0604020202020204" pitchFamily="34" charset="0"/>
              <a:buChar char="•"/>
              <a:defRPr/>
            </a:pP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Explica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cómo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funcionará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tu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empresa</a:t>
            </a:r>
            <a:endParaRPr lang="en-US" sz="15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  <a:defRPr/>
            </a:pPr>
            <a:r>
              <a:rPr lang="es-ES" sz="1500" dirty="0">
                <a:latin typeface="Arial" panose="020B0604020202020204" pitchFamily="34" charset="0"/>
                <a:ea typeface="Calibri" panose="020F0502020204030204" pitchFamily="34" charset="0"/>
              </a:rPr>
              <a:t>Navega de forma muy intuitiva por todos los elementos importantes que garantizan la prestación de tu servicio o producto</a:t>
            </a:r>
          </a:p>
          <a:p>
            <a:pPr marL="742950" lvl="1" indent="-285750" algn="l">
              <a:buFont typeface="Arial" panose="020B0604020202020204" pitchFamily="34" charset="0"/>
              <a:buChar char="•"/>
              <a:defRPr/>
            </a:pPr>
            <a:r>
              <a:rPr lang="es-ES" sz="1500" dirty="0">
                <a:latin typeface="Arial" panose="020B0604020202020204" pitchFamily="34" charset="0"/>
                <a:ea typeface="Calibri" panose="020F0502020204030204" pitchFamily="34" charset="0"/>
              </a:rPr>
              <a:t>Define todos los aspectos clave de tu futuro negocio de forma sistemática, coherente y lógica</a:t>
            </a:r>
          </a:p>
          <a:p>
            <a:pPr marL="742950" lvl="1" indent="-285750" algn="l">
              <a:buFont typeface="Arial" panose="020B0604020202020204" pitchFamily="34" charset="0"/>
              <a:buChar char="•"/>
              <a:defRPr/>
            </a:pPr>
            <a:r>
              <a:rPr lang="es-ES" sz="1500" dirty="0">
                <a:latin typeface="Arial" panose="020B0604020202020204" pitchFamily="34" charset="0"/>
                <a:ea typeface="Calibri" panose="020F0502020204030204" pitchFamily="34" charset="0"/>
              </a:rPr>
              <a:t>Un lenguaje común para los profesionales del espíritu emprendedor y una útil herramienta de presentación</a:t>
            </a:r>
            <a:endParaRPr lang="en-US" sz="1500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5611432" y="553541"/>
            <a:ext cx="6259228" cy="64285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1.3 Diseñar tu proyecto</a:t>
            </a:r>
            <a:endParaRPr lang="es-ES" sz="4000" b="1" dirty="0">
              <a:solidFill>
                <a:srgbClr val="D92E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419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7" name="Subtítulo 6">
            <a:extLst>
              <a:ext uri="{FF2B5EF4-FFF2-40B4-BE49-F238E27FC236}">
                <a16:creationId xmlns:a16="http://schemas.microsoft.com/office/drawing/2014/main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31249"/>
            <a:ext cx="9144000" cy="4468452"/>
          </a:xfrm>
        </p:spPr>
        <p:txBody>
          <a:bodyPr>
            <a:norm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  <a:defRPr/>
            </a:pPr>
            <a:r>
              <a:rPr lang="en-GB" sz="2000" b="1" dirty="0">
                <a:solidFill>
                  <a:srgbClr val="D92E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1.3.1 </a:t>
            </a:r>
            <a:r>
              <a:rPr lang="en-GB" sz="2000" b="1" dirty="0" err="1">
                <a:solidFill>
                  <a:srgbClr val="D92E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Modelo</a:t>
            </a:r>
            <a:r>
              <a:rPr lang="en-GB" sz="2000" b="1" dirty="0">
                <a:solidFill>
                  <a:srgbClr val="D92E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GB" sz="2000" b="1" dirty="0" err="1">
                <a:solidFill>
                  <a:srgbClr val="D92E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negocio</a:t>
            </a:r>
            <a:r>
              <a:rPr lang="en-GB" sz="2000" b="1" dirty="0">
                <a:solidFill>
                  <a:srgbClr val="D92E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canvas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Herramienta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utilizada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para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desarrollar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una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presentación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visual de un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modelo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de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negocio</a:t>
            </a:r>
            <a:endParaRPr lang="en-GB" sz="15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Modelo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breve de una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página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con un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formato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predefinido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y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fácil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de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seguir</a:t>
            </a:r>
            <a:endParaRPr lang="en-US" sz="15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Lenguage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común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para definer los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modelos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de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negocio</a:t>
            </a:r>
            <a:endParaRPr lang="en-US" sz="15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Consta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de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nueve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bloques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de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construcción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que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cubren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las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principales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áreas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de un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negocio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: </a:t>
            </a:r>
          </a:p>
          <a:p>
            <a:pPr marL="742950" lvl="1" indent="-285750" algn="l">
              <a:buFont typeface="Arial" panose="020B0604020202020204" pitchFamily="34" charset="0"/>
              <a:buChar char="•"/>
              <a:defRPr/>
            </a:pP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clientes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</a:p>
          <a:p>
            <a:pPr marL="742950" lvl="1" indent="-285750" algn="l">
              <a:buFont typeface="Arial" panose="020B0604020202020204" pitchFamily="34" charset="0"/>
              <a:buChar char="•"/>
              <a:defRPr/>
            </a:pP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oferta</a:t>
            </a:r>
            <a:endParaRPr lang="en-US" sz="15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  <a:defRPr/>
            </a:pP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infraestructura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, y </a:t>
            </a:r>
          </a:p>
          <a:p>
            <a:pPr marL="742950" lvl="1" indent="-285750" algn="l">
              <a:buFont typeface="Arial" panose="020B0604020202020204" pitchFamily="34" charset="0"/>
              <a:buChar char="•"/>
              <a:defRPr/>
            </a:pP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Viabilidad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financiera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en-GB" sz="15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endParaRPr lang="en-GB" sz="15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Con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esta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herramienta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puedes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redactar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tu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modelo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de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negocio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en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apenas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20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minutos</a:t>
            </a:r>
            <a:endParaRPr lang="en-US" sz="15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El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proceso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de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aprendizaje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es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mucho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más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importante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que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su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resultado</a:t>
            </a:r>
            <a:endParaRPr lang="en-US" sz="15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s-ES" sz="1500" dirty="0">
                <a:latin typeface="Arial" panose="020B0604020202020204" pitchFamily="34" charset="0"/>
                <a:ea typeface="Calibri" panose="020F0502020204030204" pitchFamily="34" charset="0"/>
              </a:rPr>
              <a:t>Sin embargo, podrás ver la lógica principal y el flujo de trabajo de tu empresa</a:t>
            </a:r>
            <a:endParaRPr lang="en-GB" sz="15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5611432" y="553541"/>
            <a:ext cx="6259228" cy="64285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1.3 Diseñar tu proyecto</a:t>
            </a:r>
            <a:endParaRPr lang="es-ES" sz="4000" b="1" dirty="0">
              <a:solidFill>
                <a:srgbClr val="D92E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1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11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5611432" y="553541"/>
            <a:ext cx="6259228" cy="64285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1.3 Diseñar tu proyecto</a:t>
            </a:r>
            <a:endParaRPr lang="es-ES" sz="4000" b="1" dirty="0">
              <a:solidFill>
                <a:srgbClr val="D92E2D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876453" y="1387183"/>
            <a:ext cx="6609822" cy="4601217"/>
            <a:chOff x="2744182" y="1128391"/>
            <a:chExt cx="6609822" cy="4601217"/>
          </a:xfrm>
        </p:grpSpPr>
        <p:pic>
          <p:nvPicPr>
            <p:cNvPr id="3" name="Obrázok 2">
              <a:extLst>
                <a:ext uri="{FF2B5EF4-FFF2-40B4-BE49-F238E27FC236}">
                  <a16:creationId xmlns:a16="http://schemas.microsoft.com/office/drawing/2014/main" id="{D3C239F0-EE60-448E-97D2-F6E10296BC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7995" y="1128391"/>
              <a:ext cx="6516009" cy="4601217"/>
            </a:xfrm>
            <a:prstGeom prst="rect">
              <a:avLst/>
            </a:prstGeom>
          </p:spPr>
        </p:pic>
        <p:sp>
          <p:nvSpPr>
            <p:cNvPr id="4" name="Obdĺžnik 3">
              <a:extLst>
                <a:ext uri="{FF2B5EF4-FFF2-40B4-BE49-F238E27FC236}">
                  <a16:creationId xmlns:a16="http://schemas.microsoft.com/office/drawing/2014/main" id="{A8D5D603-DE69-4F8B-89E6-86C24055DCE3}"/>
                </a:ext>
              </a:extLst>
            </p:cNvPr>
            <p:cNvSpPr/>
            <p:nvPr/>
          </p:nvSpPr>
          <p:spPr>
            <a:xfrm>
              <a:off x="2942120" y="1676123"/>
              <a:ext cx="886119" cy="1687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800" b="1" dirty="0">
                  <a:solidFill>
                    <a:schemeClr val="tx1"/>
                  </a:solidFill>
                </a:rPr>
                <a:t>Socios principales</a:t>
              </a:r>
              <a:endParaRPr lang="sk-SK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Obdĺžnik 12">
              <a:extLst>
                <a:ext uri="{FF2B5EF4-FFF2-40B4-BE49-F238E27FC236}">
                  <a16:creationId xmlns:a16="http://schemas.microsoft.com/office/drawing/2014/main" id="{DD0007BE-F55E-497B-B6C7-1366B32690DA}"/>
                </a:ext>
              </a:extLst>
            </p:cNvPr>
            <p:cNvSpPr/>
            <p:nvPr/>
          </p:nvSpPr>
          <p:spPr>
            <a:xfrm>
              <a:off x="4192400" y="1676123"/>
              <a:ext cx="886119" cy="1687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800" b="1" dirty="0">
                  <a:solidFill>
                    <a:schemeClr val="tx1"/>
                  </a:solidFill>
                </a:rPr>
                <a:t>Actividades principales</a:t>
              </a:r>
              <a:endParaRPr lang="sk-SK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Obdĺžnik 13">
              <a:extLst>
                <a:ext uri="{FF2B5EF4-FFF2-40B4-BE49-F238E27FC236}">
                  <a16:creationId xmlns:a16="http://schemas.microsoft.com/office/drawing/2014/main" id="{4A93F569-33DE-4BB7-9FE4-1333FF9E2A27}"/>
                </a:ext>
              </a:extLst>
            </p:cNvPr>
            <p:cNvSpPr/>
            <p:nvPr/>
          </p:nvSpPr>
          <p:spPr>
            <a:xfrm>
              <a:off x="5371219" y="1676465"/>
              <a:ext cx="1108840" cy="1687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800" b="1" dirty="0">
                  <a:solidFill>
                    <a:schemeClr val="tx1"/>
                  </a:solidFill>
                </a:rPr>
                <a:t>Propuesta de valor</a:t>
              </a:r>
              <a:endParaRPr lang="sk-SK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16" name="Obdĺžnik 15">
              <a:extLst>
                <a:ext uri="{FF2B5EF4-FFF2-40B4-BE49-F238E27FC236}">
                  <a16:creationId xmlns:a16="http://schemas.microsoft.com/office/drawing/2014/main" id="{8F1FA0FD-5F56-4EA1-AF9F-9ECFBB0E9C60}"/>
                </a:ext>
              </a:extLst>
            </p:cNvPr>
            <p:cNvSpPr/>
            <p:nvPr/>
          </p:nvSpPr>
          <p:spPr>
            <a:xfrm>
              <a:off x="6238943" y="1647498"/>
              <a:ext cx="1957545" cy="20684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800" b="1" dirty="0">
                  <a:solidFill>
                    <a:schemeClr val="tx1"/>
                  </a:solidFill>
                </a:rPr>
                <a:t>Relación con los clientes</a:t>
              </a:r>
              <a:endParaRPr lang="sk-SK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Obdĺžnik 16">
              <a:extLst>
                <a:ext uri="{FF2B5EF4-FFF2-40B4-BE49-F238E27FC236}">
                  <a16:creationId xmlns:a16="http://schemas.microsoft.com/office/drawing/2014/main" id="{26FD6FA8-CEDB-4E8A-9904-83278A030593}"/>
                </a:ext>
              </a:extLst>
            </p:cNvPr>
            <p:cNvSpPr/>
            <p:nvPr/>
          </p:nvSpPr>
          <p:spPr>
            <a:xfrm>
              <a:off x="7712901" y="1676123"/>
              <a:ext cx="1358230" cy="1687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800" b="1" dirty="0">
                  <a:solidFill>
                    <a:schemeClr val="tx1"/>
                  </a:solidFill>
                </a:rPr>
                <a:t>Segmento de clientes</a:t>
              </a:r>
              <a:endParaRPr lang="sk-SK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18" name="Obdĺžnik 17">
              <a:extLst>
                <a:ext uri="{FF2B5EF4-FFF2-40B4-BE49-F238E27FC236}">
                  <a16:creationId xmlns:a16="http://schemas.microsoft.com/office/drawing/2014/main" id="{039A1DE9-66AF-4059-A93C-3D2D3A769029}"/>
                </a:ext>
              </a:extLst>
            </p:cNvPr>
            <p:cNvSpPr/>
            <p:nvPr/>
          </p:nvSpPr>
          <p:spPr>
            <a:xfrm>
              <a:off x="4178763" y="2950877"/>
              <a:ext cx="886119" cy="1687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800" b="1" dirty="0">
                  <a:solidFill>
                    <a:schemeClr val="tx1"/>
                  </a:solidFill>
                </a:rPr>
                <a:t>Recursos principales</a:t>
              </a:r>
              <a:endParaRPr lang="sk-SK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19" name="Obdĺžnik 18">
              <a:extLst>
                <a:ext uri="{FF2B5EF4-FFF2-40B4-BE49-F238E27FC236}">
                  <a16:creationId xmlns:a16="http://schemas.microsoft.com/office/drawing/2014/main" id="{29AB40AF-A9A2-498E-95E1-651CF9918D69}"/>
                </a:ext>
              </a:extLst>
            </p:cNvPr>
            <p:cNvSpPr/>
            <p:nvPr/>
          </p:nvSpPr>
          <p:spPr>
            <a:xfrm>
              <a:off x="6486269" y="2959758"/>
              <a:ext cx="886119" cy="1687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800" b="1" dirty="0">
                  <a:solidFill>
                    <a:schemeClr val="tx1"/>
                  </a:solidFill>
                </a:rPr>
                <a:t>C</a:t>
              </a:r>
              <a:r>
                <a:rPr lang="es-ES" sz="800" b="1" dirty="0">
                  <a:solidFill>
                    <a:schemeClr val="tx1"/>
                  </a:solidFill>
                </a:rPr>
                <a:t>anales</a:t>
              </a:r>
              <a:endParaRPr lang="sk-SK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20" name="Obdĺžnik 19">
              <a:extLst>
                <a:ext uri="{FF2B5EF4-FFF2-40B4-BE49-F238E27FC236}">
                  <a16:creationId xmlns:a16="http://schemas.microsoft.com/office/drawing/2014/main" id="{9C2EF4D5-8C90-4D8A-8475-6CC97BF97222}"/>
                </a:ext>
              </a:extLst>
            </p:cNvPr>
            <p:cNvSpPr/>
            <p:nvPr/>
          </p:nvSpPr>
          <p:spPr>
            <a:xfrm>
              <a:off x="5559707" y="4237793"/>
              <a:ext cx="1957545" cy="20684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800" b="1" dirty="0">
                  <a:solidFill>
                    <a:schemeClr val="tx1"/>
                  </a:solidFill>
                </a:rPr>
                <a:t>Flujo de ingresos</a:t>
              </a:r>
              <a:endParaRPr lang="sk-SK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21" name="Obdĺžnik 20">
              <a:extLst>
                <a:ext uri="{FF2B5EF4-FFF2-40B4-BE49-F238E27FC236}">
                  <a16:creationId xmlns:a16="http://schemas.microsoft.com/office/drawing/2014/main" id="{93702523-0B85-4770-9391-0908D9DBAD04}"/>
                </a:ext>
              </a:extLst>
            </p:cNvPr>
            <p:cNvSpPr/>
            <p:nvPr/>
          </p:nvSpPr>
          <p:spPr>
            <a:xfrm>
              <a:off x="2744182" y="4288652"/>
              <a:ext cx="1957545" cy="20684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800" b="1" dirty="0">
                  <a:solidFill>
                    <a:schemeClr val="tx1"/>
                  </a:solidFill>
                </a:rPr>
                <a:t>Estructura de gastos</a:t>
              </a:r>
              <a:endParaRPr lang="sk-SK" sz="8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049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34697EA5-F919-4E2B-8A99-C1467FF211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9132" y="1196400"/>
            <a:ext cx="6026935" cy="4595327"/>
          </a:xfrm>
        </p:spPr>
        <p:txBody>
          <a:bodyPr/>
          <a:lstStyle/>
          <a:p>
            <a:pPr algn="l"/>
            <a:endParaRPr lang="es-ES" dirty="0">
              <a:solidFill>
                <a:srgbClr val="E47A24"/>
              </a:solidFill>
              <a:latin typeface="+mj-lt"/>
            </a:endParaRPr>
          </a:p>
          <a:p>
            <a:pPr algn="just"/>
            <a:r>
              <a:rPr lang="en-GB" sz="2000" b="1" dirty="0">
                <a:solidFill>
                  <a:srgbClr val="FFC3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Al final de </a:t>
            </a:r>
            <a:r>
              <a:rPr lang="en-GB" sz="2000" b="1" dirty="0" err="1">
                <a:solidFill>
                  <a:srgbClr val="FFC3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en-GB" sz="2000" b="1" dirty="0">
                <a:solidFill>
                  <a:srgbClr val="FFC3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FFC3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módulo</a:t>
            </a:r>
            <a:r>
              <a:rPr lang="en-GB" sz="2000" b="1" dirty="0">
                <a:solidFill>
                  <a:srgbClr val="FFC3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FFC3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sabrás</a:t>
            </a:r>
            <a:r>
              <a:rPr lang="en-GB" sz="2000" b="1" dirty="0">
                <a:solidFill>
                  <a:srgbClr val="FFC3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79070" y="3300411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7289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1CC14E4-70FB-426E-8FAD-6F47CAB6EB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58976" y="553541"/>
            <a:ext cx="3811683" cy="642859"/>
          </a:xfrm>
        </p:spPr>
        <p:txBody>
          <a:bodyPr>
            <a:normAutofit fontScale="90000"/>
          </a:bodyPr>
          <a:lstStyle/>
          <a:p>
            <a:r>
              <a:rPr lang="es-ES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1. O</a:t>
            </a:r>
            <a:r>
              <a:rPr lang="es-ES" sz="4000" b="1" spc="-85" dirty="0">
                <a:solidFill>
                  <a:srgbClr val="D92E2D"/>
                </a:solidFill>
                <a:cs typeface="Tahoma"/>
              </a:rPr>
              <a:t>bjetivos y metas </a:t>
            </a:r>
            <a:endParaRPr lang="es-ES" sz="4000" b="1" dirty="0">
              <a:solidFill>
                <a:srgbClr val="D92E2D"/>
              </a:solidFill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C59FFB22-1CA2-42FC-9C89-A2FA93EBF0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90" r="3171"/>
          <a:stretch/>
        </p:blipFill>
        <p:spPr>
          <a:xfrm>
            <a:off x="1459132" y="2317483"/>
            <a:ext cx="317240" cy="48249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EB7E19A7-1F68-40D8-B67E-BD6163E7B49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90" r="3171"/>
          <a:stretch/>
        </p:blipFill>
        <p:spPr>
          <a:xfrm>
            <a:off x="1459132" y="3681002"/>
            <a:ext cx="317240" cy="482490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3D1E64DD-D47E-458E-A38C-F604DB11DC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90" r="3171"/>
          <a:stretch/>
        </p:blipFill>
        <p:spPr>
          <a:xfrm>
            <a:off x="1459132" y="4663522"/>
            <a:ext cx="317240" cy="482490"/>
          </a:xfrm>
          <a:prstGeom prst="rect">
            <a:avLst/>
          </a:prstGeom>
        </p:spPr>
      </p:pic>
      <p:sp>
        <p:nvSpPr>
          <p:cNvPr id="19" name="TextBox 7">
            <a:extLst>
              <a:ext uri="{FF2B5EF4-FFF2-40B4-BE49-F238E27FC236}">
                <a16:creationId xmlns:a16="http://schemas.microsoft.com/office/drawing/2014/main" id="{B5C1FC63-CF05-4D85-9742-411CF5AE3D86}"/>
              </a:ext>
            </a:extLst>
          </p:cNvPr>
          <p:cNvSpPr txBox="1"/>
          <p:nvPr/>
        </p:nvSpPr>
        <p:spPr>
          <a:xfrm>
            <a:off x="1900225" y="2632758"/>
            <a:ext cx="78110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altLang="ko-KR" sz="1400" dirty="0">
                <a:latin typeface="+mj-lt"/>
                <a:cs typeface="Arial" pitchFamily="34" charset="0"/>
              </a:rPr>
              <a:t>Comprender los vínculos entre el deporte y el espíritu emprendedor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altLang="ko-KR" sz="1400" dirty="0">
                <a:latin typeface="+mj-lt"/>
                <a:cs typeface="Arial" pitchFamily="34" charset="0"/>
              </a:rPr>
              <a:t>Comprender cuáles de los atributos desarrollados a través del deporte son útiles en el espíritu emprendedor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altLang="ko-KR" sz="1400" dirty="0">
                <a:latin typeface="+mj-lt"/>
                <a:cs typeface="Arial" pitchFamily="34" charset="0"/>
              </a:rPr>
              <a:t>Comprender la naturaleza de las ideas empresariales, sus fuentes y las formas de mejorar su generación</a:t>
            </a:r>
            <a:endParaRPr lang="en-US" altLang="ko-KR" sz="1400" dirty="0">
              <a:latin typeface="+mj-lt"/>
              <a:cs typeface="Arial" pitchFamily="34" charset="0"/>
            </a:endParaRPr>
          </a:p>
        </p:txBody>
      </p:sp>
      <p:sp>
        <p:nvSpPr>
          <p:cNvPr id="20" name="TextBox 8">
            <a:extLst>
              <a:ext uri="{FF2B5EF4-FFF2-40B4-BE49-F238E27FC236}">
                <a16:creationId xmlns:a16="http://schemas.microsoft.com/office/drawing/2014/main" id="{006589D8-892A-4191-BF65-8E3960D7DC65}"/>
              </a:ext>
            </a:extLst>
          </p:cNvPr>
          <p:cNvSpPr txBox="1"/>
          <p:nvPr/>
        </p:nvSpPr>
        <p:spPr>
          <a:xfrm>
            <a:off x="1900225" y="2294204"/>
            <a:ext cx="5124925" cy="369332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b="1" dirty="0" err="1">
                <a:latin typeface="+mj-lt"/>
                <a:cs typeface="Arial" pitchFamily="34" charset="0"/>
              </a:rPr>
              <a:t>Preparar</a:t>
            </a:r>
            <a:r>
              <a:rPr lang="en-US" altLang="ko-KR" b="1" dirty="0">
                <a:latin typeface="+mj-lt"/>
                <a:cs typeface="Arial" pitchFamily="34" charset="0"/>
              </a:rPr>
              <a:t> </a:t>
            </a:r>
            <a:r>
              <a:rPr lang="en-US" altLang="ko-KR" b="1" dirty="0" err="1">
                <a:latin typeface="+mj-lt"/>
                <a:cs typeface="Arial" pitchFamily="34" charset="0"/>
              </a:rPr>
              <a:t>el</a:t>
            </a:r>
            <a:r>
              <a:rPr lang="en-US" altLang="ko-KR" b="1" dirty="0">
                <a:latin typeface="+mj-lt"/>
                <a:cs typeface="Arial" pitchFamily="34" charset="0"/>
              </a:rPr>
              <a:t> </a:t>
            </a:r>
            <a:r>
              <a:rPr lang="en-US" altLang="ko-KR" b="1" dirty="0" err="1">
                <a:latin typeface="+mj-lt"/>
                <a:cs typeface="Arial" pitchFamily="34" charset="0"/>
              </a:rPr>
              <a:t>escenario</a:t>
            </a:r>
            <a:endParaRPr lang="ko-KR" altLang="en-US" b="1" dirty="0">
              <a:latin typeface="+mj-lt"/>
              <a:cs typeface="Arial" pitchFamily="34" charset="0"/>
            </a:endParaRPr>
          </a:p>
        </p:txBody>
      </p:sp>
      <p:sp>
        <p:nvSpPr>
          <p:cNvPr id="21" name="TextBox 7">
            <a:extLst>
              <a:ext uri="{FF2B5EF4-FFF2-40B4-BE49-F238E27FC236}">
                <a16:creationId xmlns:a16="http://schemas.microsoft.com/office/drawing/2014/main" id="{D2699A28-3E26-4FD4-8143-27494C6E64F0}"/>
              </a:ext>
            </a:extLst>
          </p:cNvPr>
          <p:cNvSpPr txBox="1"/>
          <p:nvPr/>
        </p:nvSpPr>
        <p:spPr>
          <a:xfrm>
            <a:off x="1900225" y="4003839"/>
            <a:ext cx="65241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2800" indent="-172800">
              <a:buFont typeface="Arial" panose="020B0604020202020204" pitchFamily="34" charset="0"/>
              <a:buChar char="•"/>
            </a:pPr>
            <a:r>
              <a:rPr lang="en-US" altLang="ko-KR" sz="1400" dirty="0" err="1">
                <a:latin typeface="+mj-lt"/>
                <a:cs typeface="Arial" pitchFamily="34" charset="0"/>
              </a:rPr>
              <a:t>Conoce</a:t>
            </a:r>
            <a:r>
              <a:rPr lang="en-US" altLang="ko-KR" sz="1400" dirty="0">
                <a:latin typeface="+mj-lt"/>
                <a:cs typeface="Arial" pitchFamily="34" charset="0"/>
              </a:rPr>
              <a:t> la </a:t>
            </a:r>
            <a:r>
              <a:rPr lang="en-US" altLang="ko-KR" sz="1400" dirty="0" err="1">
                <a:latin typeface="+mj-lt"/>
                <a:cs typeface="Arial" pitchFamily="34" charset="0"/>
              </a:rPr>
              <a:t>importancia</a:t>
            </a:r>
            <a:r>
              <a:rPr lang="en-US" altLang="ko-KR" sz="1400" dirty="0">
                <a:latin typeface="+mj-lt"/>
                <a:cs typeface="Arial" pitchFamily="34" charset="0"/>
              </a:rPr>
              <a:t> y los </a:t>
            </a:r>
            <a:r>
              <a:rPr lang="en-US" altLang="ko-KR" sz="1400" dirty="0" err="1">
                <a:latin typeface="+mj-lt"/>
                <a:cs typeface="Arial" pitchFamily="34" charset="0"/>
              </a:rPr>
              <a:t>posibles</a:t>
            </a:r>
            <a:r>
              <a:rPr lang="en-US" altLang="ko-KR" sz="1400" dirty="0">
                <a:latin typeface="+mj-lt"/>
                <a:cs typeface="Arial" pitchFamily="34" charset="0"/>
              </a:rPr>
              <a:t> </a:t>
            </a:r>
            <a:r>
              <a:rPr lang="en-US" altLang="ko-KR" sz="1400" dirty="0" err="1">
                <a:latin typeface="+mj-lt"/>
                <a:cs typeface="Arial" pitchFamily="34" charset="0"/>
              </a:rPr>
              <a:t>medios</a:t>
            </a:r>
            <a:r>
              <a:rPr lang="en-US" altLang="ko-KR" sz="1400" dirty="0">
                <a:latin typeface="+mj-lt"/>
                <a:cs typeface="Arial" pitchFamily="34" charset="0"/>
              </a:rPr>
              <a:t> para </a:t>
            </a:r>
            <a:r>
              <a:rPr lang="en-US" altLang="ko-KR" sz="1400" dirty="0" err="1">
                <a:latin typeface="+mj-lt"/>
                <a:cs typeface="Arial" pitchFamily="34" charset="0"/>
              </a:rPr>
              <a:t>poner</a:t>
            </a:r>
            <a:r>
              <a:rPr lang="en-US" altLang="ko-KR" sz="1400" dirty="0">
                <a:latin typeface="+mj-lt"/>
                <a:cs typeface="Arial" pitchFamily="34" charset="0"/>
              </a:rPr>
              <a:t> a </a:t>
            </a:r>
            <a:r>
              <a:rPr lang="en-US" altLang="ko-KR" sz="1400" dirty="0" err="1">
                <a:latin typeface="+mj-lt"/>
                <a:cs typeface="Arial" pitchFamily="34" charset="0"/>
              </a:rPr>
              <a:t>prueba</a:t>
            </a:r>
            <a:r>
              <a:rPr lang="en-US" altLang="ko-KR" sz="1400" dirty="0">
                <a:latin typeface="+mj-lt"/>
                <a:cs typeface="Arial" pitchFamily="34" charset="0"/>
              </a:rPr>
              <a:t> las ideas de </a:t>
            </a:r>
            <a:r>
              <a:rPr lang="en-US" altLang="ko-KR" sz="1400" dirty="0" err="1">
                <a:latin typeface="+mj-lt"/>
                <a:cs typeface="Arial" pitchFamily="34" charset="0"/>
              </a:rPr>
              <a:t>negocio</a:t>
            </a:r>
            <a:r>
              <a:rPr lang="en-US" altLang="ko-KR" sz="1400" dirty="0">
                <a:latin typeface="+mj-lt"/>
                <a:cs typeface="Arial" pitchFamily="34" charset="0"/>
              </a:rPr>
              <a:t>. </a:t>
            </a:r>
          </a:p>
        </p:txBody>
      </p:sp>
      <p:sp>
        <p:nvSpPr>
          <p:cNvPr id="22" name="TextBox 8">
            <a:extLst>
              <a:ext uri="{FF2B5EF4-FFF2-40B4-BE49-F238E27FC236}">
                <a16:creationId xmlns:a16="http://schemas.microsoft.com/office/drawing/2014/main" id="{A554AB94-BBE5-4DF1-B75D-FE12DF2146A2}"/>
              </a:ext>
            </a:extLst>
          </p:cNvPr>
          <p:cNvSpPr txBox="1"/>
          <p:nvPr/>
        </p:nvSpPr>
        <p:spPr>
          <a:xfrm>
            <a:off x="1900225" y="3665285"/>
            <a:ext cx="5124925" cy="369332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b="1" dirty="0">
                <a:latin typeface="+mj-lt"/>
                <a:cs typeface="Arial" pitchFamily="34" charset="0"/>
              </a:rPr>
              <a:t>Validar </a:t>
            </a:r>
            <a:r>
              <a:rPr lang="en-US" altLang="ko-KR" b="1" dirty="0" err="1">
                <a:latin typeface="+mj-lt"/>
                <a:cs typeface="Arial" pitchFamily="34" charset="0"/>
              </a:rPr>
              <a:t>tu</a:t>
            </a:r>
            <a:r>
              <a:rPr lang="en-US" altLang="ko-KR" b="1" dirty="0">
                <a:latin typeface="+mj-lt"/>
                <a:cs typeface="Arial" pitchFamily="34" charset="0"/>
              </a:rPr>
              <a:t> idea de </a:t>
            </a:r>
            <a:r>
              <a:rPr lang="en-US" altLang="ko-KR" b="1" dirty="0" err="1">
                <a:latin typeface="+mj-lt"/>
                <a:cs typeface="Arial" pitchFamily="34" charset="0"/>
              </a:rPr>
              <a:t>negocio</a:t>
            </a:r>
            <a:endParaRPr lang="ko-KR" altLang="en-US" b="1" dirty="0">
              <a:latin typeface="+mj-lt"/>
              <a:cs typeface="Arial" pitchFamily="34" charset="0"/>
            </a:endParaRPr>
          </a:p>
        </p:txBody>
      </p:sp>
      <p:sp>
        <p:nvSpPr>
          <p:cNvPr id="23" name="TextBox 7">
            <a:extLst>
              <a:ext uri="{FF2B5EF4-FFF2-40B4-BE49-F238E27FC236}">
                <a16:creationId xmlns:a16="http://schemas.microsoft.com/office/drawing/2014/main" id="{2DE19CFF-303F-491E-99BB-D2AB3183AEDD}"/>
              </a:ext>
            </a:extLst>
          </p:cNvPr>
          <p:cNvSpPr txBox="1"/>
          <p:nvPr/>
        </p:nvSpPr>
        <p:spPr>
          <a:xfrm>
            <a:off x="1900225" y="4972893"/>
            <a:ext cx="8386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2800" indent="-172800">
              <a:buFont typeface="Arial" panose="020B0604020202020204" pitchFamily="34" charset="0"/>
              <a:buChar char="•"/>
            </a:pPr>
            <a:r>
              <a:rPr lang="en-US" altLang="ko-KR" sz="1400" dirty="0" err="1">
                <a:latin typeface="+mj-lt"/>
                <a:cs typeface="Arial" pitchFamily="34" charset="0"/>
              </a:rPr>
              <a:t>Aprende</a:t>
            </a:r>
            <a:r>
              <a:rPr lang="en-US" altLang="ko-KR" sz="1400" dirty="0">
                <a:latin typeface="+mj-lt"/>
                <a:cs typeface="Arial" pitchFamily="34" charset="0"/>
              </a:rPr>
              <a:t> </a:t>
            </a:r>
            <a:r>
              <a:rPr lang="en-US" altLang="ko-KR" sz="1400" dirty="0" err="1">
                <a:latin typeface="+mj-lt"/>
                <a:cs typeface="Arial" pitchFamily="34" charset="0"/>
              </a:rPr>
              <a:t>cómo</a:t>
            </a:r>
            <a:r>
              <a:rPr lang="en-US" altLang="ko-KR" sz="1400" dirty="0">
                <a:latin typeface="+mj-lt"/>
                <a:cs typeface="Arial" pitchFamily="34" charset="0"/>
              </a:rPr>
              <a:t> </a:t>
            </a:r>
            <a:r>
              <a:rPr lang="en-US" altLang="ko-KR" sz="1400" dirty="0" err="1">
                <a:latin typeface="+mj-lt"/>
                <a:cs typeface="Arial" pitchFamily="34" charset="0"/>
              </a:rPr>
              <a:t>diseñar</a:t>
            </a:r>
            <a:r>
              <a:rPr lang="en-US" altLang="ko-KR" sz="1400" dirty="0">
                <a:latin typeface="+mj-lt"/>
                <a:cs typeface="Arial" pitchFamily="34" charset="0"/>
              </a:rPr>
              <a:t> </a:t>
            </a:r>
            <a:r>
              <a:rPr lang="en-US" altLang="ko-KR" sz="1400" dirty="0" err="1">
                <a:latin typeface="+mj-lt"/>
                <a:cs typeface="Arial" pitchFamily="34" charset="0"/>
              </a:rPr>
              <a:t>tu</a:t>
            </a:r>
            <a:r>
              <a:rPr lang="en-US" altLang="ko-KR" sz="1400" dirty="0">
                <a:latin typeface="+mj-lt"/>
                <a:cs typeface="Arial" pitchFamily="34" charset="0"/>
              </a:rPr>
              <a:t> </a:t>
            </a:r>
            <a:r>
              <a:rPr lang="en-US" altLang="ko-KR" sz="1400" dirty="0" err="1">
                <a:latin typeface="+mj-lt"/>
                <a:cs typeface="Arial" pitchFamily="34" charset="0"/>
              </a:rPr>
              <a:t>negocio</a:t>
            </a:r>
            <a:r>
              <a:rPr lang="en-US" altLang="ko-KR" sz="1400" dirty="0">
                <a:latin typeface="+mj-lt"/>
                <a:cs typeface="Arial" pitchFamily="34" charset="0"/>
              </a:rPr>
              <a:t> y la </a:t>
            </a:r>
            <a:r>
              <a:rPr lang="en-US" altLang="ko-KR" sz="1400" dirty="0" err="1">
                <a:latin typeface="+mj-lt"/>
                <a:cs typeface="Arial" pitchFamily="34" charset="0"/>
              </a:rPr>
              <a:t>lógica</a:t>
            </a:r>
            <a:r>
              <a:rPr lang="en-US" altLang="ko-KR" sz="1400" dirty="0">
                <a:latin typeface="+mj-lt"/>
                <a:cs typeface="Arial" pitchFamily="34" charset="0"/>
              </a:rPr>
              <a:t> general de </a:t>
            </a:r>
            <a:r>
              <a:rPr lang="en-US" altLang="ko-KR" sz="1400" dirty="0" err="1">
                <a:latin typeface="+mj-lt"/>
                <a:cs typeface="Arial" pitchFamily="34" charset="0"/>
              </a:rPr>
              <a:t>cómo</a:t>
            </a:r>
            <a:r>
              <a:rPr lang="en-US" altLang="ko-KR" sz="1400" dirty="0">
                <a:latin typeface="+mj-lt"/>
                <a:cs typeface="Arial" pitchFamily="34" charset="0"/>
              </a:rPr>
              <a:t> </a:t>
            </a:r>
            <a:r>
              <a:rPr lang="en-US" altLang="ko-KR" sz="1400" dirty="0" err="1">
                <a:latin typeface="+mj-lt"/>
                <a:cs typeface="Arial" pitchFamily="34" charset="0"/>
              </a:rPr>
              <a:t>funcionará</a:t>
            </a:r>
            <a:r>
              <a:rPr lang="en-US" altLang="ko-KR" sz="1400" dirty="0">
                <a:latin typeface="+mj-lt"/>
                <a:cs typeface="Arial" pitchFamily="34" charset="0"/>
              </a:rPr>
              <a:t> </a:t>
            </a:r>
            <a:r>
              <a:rPr lang="en-US" altLang="ko-KR" sz="1400" dirty="0" err="1">
                <a:latin typeface="+mj-lt"/>
                <a:cs typeface="Arial" pitchFamily="34" charset="0"/>
              </a:rPr>
              <a:t>utilizando</a:t>
            </a:r>
            <a:r>
              <a:rPr lang="en-US" altLang="ko-KR" sz="1400" dirty="0">
                <a:latin typeface="+mj-lt"/>
                <a:cs typeface="Arial" pitchFamily="34" charset="0"/>
              </a:rPr>
              <a:t> </a:t>
            </a:r>
            <a:r>
              <a:rPr lang="en-US" altLang="ko-KR" sz="1400" dirty="0" err="1">
                <a:latin typeface="+mj-lt"/>
                <a:cs typeface="Arial" pitchFamily="34" charset="0"/>
              </a:rPr>
              <a:t>el</a:t>
            </a:r>
            <a:r>
              <a:rPr lang="en-US" altLang="ko-KR" sz="1400" dirty="0">
                <a:latin typeface="+mj-lt"/>
                <a:cs typeface="Arial" pitchFamily="34" charset="0"/>
              </a:rPr>
              <a:t> </a:t>
            </a:r>
            <a:r>
              <a:rPr lang="en-US" altLang="ko-KR" sz="1400" dirty="0" err="1">
                <a:latin typeface="+mj-lt"/>
                <a:cs typeface="Arial" pitchFamily="34" charset="0"/>
              </a:rPr>
              <a:t>modelo</a:t>
            </a:r>
            <a:r>
              <a:rPr lang="en-US" altLang="ko-KR" sz="1400" dirty="0">
                <a:latin typeface="+mj-lt"/>
                <a:cs typeface="Arial" pitchFamily="34" charset="0"/>
              </a:rPr>
              <a:t> de </a:t>
            </a:r>
            <a:r>
              <a:rPr lang="en-US" altLang="ko-KR" sz="1400" dirty="0" err="1">
                <a:latin typeface="+mj-lt"/>
                <a:cs typeface="Arial" pitchFamily="34" charset="0"/>
              </a:rPr>
              <a:t>negocio</a:t>
            </a:r>
            <a:r>
              <a:rPr lang="en-US" altLang="ko-KR" sz="1400" dirty="0">
                <a:latin typeface="+mj-lt"/>
                <a:cs typeface="Arial" pitchFamily="34" charset="0"/>
              </a:rPr>
              <a:t> canvas</a:t>
            </a:r>
          </a:p>
        </p:txBody>
      </p:sp>
      <p:sp>
        <p:nvSpPr>
          <p:cNvPr id="24" name="TextBox 8">
            <a:extLst>
              <a:ext uri="{FF2B5EF4-FFF2-40B4-BE49-F238E27FC236}">
                <a16:creationId xmlns:a16="http://schemas.microsoft.com/office/drawing/2014/main" id="{AC73C74C-0A3C-43BB-B07A-42699E1AB031}"/>
              </a:ext>
            </a:extLst>
          </p:cNvPr>
          <p:cNvSpPr txBox="1"/>
          <p:nvPr/>
        </p:nvSpPr>
        <p:spPr>
          <a:xfrm>
            <a:off x="1900225" y="4634339"/>
            <a:ext cx="5124925" cy="369332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b="1" dirty="0" err="1">
                <a:latin typeface="+mj-lt"/>
                <a:cs typeface="Arial" pitchFamily="34" charset="0"/>
              </a:rPr>
              <a:t>Diseña</a:t>
            </a:r>
            <a:r>
              <a:rPr lang="en-US" altLang="ko-KR" b="1" dirty="0">
                <a:latin typeface="+mj-lt"/>
                <a:cs typeface="Arial" pitchFamily="34" charset="0"/>
              </a:rPr>
              <a:t> </a:t>
            </a:r>
            <a:r>
              <a:rPr lang="en-US" altLang="ko-KR" b="1" dirty="0" err="1">
                <a:latin typeface="+mj-lt"/>
                <a:cs typeface="Arial" pitchFamily="34" charset="0"/>
              </a:rPr>
              <a:t>tu</a:t>
            </a:r>
            <a:r>
              <a:rPr lang="en-US" altLang="ko-KR" b="1" dirty="0">
                <a:latin typeface="+mj-lt"/>
                <a:cs typeface="Arial" pitchFamily="34" charset="0"/>
              </a:rPr>
              <a:t> </a:t>
            </a:r>
            <a:r>
              <a:rPr lang="en-US" altLang="ko-KR" b="1" dirty="0" err="1">
                <a:latin typeface="+mj-lt"/>
                <a:cs typeface="Arial" pitchFamily="34" charset="0"/>
              </a:rPr>
              <a:t>proyecto</a:t>
            </a:r>
            <a:endParaRPr lang="ko-KR" altLang="en-US" b="1" dirty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03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7" name="Subtítulo 6">
            <a:extLst>
              <a:ext uri="{FF2B5EF4-FFF2-40B4-BE49-F238E27FC236}">
                <a16:creationId xmlns:a16="http://schemas.microsoft.com/office/drawing/2014/main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31249"/>
            <a:ext cx="9144000" cy="4468452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s-ES" sz="1500" dirty="0">
                <a:latin typeface="Arial" panose="020B0604020202020204" pitchFamily="34" charset="0"/>
                <a:ea typeface="Calibri" panose="020F0502020204030204" pitchFamily="34" charset="0"/>
              </a:rPr>
              <a:t>PASO 1: Hay que empezar por definir los grupos de personas u organizaciones a los que se quiere llegar y servir: los </a:t>
            </a:r>
            <a:r>
              <a:rPr lang="es-ES" sz="1500" b="1" dirty="0">
                <a:latin typeface="Arial" panose="020B0604020202020204" pitchFamily="34" charset="0"/>
                <a:ea typeface="Calibri" panose="020F0502020204030204" pitchFamily="34" charset="0"/>
              </a:rPr>
              <a:t>segmentos de clientes</a:t>
            </a:r>
            <a:r>
              <a:rPr lang="es-ES" sz="1500" dirty="0">
                <a:latin typeface="Arial" panose="020B0604020202020204" pitchFamily="34" charset="0"/>
                <a:ea typeface="Calibri" panose="020F0502020204030204" pitchFamily="34" charset="0"/>
              </a:rPr>
              <a:t>. El modelo de negocio tiene que construirse en torno a una sólida comprensión de sus necesidades específicas.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endParaRPr lang="en-GB" sz="15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s-ES" sz="1500" dirty="0">
                <a:latin typeface="Arial" panose="020B0604020202020204" pitchFamily="34" charset="0"/>
                <a:ea typeface="Calibri" panose="020F0502020204030204" pitchFamily="34" charset="0"/>
              </a:rPr>
              <a:t>PASO 2: A continuación, defina su propuesta de valor: el valor que su producto o servicio crea para sus clientes (por ejemplo, resolviendo un problema o satisfaciendo una necesidad).</a:t>
            </a:r>
          </a:p>
          <a:p>
            <a:pPr algn="l">
              <a:defRPr/>
            </a:pPr>
            <a:endParaRPr lang="en-GB" sz="15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s-ES" sz="1500" dirty="0">
                <a:latin typeface="Arial" panose="020B0604020202020204" pitchFamily="34" charset="0"/>
                <a:ea typeface="Calibri" panose="020F0502020204030204" pitchFamily="34" charset="0"/>
              </a:rPr>
              <a:t>PASO 3: Para llegar a sus clientes, debe considerar los canales de comunicación, venta y distribución adecuados. Piense en los que son relevantes para su negocio.</a:t>
            </a:r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5611432" y="553541"/>
            <a:ext cx="6259228" cy="64285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1.3 Diseñar tu proyecto</a:t>
            </a:r>
            <a:endParaRPr lang="es-ES" sz="4000" b="1" dirty="0">
              <a:solidFill>
                <a:srgbClr val="D92E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139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7" name="Subtítulo 6">
            <a:extLst>
              <a:ext uri="{FF2B5EF4-FFF2-40B4-BE49-F238E27FC236}">
                <a16:creationId xmlns:a16="http://schemas.microsoft.com/office/drawing/2014/main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31249"/>
            <a:ext cx="9144000" cy="4468452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s-ES" sz="1500" dirty="0">
                <a:latin typeface="Arial" panose="020B0604020202020204" pitchFamily="34" charset="0"/>
                <a:ea typeface="Calibri" panose="020F0502020204030204" pitchFamily="34" charset="0"/>
              </a:rPr>
              <a:t>PASO 4: Considera los tipos de relaciones que establecerás con tus clientes.</a:t>
            </a:r>
          </a:p>
          <a:p>
            <a:pPr algn="l">
              <a:defRPr/>
            </a:pPr>
            <a:endParaRPr lang="en-US" sz="15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s-ES" sz="1500" dirty="0">
                <a:latin typeface="Arial" panose="020B0604020202020204" pitchFamily="34" charset="0"/>
                <a:ea typeface="Calibri" panose="020F0502020204030204" pitchFamily="34" charset="0"/>
              </a:rPr>
              <a:t>PASO 5: Piensa en tus posibles fuentes de ingresos. Estas definen las formas de generar ingresos de tus clientes. Deben corresponderse con el valor que están dispuestos a pagar.</a:t>
            </a:r>
          </a:p>
          <a:p>
            <a:pPr algn="l">
              <a:defRPr/>
            </a:pPr>
            <a:endParaRPr lang="en-US" sz="15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s-ES" sz="15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PASO 6: Resume </a:t>
            </a:r>
            <a:r>
              <a:rPr lang="es-ES" sz="1500" dirty="0">
                <a:latin typeface="Arial" panose="020B0604020202020204" pitchFamily="34" charset="0"/>
                <a:ea typeface="Calibri" panose="020F0502020204030204" pitchFamily="34" charset="0"/>
              </a:rPr>
              <a:t>t</a:t>
            </a:r>
            <a:r>
              <a:rPr lang="es-ES" sz="15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us activos clave, es decir, los activos más importantes necesarios para el funcionamiento de tu empresa.</a:t>
            </a:r>
            <a:endParaRPr lang="en-GB" sz="15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5611432" y="553541"/>
            <a:ext cx="6259228" cy="64285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1.3 Diseñar tu proyecto</a:t>
            </a:r>
            <a:endParaRPr lang="es-ES" sz="4000" b="1" dirty="0">
              <a:solidFill>
                <a:srgbClr val="D92E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61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7" name="Subtítulo 6">
            <a:extLst>
              <a:ext uri="{FF2B5EF4-FFF2-40B4-BE49-F238E27FC236}">
                <a16:creationId xmlns:a16="http://schemas.microsoft.com/office/drawing/2014/main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31249"/>
            <a:ext cx="9144000" cy="4468452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s-ES" sz="1500" dirty="0">
                <a:latin typeface="Arial" panose="020B0604020202020204" pitchFamily="34" charset="0"/>
                <a:ea typeface="Calibri" panose="020F0502020204030204" pitchFamily="34" charset="0"/>
              </a:rPr>
              <a:t>PASO 7: Subraya igualmente las actividades clave que debes realizar para que tu modelo de negocio funcione.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endParaRPr lang="es-ES" sz="15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s-ES" sz="1500" dirty="0">
                <a:latin typeface="Arial" panose="020B0604020202020204" pitchFamily="34" charset="0"/>
                <a:ea typeface="Calibri" panose="020F0502020204030204" pitchFamily="34" charset="0"/>
              </a:rPr>
              <a:t>PASO 8: Piensa en las asociaciones clave necesarias para el funcionamiento de tu empresa. Se trata de proveedores y socios que, por ejemplo, proporcionan acceso a activos y actividades importantes, permiten ahorrar y optimizar, o reducen el riesgo y la incertidumbre.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endParaRPr lang="es-ES" sz="15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s-ES" sz="1500" dirty="0">
                <a:latin typeface="Arial" panose="020B0604020202020204" pitchFamily="34" charset="0"/>
                <a:ea typeface="Calibri" panose="020F0502020204030204" pitchFamily="34" charset="0"/>
              </a:rPr>
              <a:t>PASO 9: Por último, después de conocer los demás componentes, puedes resumir los costes más importantes necesarios para el funcionamiento de tu modelo de negocio.</a:t>
            </a:r>
            <a:endParaRPr lang="en-GB" sz="15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5611432" y="553541"/>
            <a:ext cx="6259228" cy="64285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1.3 Diseñar tu proyecto</a:t>
            </a:r>
            <a:endParaRPr lang="es-ES" sz="4000" b="1" dirty="0">
              <a:solidFill>
                <a:srgbClr val="D92E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79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Elipse 30">
            <a:extLst>
              <a:ext uri="{FF2B5EF4-FFF2-40B4-BE49-F238E27FC236}">
                <a16:creationId xmlns:a16="http://schemas.microsoft.com/office/drawing/2014/main" id="{806EFDD2-B016-428A-BA84-A2E5E9B57D88}"/>
              </a:ext>
            </a:extLst>
          </p:cNvPr>
          <p:cNvSpPr/>
          <p:nvPr/>
        </p:nvSpPr>
        <p:spPr>
          <a:xfrm>
            <a:off x="4284412" y="1818012"/>
            <a:ext cx="2942298" cy="2963006"/>
          </a:xfrm>
          <a:prstGeom prst="ellipse">
            <a:avLst/>
          </a:prstGeom>
          <a:solidFill>
            <a:schemeClr val="bg1"/>
          </a:solidFill>
          <a:ln>
            <a:solidFill>
              <a:srgbClr val="D92E2D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746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79070" y="3300411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7289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8" y="111354"/>
            <a:ext cx="3811683" cy="1121083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8BA08B80-7111-4A3D-A333-5A675D2129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86825" y="488131"/>
            <a:ext cx="3091969" cy="671109"/>
          </a:xfrm>
        </p:spPr>
        <p:txBody>
          <a:bodyPr>
            <a:normAutofit/>
          </a:bodyPr>
          <a:lstStyle/>
          <a:p>
            <a:pPr algn="l"/>
            <a:r>
              <a:rPr lang="es-ES" sz="4000" b="1" dirty="0">
                <a:solidFill>
                  <a:srgbClr val="D92E2D"/>
                </a:solidFill>
              </a:rPr>
              <a:t>Resumen</a:t>
            </a:r>
          </a:p>
        </p:txBody>
      </p:sp>
      <p:sp>
        <p:nvSpPr>
          <p:cNvPr id="22" name="Círculo parcial 4">
            <a:extLst>
              <a:ext uri="{FF2B5EF4-FFF2-40B4-BE49-F238E27FC236}">
                <a16:creationId xmlns:a16="http://schemas.microsoft.com/office/drawing/2014/main" id="{4A619EC6-B788-43B7-B1D9-E7EB54C9EEB9}"/>
              </a:ext>
            </a:extLst>
          </p:cNvPr>
          <p:cNvSpPr txBox="1"/>
          <p:nvPr/>
        </p:nvSpPr>
        <p:spPr>
          <a:xfrm>
            <a:off x="8546075" y="1439926"/>
            <a:ext cx="2942297" cy="217441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sk-SK" sz="1400" b="1" dirty="0">
                <a:solidFill>
                  <a:srgbClr val="FF0000"/>
                </a:solidFill>
                <a:cs typeface="Arial" pitchFamily="34" charset="0"/>
              </a:rPr>
              <a:t>Características deportivas valiosas para el emprendimiento:</a:t>
            </a:r>
            <a:endParaRPr lang="en-GB" sz="1400" b="1" dirty="0">
              <a:solidFill>
                <a:srgbClr val="FF0000"/>
              </a:solidFill>
              <a:cs typeface="Arial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</a:rPr>
              <a:t>Disciplina</a:t>
            </a:r>
            <a:endParaRPr lang="en-US" sz="11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</a:rPr>
              <a:t>Persistencia</a:t>
            </a:r>
            <a:endParaRPr lang="en-US" sz="11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</a:rPr>
              <a:t>Foco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</a:rPr>
              <a:t> de control </a:t>
            </a: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</a:rPr>
              <a:t>interno</a:t>
            </a:r>
            <a:endParaRPr lang="en-US" sz="11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</a:rPr>
              <a:t>Proactividad</a:t>
            </a:r>
            <a:endParaRPr lang="en-US" sz="11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</a:rPr>
              <a:t>Control </a:t>
            </a: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</a:rPr>
              <a:t>situacional</a:t>
            </a:r>
            <a:endParaRPr lang="en-US" sz="11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</a:rPr>
              <a:t>Necesidad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</a:rPr>
              <a:t> de </a:t>
            </a: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</a:rPr>
              <a:t>logro</a:t>
            </a:r>
            <a:endParaRPr lang="en-US" sz="11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</a:rPr>
              <a:t>Resistencia al </a:t>
            </a: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</a:rPr>
              <a:t>estrés</a:t>
            </a:r>
            <a:endParaRPr lang="en-US" sz="11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</a:rPr>
              <a:t>Resiliencia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</a:rPr>
              <a:t> personal</a:t>
            </a:r>
            <a:endParaRPr lang="en-GB" sz="11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BA156D70-A195-436E-9A17-8D54E37EDF7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90" r="3171"/>
          <a:stretch/>
        </p:blipFill>
        <p:spPr>
          <a:xfrm>
            <a:off x="8116174" y="2289614"/>
            <a:ext cx="317240" cy="482490"/>
          </a:xfrm>
          <a:prstGeom prst="rect">
            <a:avLst/>
          </a:prstGeom>
        </p:spPr>
      </p:pic>
      <p:sp>
        <p:nvSpPr>
          <p:cNvPr id="26" name="Círculo parcial 4">
            <a:extLst>
              <a:ext uri="{FF2B5EF4-FFF2-40B4-BE49-F238E27FC236}">
                <a16:creationId xmlns:a16="http://schemas.microsoft.com/office/drawing/2014/main" id="{C270780F-1E50-4F97-9304-1AA371985DE5}"/>
              </a:ext>
            </a:extLst>
          </p:cNvPr>
          <p:cNvSpPr txBox="1"/>
          <p:nvPr/>
        </p:nvSpPr>
        <p:spPr>
          <a:xfrm>
            <a:off x="1580865" y="4206587"/>
            <a:ext cx="2094349" cy="177000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400" b="1" dirty="0" err="1">
                <a:solidFill>
                  <a:srgbClr val="FF0000"/>
                </a:solidFill>
                <a:cs typeface="Arial" pitchFamily="34" charset="0"/>
              </a:rPr>
              <a:t>Validación</a:t>
            </a:r>
            <a:r>
              <a:rPr lang="sk-SK" sz="1400" b="1" dirty="0">
                <a:solidFill>
                  <a:srgbClr val="FF0000"/>
                </a:solidFill>
                <a:cs typeface="Arial" pitchFamily="34" charset="0"/>
              </a:rPr>
              <a:t>:</a:t>
            </a:r>
          </a:p>
          <a:p>
            <a:pPr marL="285750" indent="-285750" algn="l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tx1"/>
                </a:solidFill>
                <a:latin typeface="Arial" panose="020B0604020202020204" pitchFamily="34" charset="0"/>
              </a:rPr>
              <a:t>Un proceso para reducir la incertidumbre de perseguir ideas que parecen geniales en teoría pero que no funcionarán en la realidad</a:t>
            </a:r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841E436B-121B-48E1-A2DE-F4AEA918ED3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90" r="3171"/>
          <a:stretch/>
        </p:blipFill>
        <p:spPr>
          <a:xfrm>
            <a:off x="1182103" y="4850345"/>
            <a:ext cx="317240" cy="482490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F4927C93-6B6D-4139-9E79-D01250405E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90" r="3171"/>
          <a:stretch/>
        </p:blipFill>
        <p:spPr>
          <a:xfrm>
            <a:off x="5061215" y="2034274"/>
            <a:ext cx="1422332" cy="2163223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2CC6F2AC-3075-415B-BB96-4AB8DF08DE9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03" r="20863"/>
          <a:stretch/>
        </p:blipFill>
        <p:spPr>
          <a:xfrm>
            <a:off x="5153974" y="4138162"/>
            <a:ext cx="1236813" cy="299234"/>
          </a:xfrm>
          <a:prstGeom prst="rect">
            <a:avLst/>
          </a:prstGeom>
        </p:spPr>
      </p:pic>
      <p:sp>
        <p:nvSpPr>
          <p:cNvPr id="33" name="Círculo parcial 4">
            <a:extLst>
              <a:ext uri="{FF2B5EF4-FFF2-40B4-BE49-F238E27FC236}">
                <a16:creationId xmlns:a16="http://schemas.microsoft.com/office/drawing/2014/main" id="{10F9AC94-70F5-44D1-8B0D-45D14E205E1B}"/>
              </a:ext>
            </a:extLst>
          </p:cNvPr>
          <p:cNvSpPr txBox="1"/>
          <p:nvPr/>
        </p:nvSpPr>
        <p:spPr>
          <a:xfrm>
            <a:off x="8523490" y="4399634"/>
            <a:ext cx="2861353" cy="101469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s-ES" sz="1400" b="1" dirty="0">
                <a:solidFill>
                  <a:srgbClr val="FF0000"/>
                </a:solidFill>
                <a:cs typeface="Arial" pitchFamily="34" charset="0"/>
              </a:rPr>
              <a:t>Idea de negocios</a:t>
            </a:r>
            <a:r>
              <a:rPr lang="en-US" sz="1400" b="1" dirty="0">
                <a:solidFill>
                  <a:srgbClr val="FF0000"/>
                </a:solidFill>
                <a:cs typeface="Arial" pitchFamily="34" charset="0"/>
              </a:rPr>
              <a:t> – </a:t>
            </a:r>
            <a:r>
              <a:rPr lang="en-US" sz="1400" b="1" dirty="0" err="1">
                <a:solidFill>
                  <a:srgbClr val="FF0000"/>
                </a:solidFill>
                <a:cs typeface="Arial" pitchFamily="34" charset="0"/>
              </a:rPr>
              <a:t>componentes</a:t>
            </a:r>
            <a:r>
              <a:rPr lang="en-US" sz="1400" b="1" dirty="0">
                <a:solidFill>
                  <a:srgbClr val="FF0000"/>
                </a:solidFill>
                <a:cs typeface="Arial" pitchFamily="34" charset="0"/>
              </a:rPr>
              <a:t> clave</a:t>
            </a:r>
            <a:r>
              <a:rPr lang="sk-SK" sz="1400" b="1" dirty="0">
                <a:solidFill>
                  <a:srgbClr val="FF0000"/>
                </a:solidFill>
                <a:cs typeface="Arial" pitchFamily="34" charset="0"/>
              </a:rPr>
              <a:t>:</a:t>
            </a:r>
          </a:p>
          <a:p>
            <a:pPr marL="171450" lvl="0" indent="-171450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sk-SK" sz="1100" dirty="0">
                <a:solidFill>
                  <a:schemeClr val="tx1"/>
                </a:solidFill>
                <a:latin typeface="Arial" panose="020B0604020202020204" pitchFamily="34" charset="0"/>
              </a:rPr>
              <a:t>Problem</a:t>
            </a:r>
            <a:r>
              <a:rPr lang="es-ES" sz="1100" dirty="0">
                <a:solidFill>
                  <a:schemeClr val="tx1"/>
                </a:solidFill>
                <a:latin typeface="Arial" panose="020B0604020202020204" pitchFamily="34" charset="0"/>
              </a:rPr>
              <a:t>a</a:t>
            </a:r>
            <a:endParaRPr lang="sk-SK" sz="11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171450" lvl="0" indent="-171450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sk-SK" sz="1100" dirty="0" err="1">
                <a:solidFill>
                  <a:schemeClr val="tx1"/>
                </a:solidFill>
                <a:latin typeface="Arial" panose="020B0604020202020204" pitchFamily="34" charset="0"/>
              </a:rPr>
              <a:t>Solution</a:t>
            </a:r>
            <a:endParaRPr lang="sk-SK" sz="11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171450" lvl="0" indent="-171450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sk-SK" sz="1100" dirty="0">
                <a:solidFill>
                  <a:schemeClr val="tx1"/>
                </a:solidFill>
                <a:latin typeface="Arial" panose="020B0604020202020204" pitchFamily="34" charset="0"/>
              </a:rPr>
              <a:t>Benef</a:t>
            </a:r>
            <a:r>
              <a:rPr lang="es-ES" sz="1100" dirty="0" err="1">
                <a:solidFill>
                  <a:schemeClr val="tx1"/>
                </a:solidFill>
                <a:latin typeface="Arial" panose="020B0604020202020204" pitchFamily="34" charset="0"/>
              </a:rPr>
              <a:t>icios</a:t>
            </a:r>
            <a:endParaRPr lang="es-ES" sz="11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34" name="Imagen 33">
            <a:extLst>
              <a:ext uri="{FF2B5EF4-FFF2-40B4-BE49-F238E27FC236}">
                <a16:creationId xmlns:a16="http://schemas.microsoft.com/office/drawing/2014/main" id="{5467D9E1-D2E1-4EE5-BF47-DCF5F3EDD8B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90" r="3171"/>
          <a:stretch/>
        </p:blipFill>
        <p:spPr>
          <a:xfrm>
            <a:off x="8096272" y="4799857"/>
            <a:ext cx="317240" cy="482490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38DD031E-D63A-4184-AC33-C61D1F9E79F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90" r="3171"/>
          <a:stretch/>
        </p:blipFill>
        <p:spPr>
          <a:xfrm>
            <a:off x="1176658" y="2251934"/>
            <a:ext cx="317240" cy="482490"/>
          </a:xfrm>
          <a:prstGeom prst="rect">
            <a:avLst/>
          </a:prstGeom>
        </p:spPr>
      </p:pic>
      <p:sp>
        <p:nvSpPr>
          <p:cNvPr id="40" name="Círculo parcial 4">
            <a:extLst>
              <a:ext uri="{FF2B5EF4-FFF2-40B4-BE49-F238E27FC236}">
                <a16:creationId xmlns:a16="http://schemas.microsoft.com/office/drawing/2014/main" id="{8AFA0886-CA72-433E-9692-290F226937BD}"/>
              </a:ext>
            </a:extLst>
          </p:cNvPr>
          <p:cNvSpPr txBox="1"/>
          <p:nvPr/>
        </p:nvSpPr>
        <p:spPr>
          <a:xfrm>
            <a:off x="1580865" y="2348345"/>
            <a:ext cx="2100434" cy="127471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sk-SK" sz="1400" b="1" dirty="0">
                <a:solidFill>
                  <a:srgbClr val="FF0000"/>
                </a:solidFill>
                <a:cs typeface="Arial" pitchFamily="34" charset="0"/>
              </a:rPr>
              <a:t>A</a:t>
            </a:r>
            <a:r>
              <a:rPr lang="en-US" sz="1400" b="1" dirty="0" err="1">
                <a:solidFill>
                  <a:srgbClr val="FF0000"/>
                </a:solidFill>
                <a:cs typeface="Arial" pitchFamily="34" charset="0"/>
              </a:rPr>
              <a:t>tletas</a:t>
            </a:r>
            <a:r>
              <a:rPr lang="en-US" sz="1400" b="1" dirty="0">
                <a:solidFill>
                  <a:srgbClr val="FF0000"/>
                </a:solidFill>
                <a:cs typeface="Arial" pitchFamily="34" charset="0"/>
              </a:rPr>
              <a:t> y </a:t>
            </a:r>
            <a:r>
              <a:rPr lang="en-US" sz="1400" b="1" dirty="0" err="1">
                <a:solidFill>
                  <a:srgbClr val="FF0000"/>
                </a:solidFill>
                <a:cs typeface="Arial" pitchFamily="34" charset="0"/>
              </a:rPr>
              <a:t>deportistas</a:t>
            </a:r>
            <a:r>
              <a:rPr lang="sk-SK" sz="1400" b="1" dirty="0">
                <a:solidFill>
                  <a:srgbClr val="FF0000"/>
                </a:solidFill>
                <a:cs typeface="Arial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ES" sz="11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Son propensos a emprender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ES" sz="11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Muestran una mayor orientación empresarial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ES" sz="11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Suelen tener cualidades valiosas en el ámbito empresarial</a:t>
            </a:r>
            <a:endParaRPr lang="sk-SK" sz="1200" b="1" dirty="0">
              <a:solidFill>
                <a:schemeClr val="tx1"/>
              </a:solidFill>
              <a:cs typeface="Arial" pitchFamily="34" charset="0"/>
            </a:endParaRPr>
          </a:p>
          <a:p>
            <a:pPr marL="285750" indent="-28575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sk-SK" sz="1600" b="1" dirty="0">
              <a:solidFill>
                <a:srgbClr val="FF0000"/>
              </a:solidFill>
              <a:cs typeface="Arial" pitchFamily="34" charset="0"/>
            </a:endParaRPr>
          </a:p>
          <a:p>
            <a:pPr marL="285750" indent="-28575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es-ES" sz="1600" b="1" dirty="0">
              <a:solidFill>
                <a:srgbClr val="FF0000"/>
              </a:solidFill>
              <a:cs typeface="Arial" pitchFamily="34" charset="0"/>
            </a:endParaRPr>
          </a:p>
        </p:txBody>
      </p:sp>
      <p:cxnSp>
        <p:nvCxnSpPr>
          <p:cNvPr id="42" name="Conector recto de flecha 41">
            <a:extLst>
              <a:ext uri="{FF2B5EF4-FFF2-40B4-BE49-F238E27FC236}">
                <a16:creationId xmlns:a16="http://schemas.microsoft.com/office/drawing/2014/main" id="{6CFFDE0F-79B9-4B5C-83BF-0B8BA17475A9}"/>
              </a:ext>
            </a:extLst>
          </p:cNvPr>
          <p:cNvCxnSpPr>
            <a:cxnSpLocks/>
          </p:cNvCxnSpPr>
          <p:nvPr/>
        </p:nvCxnSpPr>
        <p:spPr>
          <a:xfrm flipH="1" flipV="1">
            <a:off x="3387306" y="2467155"/>
            <a:ext cx="943116" cy="328852"/>
          </a:xfrm>
          <a:prstGeom prst="straightConnector1">
            <a:avLst/>
          </a:prstGeom>
          <a:ln w="19050">
            <a:solidFill>
              <a:srgbClr val="D92E2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de flecha 47">
            <a:extLst>
              <a:ext uri="{FF2B5EF4-FFF2-40B4-BE49-F238E27FC236}">
                <a16:creationId xmlns:a16="http://schemas.microsoft.com/office/drawing/2014/main" id="{66626A40-9125-4E84-AF20-CE418688D9AC}"/>
              </a:ext>
            </a:extLst>
          </p:cNvPr>
          <p:cNvCxnSpPr>
            <a:cxnSpLocks/>
          </p:cNvCxnSpPr>
          <p:nvPr/>
        </p:nvCxnSpPr>
        <p:spPr>
          <a:xfrm flipH="1">
            <a:off x="3681299" y="4351680"/>
            <a:ext cx="1030109" cy="429338"/>
          </a:xfrm>
          <a:prstGeom prst="straightConnector1">
            <a:avLst/>
          </a:prstGeom>
          <a:ln w="19050">
            <a:solidFill>
              <a:srgbClr val="D92E2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cto de flecha 49">
            <a:extLst>
              <a:ext uri="{FF2B5EF4-FFF2-40B4-BE49-F238E27FC236}">
                <a16:creationId xmlns:a16="http://schemas.microsoft.com/office/drawing/2014/main" id="{B5981CFC-69D6-4D4C-BACB-7FD12B493921}"/>
              </a:ext>
            </a:extLst>
          </p:cNvPr>
          <p:cNvCxnSpPr>
            <a:cxnSpLocks/>
          </p:cNvCxnSpPr>
          <p:nvPr/>
        </p:nvCxnSpPr>
        <p:spPr>
          <a:xfrm>
            <a:off x="6833542" y="4346529"/>
            <a:ext cx="1141916" cy="434489"/>
          </a:xfrm>
          <a:prstGeom prst="straightConnector1">
            <a:avLst/>
          </a:prstGeom>
          <a:ln w="19050">
            <a:solidFill>
              <a:srgbClr val="E6872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cto de flecha 51">
            <a:extLst>
              <a:ext uri="{FF2B5EF4-FFF2-40B4-BE49-F238E27FC236}">
                <a16:creationId xmlns:a16="http://schemas.microsoft.com/office/drawing/2014/main" id="{0974103A-2414-4B1B-8808-F01C8A021B8A}"/>
              </a:ext>
            </a:extLst>
          </p:cNvPr>
          <p:cNvCxnSpPr>
            <a:cxnSpLocks/>
          </p:cNvCxnSpPr>
          <p:nvPr/>
        </p:nvCxnSpPr>
        <p:spPr>
          <a:xfrm flipV="1">
            <a:off x="7151569" y="2467155"/>
            <a:ext cx="805934" cy="328853"/>
          </a:xfrm>
          <a:prstGeom prst="straightConnector1">
            <a:avLst/>
          </a:prstGeom>
          <a:ln w="19050">
            <a:solidFill>
              <a:srgbClr val="FFD13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írculo parcial 4">
            <a:extLst>
              <a:ext uri="{FF2B5EF4-FFF2-40B4-BE49-F238E27FC236}">
                <a16:creationId xmlns:a16="http://schemas.microsoft.com/office/drawing/2014/main" id="{10F9AC94-70F5-44D1-8B0D-45D14E205E1B}"/>
              </a:ext>
            </a:extLst>
          </p:cNvPr>
          <p:cNvSpPr txBox="1"/>
          <p:nvPr/>
        </p:nvSpPr>
        <p:spPr>
          <a:xfrm>
            <a:off x="4850104" y="5203204"/>
            <a:ext cx="2861353" cy="101469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s-ES" sz="1400" b="1" dirty="0">
                <a:solidFill>
                  <a:srgbClr val="FF0000"/>
                </a:solidFill>
                <a:cs typeface="Arial" pitchFamily="34" charset="0"/>
              </a:rPr>
              <a:t>Modelo de negocios</a:t>
            </a:r>
            <a:r>
              <a:rPr lang="sk-SK" sz="1400" b="1" dirty="0">
                <a:solidFill>
                  <a:srgbClr val="FF0000"/>
                </a:solidFill>
                <a:cs typeface="Arial" pitchFamily="34" charset="0"/>
              </a:rPr>
              <a:t>:</a:t>
            </a:r>
          </a:p>
          <a:p>
            <a:pPr marL="171450" lvl="0" indent="-171450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tx1"/>
                </a:solidFill>
                <a:latin typeface="Arial" panose="020B0604020202020204" pitchFamily="34" charset="0"/>
              </a:rPr>
              <a:t>Define cómo una empresa crea, entrega y capta valor</a:t>
            </a:r>
          </a:p>
          <a:p>
            <a:pPr marL="171450" lvl="0" indent="-171450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tx1"/>
                </a:solidFill>
                <a:latin typeface="Arial" panose="020B0604020202020204" pitchFamily="34" charset="0"/>
              </a:rPr>
              <a:t>Es decir, explica cómo funciona una empresa</a:t>
            </a:r>
            <a:endParaRPr lang="sk-SK" sz="11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29" name="Imagen 33">
            <a:extLst>
              <a:ext uri="{FF2B5EF4-FFF2-40B4-BE49-F238E27FC236}">
                <a16:creationId xmlns:a16="http://schemas.microsoft.com/office/drawing/2014/main" id="{5467D9E1-D2E1-4EE5-BF47-DCF5F3EDD8B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90" r="3171"/>
          <a:stretch/>
        </p:blipFill>
        <p:spPr>
          <a:xfrm>
            <a:off x="4422886" y="5519660"/>
            <a:ext cx="317240" cy="482490"/>
          </a:xfrm>
          <a:prstGeom prst="rect">
            <a:avLst/>
          </a:prstGeom>
        </p:spPr>
      </p:pic>
      <p:cxnSp>
        <p:nvCxnSpPr>
          <p:cNvPr id="36" name="Conector recto de flecha 49">
            <a:extLst>
              <a:ext uri="{FF2B5EF4-FFF2-40B4-BE49-F238E27FC236}">
                <a16:creationId xmlns:a16="http://schemas.microsoft.com/office/drawing/2014/main" id="{B5981CFC-69D6-4D4C-BACB-7FD12B493921}"/>
              </a:ext>
            </a:extLst>
          </p:cNvPr>
          <p:cNvCxnSpPr>
            <a:cxnSpLocks/>
          </p:cNvCxnSpPr>
          <p:nvPr/>
        </p:nvCxnSpPr>
        <p:spPr>
          <a:xfrm flipH="1">
            <a:off x="5772380" y="4781018"/>
            <a:ext cx="0" cy="370198"/>
          </a:xfrm>
          <a:prstGeom prst="straightConnector1">
            <a:avLst/>
          </a:prstGeom>
          <a:ln w="19050">
            <a:solidFill>
              <a:srgbClr val="E6872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7919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79070" y="3300411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7289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8BA08B80-7111-4A3D-A333-5A675D2129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51102" y="488131"/>
            <a:ext cx="4327693" cy="671109"/>
          </a:xfrm>
        </p:spPr>
        <p:txBody>
          <a:bodyPr>
            <a:noAutofit/>
          </a:bodyPr>
          <a:lstStyle/>
          <a:p>
            <a:r>
              <a:rPr lang="en-GB" sz="3600" b="1" dirty="0">
                <a:solidFill>
                  <a:srgbClr val="C00000"/>
                </a:solidFill>
              </a:rPr>
              <a:t>Test de </a:t>
            </a:r>
            <a:r>
              <a:rPr lang="en-GB" sz="3600" b="1" dirty="0" err="1">
                <a:solidFill>
                  <a:srgbClr val="C00000"/>
                </a:solidFill>
              </a:rPr>
              <a:t>autoevaluación</a:t>
            </a:r>
            <a:endParaRPr lang="en-GB" sz="3600" b="1" dirty="0">
              <a:solidFill>
                <a:srgbClr val="C00000"/>
              </a:solidFill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1CEE6CFB-652F-401E-AD86-77644B3FAE51}"/>
              </a:ext>
            </a:extLst>
          </p:cNvPr>
          <p:cNvSpPr txBox="1">
            <a:spLocks/>
          </p:cNvSpPr>
          <p:nvPr/>
        </p:nvSpPr>
        <p:spPr>
          <a:xfrm>
            <a:off x="2371280" y="2232412"/>
            <a:ext cx="2196000" cy="277200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Pregunta</a:t>
            </a:r>
            <a:r>
              <a:rPr lang="en-US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ko-KR" altLang="en-US" sz="1600" b="1" dirty="0">
              <a:latin typeface="+mj-lt"/>
              <a:cs typeface="Arial" pitchFamily="34" charset="0"/>
            </a:endParaRP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8365CED5-57C9-49FD-8E46-4E4C1B0B4374}"/>
              </a:ext>
            </a:extLst>
          </p:cNvPr>
          <p:cNvSpPr txBox="1">
            <a:spLocks/>
          </p:cNvSpPr>
          <p:nvPr/>
        </p:nvSpPr>
        <p:spPr>
          <a:xfrm>
            <a:off x="2371280" y="2539891"/>
            <a:ext cx="2196000" cy="828000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6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¿Qué significa el problema de los clientes?</a:t>
            </a:r>
            <a:endParaRPr lang="en-US" altLang="ko-K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3ABA6387-F2E0-4F54-A8C6-C1448A54B76F}"/>
              </a:ext>
            </a:extLst>
          </p:cNvPr>
          <p:cNvGrpSpPr/>
          <p:nvPr/>
        </p:nvGrpSpPr>
        <p:grpSpPr>
          <a:xfrm>
            <a:off x="8330291" y="2275106"/>
            <a:ext cx="1061896" cy="965383"/>
            <a:chOff x="1647104" y="1683715"/>
            <a:chExt cx="724176" cy="586547"/>
          </a:xfrm>
        </p:grpSpPr>
        <p:sp>
          <p:nvSpPr>
            <p:cNvPr id="2" name="Rectángulo 1">
              <a:extLst>
                <a:ext uri="{FF2B5EF4-FFF2-40B4-BE49-F238E27FC236}">
                  <a16:creationId xmlns:a16="http://schemas.microsoft.com/office/drawing/2014/main" id="{A1E00100-DE37-4138-ADCC-C4752FCEB8FD}"/>
                </a:ext>
              </a:extLst>
            </p:cNvPr>
            <p:cNvSpPr/>
            <p:nvPr/>
          </p:nvSpPr>
          <p:spPr>
            <a:xfrm>
              <a:off x="1647104" y="1683715"/>
              <a:ext cx="724176" cy="586547"/>
            </a:xfrm>
            <a:prstGeom prst="rect">
              <a:avLst/>
            </a:prstGeom>
            <a:solidFill>
              <a:srgbClr val="FFC400"/>
            </a:solidFill>
            <a:ln>
              <a:solidFill>
                <a:srgbClr val="FFC4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Rectangle 16">
              <a:extLst>
                <a:ext uri="{FF2B5EF4-FFF2-40B4-BE49-F238E27FC236}">
                  <a16:creationId xmlns:a16="http://schemas.microsoft.com/office/drawing/2014/main" id="{278C3459-CABC-4D17-B45C-C4DDA3D55D77}"/>
                </a:ext>
              </a:extLst>
            </p:cNvPr>
            <p:cNvSpPr/>
            <p:nvPr/>
          </p:nvSpPr>
          <p:spPr>
            <a:xfrm>
              <a:off x="1793124" y="1807904"/>
              <a:ext cx="432135" cy="284005"/>
            </a:xfrm>
            <a:custGeom>
              <a:avLst/>
              <a:gdLst/>
              <a:ahLst/>
              <a:cxnLst/>
              <a:rect l="l" t="t" r="r" b="b"/>
              <a:pathLst>
                <a:path w="3240006" h="2129375">
                  <a:moveTo>
                    <a:pt x="1916836" y="454558"/>
                  </a:moveTo>
                  <a:cubicBezTo>
                    <a:pt x="2018418" y="454558"/>
                    <a:pt x="2100766" y="536906"/>
                    <a:pt x="2100766" y="638488"/>
                  </a:cubicBezTo>
                  <a:cubicBezTo>
                    <a:pt x="2100766" y="740070"/>
                    <a:pt x="2018418" y="822418"/>
                    <a:pt x="1916836" y="822418"/>
                  </a:cubicBezTo>
                  <a:cubicBezTo>
                    <a:pt x="1815254" y="822418"/>
                    <a:pt x="1732906" y="740070"/>
                    <a:pt x="1732906" y="638488"/>
                  </a:cubicBezTo>
                  <a:cubicBezTo>
                    <a:pt x="1732906" y="536906"/>
                    <a:pt x="1815254" y="454558"/>
                    <a:pt x="1916836" y="454558"/>
                  </a:cubicBezTo>
                  <a:close/>
                  <a:moveTo>
                    <a:pt x="1197545" y="272737"/>
                  </a:moveTo>
                  <a:lnTo>
                    <a:pt x="1861974" y="1458536"/>
                  </a:lnTo>
                  <a:lnTo>
                    <a:pt x="2263096" y="848801"/>
                  </a:lnTo>
                  <a:lnTo>
                    <a:pt x="2919562" y="1846679"/>
                  </a:lnTo>
                  <a:lnTo>
                    <a:pt x="2079459" y="1846679"/>
                  </a:lnTo>
                  <a:lnTo>
                    <a:pt x="1606629" y="1846679"/>
                  </a:lnTo>
                  <a:lnTo>
                    <a:pt x="315630" y="1846679"/>
                  </a:lnTo>
                  <a:close/>
                  <a:moveTo>
                    <a:pt x="180003" y="164687"/>
                  </a:moveTo>
                  <a:lnTo>
                    <a:pt x="180003" y="1964687"/>
                  </a:lnTo>
                  <a:lnTo>
                    <a:pt x="3060003" y="1964687"/>
                  </a:lnTo>
                  <a:lnTo>
                    <a:pt x="3060003" y="164687"/>
                  </a:lnTo>
                  <a:close/>
                  <a:moveTo>
                    <a:pt x="0" y="0"/>
                  </a:moveTo>
                  <a:lnTo>
                    <a:pt x="3240006" y="0"/>
                  </a:lnTo>
                  <a:lnTo>
                    <a:pt x="3240006" y="2129375"/>
                  </a:lnTo>
                  <a:lnTo>
                    <a:pt x="0" y="21293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2700"/>
            </a:p>
          </p:txBody>
        </p:sp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C4DC21D7-03C9-4E6D-81DF-052482C04255}"/>
              </a:ext>
            </a:extLst>
          </p:cNvPr>
          <p:cNvGrpSpPr/>
          <p:nvPr/>
        </p:nvGrpSpPr>
        <p:grpSpPr>
          <a:xfrm>
            <a:off x="1276760" y="2278581"/>
            <a:ext cx="1061896" cy="965383"/>
            <a:chOff x="5146962" y="2232411"/>
            <a:chExt cx="1061896" cy="965383"/>
          </a:xfrm>
        </p:grpSpPr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40D34F12-CA7C-425C-889A-FA960573DC9D}"/>
                </a:ext>
              </a:extLst>
            </p:cNvPr>
            <p:cNvSpPr/>
            <p:nvPr/>
          </p:nvSpPr>
          <p:spPr>
            <a:xfrm>
              <a:off x="5146962" y="2232411"/>
              <a:ext cx="1061896" cy="965383"/>
            </a:xfrm>
            <a:prstGeom prst="rect">
              <a:avLst/>
            </a:prstGeom>
            <a:solidFill>
              <a:srgbClr val="D92E2D"/>
            </a:solidFill>
            <a:ln>
              <a:solidFill>
                <a:srgbClr val="D92E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" name="Rectangle 36">
              <a:extLst>
                <a:ext uri="{FF2B5EF4-FFF2-40B4-BE49-F238E27FC236}">
                  <a16:creationId xmlns:a16="http://schemas.microsoft.com/office/drawing/2014/main" id="{ABA4606A-6E66-41DA-B489-E8F965CD99EE}"/>
                </a:ext>
              </a:extLst>
            </p:cNvPr>
            <p:cNvSpPr/>
            <p:nvPr/>
          </p:nvSpPr>
          <p:spPr>
            <a:xfrm>
              <a:off x="5407868" y="2436812"/>
              <a:ext cx="554394" cy="467437"/>
            </a:xfrm>
            <a:custGeom>
              <a:avLst/>
              <a:gdLst/>
              <a:ahLst/>
              <a:cxnLst/>
              <a:rect l="l" t="t" r="r" b="b"/>
              <a:pathLst>
                <a:path w="3186824" h="2663936">
                  <a:moveTo>
                    <a:pt x="2624444" y="2376100"/>
                  </a:moveTo>
                  <a:lnTo>
                    <a:pt x="2624444" y="2520100"/>
                  </a:lnTo>
                  <a:lnTo>
                    <a:pt x="2952463" y="2520100"/>
                  </a:lnTo>
                  <a:lnTo>
                    <a:pt x="2952463" y="2376100"/>
                  </a:lnTo>
                  <a:close/>
                  <a:moveTo>
                    <a:pt x="210911" y="2376100"/>
                  </a:moveTo>
                  <a:lnTo>
                    <a:pt x="210911" y="2520100"/>
                  </a:lnTo>
                  <a:lnTo>
                    <a:pt x="538930" y="2520100"/>
                  </a:lnTo>
                  <a:lnTo>
                    <a:pt x="538930" y="2376100"/>
                  </a:lnTo>
                  <a:close/>
                  <a:moveTo>
                    <a:pt x="2624444" y="2095269"/>
                  </a:moveTo>
                  <a:lnTo>
                    <a:pt x="2624444" y="2239269"/>
                  </a:lnTo>
                  <a:lnTo>
                    <a:pt x="2952463" y="2239269"/>
                  </a:lnTo>
                  <a:lnTo>
                    <a:pt x="2952463" y="2095269"/>
                  </a:lnTo>
                  <a:close/>
                  <a:moveTo>
                    <a:pt x="210911" y="2095269"/>
                  </a:moveTo>
                  <a:lnTo>
                    <a:pt x="210911" y="2239269"/>
                  </a:lnTo>
                  <a:lnTo>
                    <a:pt x="538930" y="2239269"/>
                  </a:lnTo>
                  <a:lnTo>
                    <a:pt x="538930" y="2095269"/>
                  </a:lnTo>
                  <a:close/>
                  <a:moveTo>
                    <a:pt x="2624444" y="1814436"/>
                  </a:moveTo>
                  <a:lnTo>
                    <a:pt x="2624444" y="1958436"/>
                  </a:lnTo>
                  <a:lnTo>
                    <a:pt x="2952463" y="1958436"/>
                  </a:lnTo>
                  <a:lnTo>
                    <a:pt x="2952463" y="1814436"/>
                  </a:lnTo>
                  <a:close/>
                  <a:moveTo>
                    <a:pt x="210911" y="1814436"/>
                  </a:moveTo>
                  <a:lnTo>
                    <a:pt x="210911" y="1958436"/>
                  </a:lnTo>
                  <a:lnTo>
                    <a:pt x="538930" y="1958436"/>
                  </a:lnTo>
                  <a:lnTo>
                    <a:pt x="538930" y="1814436"/>
                  </a:lnTo>
                  <a:close/>
                  <a:moveTo>
                    <a:pt x="2624444" y="1533603"/>
                  </a:moveTo>
                  <a:lnTo>
                    <a:pt x="2624444" y="1677603"/>
                  </a:lnTo>
                  <a:lnTo>
                    <a:pt x="2952463" y="1677603"/>
                  </a:lnTo>
                  <a:lnTo>
                    <a:pt x="2952463" y="1533603"/>
                  </a:lnTo>
                  <a:close/>
                  <a:moveTo>
                    <a:pt x="210911" y="1533603"/>
                  </a:moveTo>
                  <a:lnTo>
                    <a:pt x="210911" y="1677603"/>
                  </a:lnTo>
                  <a:lnTo>
                    <a:pt x="538930" y="1677603"/>
                  </a:lnTo>
                  <a:lnTo>
                    <a:pt x="538930" y="1533603"/>
                  </a:lnTo>
                  <a:close/>
                  <a:moveTo>
                    <a:pt x="2624444" y="1252770"/>
                  </a:moveTo>
                  <a:lnTo>
                    <a:pt x="2624444" y="1396770"/>
                  </a:lnTo>
                  <a:lnTo>
                    <a:pt x="2952463" y="1396770"/>
                  </a:lnTo>
                  <a:lnTo>
                    <a:pt x="2952463" y="1252770"/>
                  </a:lnTo>
                  <a:close/>
                  <a:moveTo>
                    <a:pt x="210911" y="1252770"/>
                  </a:moveTo>
                  <a:lnTo>
                    <a:pt x="210911" y="1396770"/>
                  </a:lnTo>
                  <a:lnTo>
                    <a:pt x="538930" y="1396770"/>
                  </a:lnTo>
                  <a:lnTo>
                    <a:pt x="538930" y="1252770"/>
                  </a:lnTo>
                  <a:close/>
                  <a:moveTo>
                    <a:pt x="2624444" y="971937"/>
                  </a:moveTo>
                  <a:lnTo>
                    <a:pt x="2624444" y="1115937"/>
                  </a:lnTo>
                  <a:lnTo>
                    <a:pt x="2952463" y="1115937"/>
                  </a:lnTo>
                  <a:lnTo>
                    <a:pt x="2952463" y="971937"/>
                  </a:lnTo>
                  <a:close/>
                  <a:moveTo>
                    <a:pt x="210911" y="971937"/>
                  </a:moveTo>
                  <a:lnTo>
                    <a:pt x="210911" y="1115937"/>
                  </a:lnTo>
                  <a:lnTo>
                    <a:pt x="538930" y="1115937"/>
                  </a:lnTo>
                  <a:lnTo>
                    <a:pt x="538930" y="971937"/>
                  </a:lnTo>
                  <a:close/>
                  <a:moveTo>
                    <a:pt x="2624444" y="691104"/>
                  </a:moveTo>
                  <a:lnTo>
                    <a:pt x="2624444" y="835104"/>
                  </a:lnTo>
                  <a:lnTo>
                    <a:pt x="2952463" y="835104"/>
                  </a:lnTo>
                  <a:lnTo>
                    <a:pt x="2952463" y="691104"/>
                  </a:lnTo>
                  <a:close/>
                  <a:moveTo>
                    <a:pt x="210911" y="691104"/>
                  </a:moveTo>
                  <a:lnTo>
                    <a:pt x="210911" y="835104"/>
                  </a:lnTo>
                  <a:lnTo>
                    <a:pt x="538930" y="835104"/>
                  </a:lnTo>
                  <a:lnTo>
                    <a:pt x="538930" y="691104"/>
                  </a:lnTo>
                  <a:close/>
                  <a:moveTo>
                    <a:pt x="988006" y="552354"/>
                  </a:moveTo>
                  <a:lnTo>
                    <a:pt x="988006" y="2111583"/>
                  </a:lnTo>
                  <a:lnTo>
                    <a:pt x="2332169" y="1331969"/>
                  </a:lnTo>
                  <a:close/>
                  <a:moveTo>
                    <a:pt x="2624444" y="410271"/>
                  </a:moveTo>
                  <a:lnTo>
                    <a:pt x="2624444" y="554271"/>
                  </a:lnTo>
                  <a:lnTo>
                    <a:pt x="2952463" y="554271"/>
                  </a:lnTo>
                  <a:lnTo>
                    <a:pt x="2952463" y="410271"/>
                  </a:lnTo>
                  <a:close/>
                  <a:moveTo>
                    <a:pt x="210911" y="410271"/>
                  </a:moveTo>
                  <a:lnTo>
                    <a:pt x="210911" y="554271"/>
                  </a:lnTo>
                  <a:lnTo>
                    <a:pt x="538930" y="554271"/>
                  </a:lnTo>
                  <a:lnTo>
                    <a:pt x="538930" y="410271"/>
                  </a:lnTo>
                  <a:close/>
                  <a:moveTo>
                    <a:pt x="2624444" y="129438"/>
                  </a:moveTo>
                  <a:lnTo>
                    <a:pt x="2624444" y="273438"/>
                  </a:lnTo>
                  <a:lnTo>
                    <a:pt x="2952463" y="273438"/>
                  </a:lnTo>
                  <a:lnTo>
                    <a:pt x="2952463" y="129438"/>
                  </a:lnTo>
                  <a:close/>
                  <a:moveTo>
                    <a:pt x="210911" y="129438"/>
                  </a:moveTo>
                  <a:lnTo>
                    <a:pt x="210911" y="273438"/>
                  </a:lnTo>
                  <a:lnTo>
                    <a:pt x="538930" y="273438"/>
                  </a:lnTo>
                  <a:lnTo>
                    <a:pt x="538930" y="129438"/>
                  </a:lnTo>
                  <a:close/>
                  <a:moveTo>
                    <a:pt x="0" y="0"/>
                  </a:moveTo>
                  <a:lnTo>
                    <a:pt x="3186824" y="0"/>
                  </a:lnTo>
                  <a:lnTo>
                    <a:pt x="3186824" y="2663936"/>
                  </a:lnTo>
                  <a:lnTo>
                    <a:pt x="0" y="26639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2700" dirty="0"/>
            </a:p>
          </p:txBody>
        </p:sp>
      </p:grp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3F9D470A-BF01-4D7C-864E-03F03E038D13}"/>
              </a:ext>
            </a:extLst>
          </p:cNvPr>
          <p:cNvSpPr txBox="1">
            <a:spLocks/>
          </p:cNvSpPr>
          <p:nvPr/>
        </p:nvSpPr>
        <p:spPr>
          <a:xfrm>
            <a:off x="5961534" y="2202306"/>
            <a:ext cx="2196000" cy="277200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Pregunta</a:t>
            </a:r>
            <a:r>
              <a:rPr lang="en-US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ko-KR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7C8D88BE-7943-4B45-971A-B6E4EFEA82C8}"/>
              </a:ext>
            </a:extLst>
          </p:cNvPr>
          <p:cNvSpPr txBox="1">
            <a:spLocks/>
          </p:cNvSpPr>
          <p:nvPr/>
        </p:nvSpPr>
        <p:spPr>
          <a:xfrm>
            <a:off x="5961534" y="2509612"/>
            <a:ext cx="2196000" cy="828000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6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¿Por qué es importante validar tu idea de negocio?</a:t>
            </a:r>
            <a:endParaRPr lang="en-US" altLang="ko-K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C437ABDA-AED3-4F33-AE14-55ECEF96F665}"/>
              </a:ext>
            </a:extLst>
          </p:cNvPr>
          <p:cNvSpPr txBox="1">
            <a:spLocks/>
          </p:cNvSpPr>
          <p:nvPr/>
        </p:nvSpPr>
        <p:spPr>
          <a:xfrm>
            <a:off x="9494341" y="2244491"/>
            <a:ext cx="2196000" cy="277200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Pregunta</a:t>
            </a:r>
            <a:r>
              <a:rPr lang="en-US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endParaRPr lang="ko-KR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220CD748-A25E-4A63-BD61-B6BA5E2A3466}"/>
              </a:ext>
            </a:extLst>
          </p:cNvPr>
          <p:cNvSpPr txBox="1">
            <a:spLocks/>
          </p:cNvSpPr>
          <p:nvPr/>
        </p:nvSpPr>
        <p:spPr>
          <a:xfrm>
            <a:off x="9494341" y="2551970"/>
            <a:ext cx="2196000" cy="828000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6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¿Qué es lo más importante para validar tu idea de negocio?</a:t>
            </a:r>
            <a:endParaRPr lang="en-US" altLang="ko-K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6DADA11D-773C-41AA-98A8-4A921B31191E}"/>
              </a:ext>
            </a:extLst>
          </p:cNvPr>
          <p:cNvGrpSpPr/>
          <p:nvPr/>
        </p:nvGrpSpPr>
        <p:grpSpPr>
          <a:xfrm>
            <a:off x="4862975" y="2278580"/>
            <a:ext cx="1061896" cy="965383"/>
            <a:chOff x="4523418" y="3490010"/>
            <a:chExt cx="1061896" cy="965383"/>
          </a:xfrm>
        </p:grpSpPr>
        <p:sp>
          <p:nvSpPr>
            <p:cNvPr id="27" name="Rectángulo 26">
              <a:extLst>
                <a:ext uri="{FF2B5EF4-FFF2-40B4-BE49-F238E27FC236}">
                  <a16:creationId xmlns:a16="http://schemas.microsoft.com/office/drawing/2014/main" id="{9D836CD2-502D-4B8F-AE6C-6C607D277D97}"/>
                </a:ext>
              </a:extLst>
            </p:cNvPr>
            <p:cNvSpPr/>
            <p:nvPr/>
          </p:nvSpPr>
          <p:spPr>
            <a:xfrm>
              <a:off x="4523418" y="3490010"/>
              <a:ext cx="1061896" cy="965383"/>
            </a:xfrm>
            <a:prstGeom prst="rect">
              <a:avLst/>
            </a:prstGeom>
            <a:solidFill>
              <a:srgbClr val="E6872D"/>
            </a:solidFill>
            <a:ln>
              <a:solidFill>
                <a:srgbClr val="E687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3" name="Donut 39">
              <a:extLst>
                <a:ext uri="{FF2B5EF4-FFF2-40B4-BE49-F238E27FC236}">
                  <a16:creationId xmlns:a16="http://schemas.microsoft.com/office/drawing/2014/main" id="{1334B0C0-290D-4995-B6C4-A157746FF673}"/>
                </a:ext>
              </a:extLst>
            </p:cNvPr>
            <p:cNvSpPr/>
            <p:nvPr/>
          </p:nvSpPr>
          <p:spPr>
            <a:xfrm flipV="1">
              <a:off x="4832324" y="3760491"/>
              <a:ext cx="444083" cy="417474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1152300" y="922782"/>
                  </a:moveTo>
                  <a:lnTo>
                    <a:pt x="2354400" y="1620000"/>
                  </a:lnTo>
                  <a:lnTo>
                    <a:pt x="1152300" y="2317218"/>
                  </a:lnTo>
                  <a:close/>
                  <a:moveTo>
                    <a:pt x="1620000" y="342403"/>
                  </a:moveTo>
                  <a:cubicBezTo>
                    <a:pt x="914403" y="342403"/>
                    <a:pt x="342403" y="914403"/>
                    <a:pt x="342403" y="1620000"/>
                  </a:cubicBezTo>
                  <a:cubicBezTo>
                    <a:pt x="342403" y="2325597"/>
                    <a:pt x="914403" y="2897597"/>
                    <a:pt x="1620000" y="2897597"/>
                  </a:cubicBezTo>
                  <a:cubicBezTo>
                    <a:pt x="2325597" y="2897597"/>
                    <a:pt x="2897597" y="2325597"/>
                    <a:pt x="2897597" y="1620000"/>
                  </a:cubicBezTo>
                  <a:cubicBezTo>
                    <a:pt x="2897597" y="914403"/>
                    <a:pt x="2325597" y="342403"/>
                    <a:pt x="1620000" y="342403"/>
                  </a:cubicBezTo>
                  <a:close/>
                  <a:moveTo>
                    <a:pt x="1620000" y="0"/>
                  </a:moveTo>
                  <a:cubicBezTo>
                    <a:pt x="2514701" y="0"/>
                    <a:pt x="3240000" y="725299"/>
                    <a:pt x="3240000" y="1620000"/>
                  </a:cubicBezTo>
                  <a:cubicBezTo>
                    <a:pt x="3240000" y="2514701"/>
                    <a:pt x="2514701" y="3240000"/>
                    <a:pt x="1620000" y="3240000"/>
                  </a:cubicBezTo>
                  <a:cubicBezTo>
                    <a:pt x="725299" y="3240000"/>
                    <a:pt x="0" y="2514701"/>
                    <a:pt x="0" y="1620000"/>
                  </a:cubicBezTo>
                  <a:cubicBezTo>
                    <a:pt x="0" y="725299"/>
                    <a:pt x="725299" y="0"/>
                    <a:pt x="16200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06AF3D80-07B6-4861-AFD2-D114D66325BC}"/>
              </a:ext>
            </a:extLst>
          </p:cNvPr>
          <p:cNvSpPr txBox="1">
            <a:spLocks/>
          </p:cNvSpPr>
          <p:nvPr/>
        </p:nvSpPr>
        <p:spPr>
          <a:xfrm>
            <a:off x="2371280" y="3970029"/>
            <a:ext cx="2196000" cy="277200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Pregunta</a:t>
            </a:r>
            <a:r>
              <a:rPr lang="en-US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endParaRPr lang="ko-KR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ECDCB232-E9E6-43BF-B205-DF4BE1023D04}"/>
              </a:ext>
            </a:extLst>
          </p:cNvPr>
          <p:cNvSpPr txBox="1">
            <a:spLocks/>
          </p:cNvSpPr>
          <p:nvPr/>
        </p:nvSpPr>
        <p:spPr>
          <a:xfrm>
            <a:off x="2371280" y="4277508"/>
            <a:ext cx="2196000" cy="828000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6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¿Cuál es la principal ventaja de redactar un modelo de negocio?</a:t>
            </a:r>
            <a:endParaRPr lang="en-US" altLang="ko-K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4" name="Grupo 33">
            <a:extLst>
              <a:ext uri="{FF2B5EF4-FFF2-40B4-BE49-F238E27FC236}">
                <a16:creationId xmlns:a16="http://schemas.microsoft.com/office/drawing/2014/main" id="{B9477452-4E36-4AE6-9961-382FF033C8FE}"/>
              </a:ext>
            </a:extLst>
          </p:cNvPr>
          <p:cNvGrpSpPr/>
          <p:nvPr/>
        </p:nvGrpSpPr>
        <p:grpSpPr>
          <a:xfrm>
            <a:off x="1276760" y="4016198"/>
            <a:ext cx="1061896" cy="965383"/>
            <a:chOff x="5146962" y="2232411"/>
            <a:chExt cx="1061896" cy="965383"/>
          </a:xfrm>
        </p:grpSpPr>
        <p:sp>
          <p:nvSpPr>
            <p:cNvPr id="35" name="Rectángulo 34">
              <a:extLst>
                <a:ext uri="{FF2B5EF4-FFF2-40B4-BE49-F238E27FC236}">
                  <a16:creationId xmlns:a16="http://schemas.microsoft.com/office/drawing/2014/main" id="{3CAE64E8-A90A-4C86-A35F-CE5EB41ECD02}"/>
                </a:ext>
              </a:extLst>
            </p:cNvPr>
            <p:cNvSpPr/>
            <p:nvPr/>
          </p:nvSpPr>
          <p:spPr>
            <a:xfrm>
              <a:off x="5146962" y="2232411"/>
              <a:ext cx="1061896" cy="965383"/>
            </a:xfrm>
            <a:prstGeom prst="rect">
              <a:avLst/>
            </a:prstGeom>
            <a:solidFill>
              <a:srgbClr val="D92E2D"/>
            </a:solidFill>
            <a:ln>
              <a:solidFill>
                <a:srgbClr val="D92E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6" name="Rectangle 36">
              <a:extLst>
                <a:ext uri="{FF2B5EF4-FFF2-40B4-BE49-F238E27FC236}">
                  <a16:creationId xmlns:a16="http://schemas.microsoft.com/office/drawing/2014/main" id="{1D72B47C-0E9C-438E-A88A-38A1071127DC}"/>
                </a:ext>
              </a:extLst>
            </p:cNvPr>
            <p:cNvSpPr/>
            <p:nvPr/>
          </p:nvSpPr>
          <p:spPr>
            <a:xfrm>
              <a:off x="5407868" y="2436812"/>
              <a:ext cx="554394" cy="467437"/>
            </a:xfrm>
            <a:custGeom>
              <a:avLst/>
              <a:gdLst/>
              <a:ahLst/>
              <a:cxnLst/>
              <a:rect l="l" t="t" r="r" b="b"/>
              <a:pathLst>
                <a:path w="3186824" h="2663936">
                  <a:moveTo>
                    <a:pt x="2624444" y="2376100"/>
                  </a:moveTo>
                  <a:lnTo>
                    <a:pt x="2624444" y="2520100"/>
                  </a:lnTo>
                  <a:lnTo>
                    <a:pt x="2952463" y="2520100"/>
                  </a:lnTo>
                  <a:lnTo>
                    <a:pt x="2952463" y="2376100"/>
                  </a:lnTo>
                  <a:close/>
                  <a:moveTo>
                    <a:pt x="210911" y="2376100"/>
                  </a:moveTo>
                  <a:lnTo>
                    <a:pt x="210911" y="2520100"/>
                  </a:lnTo>
                  <a:lnTo>
                    <a:pt x="538930" y="2520100"/>
                  </a:lnTo>
                  <a:lnTo>
                    <a:pt x="538930" y="2376100"/>
                  </a:lnTo>
                  <a:close/>
                  <a:moveTo>
                    <a:pt x="2624444" y="2095269"/>
                  </a:moveTo>
                  <a:lnTo>
                    <a:pt x="2624444" y="2239269"/>
                  </a:lnTo>
                  <a:lnTo>
                    <a:pt x="2952463" y="2239269"/>
                  </a:lnTo>
                  <a:lnTo>
                    <a:pt x="2952463" y="2095269"/>
                  </a:lnTo>
                  <a:close/>
                  <a:moveTo>
                    <a:pt x="210911" y="2095269"/>
                  </a:moveTo>
                  <a:lnTo>
                    <a:pt x="210911" y="2239269"/>
                  </a:lnTo>
                  <a:lnTo>
                    <a:pt x="538930" y="2239269"/>
                  </a:lnTo>
                  <a:lnTo>
                    <a:pt x="538930" y="2095269"/>
                  </a:lnTo>
                  <a:close/>
                  <a:moveTo>
                    <a:pt x="2624444" y="1814436"/>
                  </a:moveTo>
                  <a:lnTo>
                    <a:pt x="2624444" y="1958436"/>
                  </a:lnTo>
                  <a:lnTo>
                    <a:pt x="2952463" y="1958436"/>
                  </a:lnTo>
                  <a:lnTo>
                    <a:pt x="2952463" y="1814436"/>
                  </a:lnTo>
                  <a:close/>
                  <a:moveTo>
                    <a:pt x="210911" y="1814436"/>
                  </a:moveTo>
                  <a:lnTo>
                    <a:pt x="210911" y="1958436"/>
                  </a:lnTo>
                  <a:lnTo>
                    <a:pt x="538930" y="1958436"/>
                  </a:lnTo>
                  <a:lnTo>
                    <a:pt x="538930" y="1814436"/>
                  </a:lnTo>
                  <a:close/>
                  <a:moveTo>
                    <a:pt x="2624444" y="1533603"/>
                  </a:moveTo>
                  <a:lnTo>
                    <a:pt x="2624444" y="1677603"/>
                  </a:lnTo>
                  <a:lnTo>
                    <a:pt x="2952463" y="1677603"/>
                  </a:lnTo>
                  <a:lnTo>
                    <a:pt x="2952463" y="1533603"/>
                  </a:lnTo>
                  <a:close/>
                  <a:moveTo>
                    <a:pt x="210911" y="1533603"/>
                  </a:moveTo>
                  <a:lnTo>
                    <a:pt x="210911" y="1677603"/>
                  </a:lnTo>
                  <a:lnTo>
                    <a:pt x="538930" y="1677603"/>
                  </a:lnTo>
                  <a:lnTo>
                    <a:pt x="538930" y="1533603"/>
                  </a:lnTo>
                  <a:close/>
                  <a:moveTo>
                    <a:pt x="2624444" y="1252770"/>
                  </a:moveTo>
                  <a:lnTo>
                    <a:pt x="2624444" y="1396770"/>
                  </a:lnTo>
                  <a:lnTo>
                    <a:pt x="2952463" y="1396770"/>
                  </a:lnTo>
                  <a:lnTo>
                    <a:pt x="2952463" y="1252770"/>
                  </a:lnTo>
                  <a:close/>
                  <a:moveTo>
                    <a:pt x="210911" y="1252770"/>
                  </a:moveTo>
                  <a:lnTo>
                    <a:pt x="210911" y="1396770"/>
                  </a:lnTo>
                  <a:lnTo>
                    <a:pt x="538930" y="1396770"/>
                  </a:lnTo>
                  <a:lnTo>
                    <a:pt x="538930" y="1252770"/>
                  </a:lnTo>
                  <a:close/>
                  <a:moveTo>
                    <a:pt x="2624444" y="971937"/>
                  </a:moveTo>
                  <a:lnTo>
                    <a:pt x="2624444" y="1115937"/>
                  </a:lnTo>
                  <a:lnTo>
                    <a:pt x="2952463" y="1115937"/>
                  </a:lnTo>
                  <a:lnTo>
                    <a:pt x="2952463" y="971937"/>
                  </a:lnTo>
                  <a:close/>
                  <a:moveTo>
                    <a:pt x="210911" y="971937"/>
                  </a:moveTo>
                  <a:lnTo>
                    <a:pt x="210911" y="1115937"/>
                  </a:lnTo>
                  <a:lnTo>
                    <a:pt x="538930" y="1115937"/>
                  </a:lnTo>
                  <a:lnTo>
                    <a:pt x="538930" y="971937"/>
                  </a:lnTo>
                  <a:close/>
                  <a:moveTo>
                    <a:pt x="2624444" y="691104"/>
                  </a:moveTo>
                  <a:lnTo>
                    <a:pt x="2624444" y="835104"/>
                  </a:lnTo>
                  <a:lnTo>
                    <a:pt x="2952463" y="835104"/>
                  </a:lnTo>
                  <a:lnTo>
                    <a:pt x="2952463" y="691104"/>
                  </a:lnTo>
                  <a:close/>
                  <a:moveTo>
                    <a:pt x="210911" y="691104"/>
                  </a:moveTo>
                  <a:lnTo>
                    <a:pt x="210911" y="835104"/>
                  </a:lnTo>
                  <a:lnTo>
                    <a:pt x="538930" y="835104"/>
                  </a:lnTo>
                  <a:lnTo>
                    <a:pt x="538930" y="691104"/>
                  </a:lnTo>
                  <a:close/>
                  <a:moveTo>
                    <a:pt x="988006" y="552354"/>
                  </a:moveTo>
                  <a:lnTo>
                    <a:pt x="988006" y="2111583"/>
                  </a:lnTo>
                  <a:lnTo>
                    <a:pt x="2332169" y="1331969"/>
                  </a:lnTo>
                  <a:close/>
                  <a:moveTo>
                    <a:pt x="2624444" y="410271"/>
                  </a:moveTo>
                  <a:lnTo>
                    <a:pt x="2624444" y="554271"/>
                  </a:lnTo>
                  <a:lnTo>
                    <a:pt x="2952463" y="554271"/>
                  </a:lnTo>
                  <a:lnTo>
                    <a:pt x="2952463" y="410271"/>
                  </a:lnTo>
                  <a:close/>
                  <a:moveTo>
                    <a:pt x="210911" y="410271"/>
                  </a:moveTo>
                  <a:lnTo>
                    <a:pt x="210911" y="554271"/>
                  </a:lnTo>
                  <a:lnTo>
                    <a:pt x="538930" y="554271"/>
                  </a:lnTo>
                  <a:lnTo>
                    <a:pt x="538930" y="410271"/>
                  </a:lnTo>
                  <a:close/>
                  <a:moveTo>
                    <a:pt x="2624444" y="129438"/>
                  </a:moveTo>
                  <a:lnTo>
                    <a:pt x="2624444" y="273438"/>
                  </a:lnTo>
                  <a:lnTo>
                    <a:pt x="2952463" y="273438"/>
                  </a:lnTo>
                  <a:lnTo>
                    <a:pt x="2952463" y="129438"/>
                  </a:lnTo>
                  <a:close/>
                  <a:moveTo>
                    <a:pt x="210911" y="129438"/>
                  </a:moveTo>
                  <a:lnTo>
                    <a:pt x="210911" y="273438"/>
                  </a:lnTo>
                  <a:lnTo>
                    <a:pt x="538930" y="273438"/>
                  </a:lnTo>
                  <a:lnTo>
                    <a:pt x="538930" y="129438"/>
                  </a:lnTo>
                  <a:close/>
                  <a:moveTo>
                    <a:pt x="0" y="0"/>
                  </a:moveTo>
                  <a:lnTo>
                    <a:pt x="3186824" y="0"/>
                  </a:lnTo>
                  <a:lnTo>
                    <a:pt x="3186824" y="2663936"/>
                  </a:lnTo>
                  <a:lnTo>
                    <a:pt x="0" y="26639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2700" dirty="0"/>
            </a:p>
          </p:txBody>
        </p:sp>
      </p:grp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66FD3A1E-A57E-4C83-A668-0354E0D79189}"/>
              </a:ext>
            </a:extLst>
          </p:cNvPr>
          <p:cNvSpPr txBox="1">
            <a:spLocks/>
          </p:cNvSpPr>
          <p:nvPr/>
        </p:nvSpPr>
        <p:spPr>
          <a:xfrm>
            <a:off x="5961534" y="3939750"/>
            <a:ext cx="2196000" cy="277200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Pregunta</a:t>
            </a:r>
            <a:r>
              <a:rPr lang="en-US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endParaRPr lang="ko-KR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 Placeholder 5">
            <a:extLst>
              <a:ext uri="{FF2B5EF4-FFF2-40B4-BE49-F238E27FC236}">
                <a16:creationId xmlns:a16="http://schemas.microsoft.com/office/drawing/2014/main" id="{8B57C654-1CB6-4596-9FFD-8CEFA6EF9320}"/>
              </a:ext>
            </a:extLst>
          </p:cNvPr>
          <p:cNvSpPr txBox="1">
            <a:spLocks/>
          </p:cNvSpPr>
          <p:nvPr/>
        </p:nvSpPr>
        <p:spPr>
          <a:xfrm>
            <a:off x="5961534" y="4247229"/>
            <a:ext cx="2196000" cy="828000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6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¿Cuál es el mejor punto de partida para redactar el lienzo de tu modelo de negocio?</a:t>
            </a:r>
            <a:endParaRPr lang="en-US" altLang="ko-K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1" name="Grupo 40">
            <a:extLst>
              <a:ext uri="{FF2B5EF4-FFF2-40B4-BE49-F238E27FC236}">
                <a16:creationId xmlns:a16="http://schemas.microsoft.com/office/drawing/2014/main" id="{E08D0167-7F5A-4885-8852-61C2174E62E4}"/>
              </a:ext>
            </a:extLst>
          </p:cNvPr>
          <p:cNvGrpSpPr/>
          <p:nvPr/>
        </p:nvGrpSpPr>
        <p:grpSpPr>
          <a:xfrm>
            <a:off x="4862975" y="4016197"/>
            <a:ext cx="1061896" cy="965383"/>
            <a:chOff x="4523418" y="3490010"/>
            <a:chExt cx="1061896" cy="965383"/>
          </a:xfrm>
        </p:grpSpPr>
        <p:sp>
          <p:nvSpPr>
            <p:cNvPr id="42" name="Rectángulo 41">
              <a:extLst>
                <a:ext uri="{FF2B5EF4-FFF2-40B4-BE49-F238E27FC236}">
                  <a16:creationId xmlns:a16="http://schemas.microsoft.com/office/drawing/2014/main" id="{05AD4410-11B2-443C-AE32-90B520A14AB7}"/>
                </a:ext>
              </a:extLst>
            </p:cNvPr>
            <p:cNvSpPr/>
            <p:nvPr/>
          </p:nvSpPr>
          <p:spPr>
            <a:xfrm>
              <a:off x="4523418" y="3490010"/>
              <a:ext cx="1061896" cy="965383"/>
            </a:xfrm>
            <a:prstGeom prst="rect">
              <a:avLst/>
            </a:prstGeom>
            <a:solidFill>
              <a:srgbClr val="E6872D"/>
            </a:solidFill>
            <a:ln>
              <a:solidFill>
                <a:srgbClr val="E687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43" name="Donut 39">
              <a:extLst>
                <a:ext uri="{FF2B5EF4-FFF2-40B4-BE49-F238E27FC236}">
                  <a16:creationId xmlns:a16="http://schemas.microsoft.com/office/drawing/2014/main" id="{47B65D10-ED4E-477A-B5F0-6981EE105C2A}"/>
                </a:ext>
              </a:extLst>
            </p:cNvPr>
            <p:cNvSpPr/>
            <p:nvPr/>
          </p:nvSpPr>
          <p:spPr>
            <a:xfrm flipV="1">
              <a:off x="4832324" y="3760491"/>
              <a:ext cx="444083" cy="417474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1152300" y="922782"/>
                  </a:moveTo>
                  <a:lnTo>
                    <a:pt x="2354400" y="1620000"/>
                  </a:lnTo>
                  <a:lnTo>
                    <a:pt x="1152300" y="2317218"/>
                  </a:lnTo>
                  <a:close/>
                  <a:moveTo>
                    <a:pt x="1620000" y="342403"/>
                  </a:moveTo>
                  <a:cubicBezTo>
                    <a:pt x="914403" y="342403"/>
                    <a:pt x="342403" y="914403"/>
                    <a:pt x="342403" y="1620000"/>
                  </a:cubicBezTo>
                  <a:cubicBezTo>
                    <a:pt x="342403" y="2325597"/>
                    <a:pt x="914403" y="2897597"/>
                    <a:pt x="1620000" y="2897597"/>
                  </a:cubicBezTo>
                  <a:cubicBezTo>
                    <a:pt x="2325597" y="2897597"/>
                    <a:pt x="2897597" y="2325597"/>
                    <a:pt x="2897597" y="1620000"/>
                  </a:cubicBezTo>
                  <a:cubicBezTo>
                    <a:pt x="2897597" y="914403"/>
                    <a:pt x="2325597" y="342403"/>
                    <a:pt x="1620000" y="342403"/>
                  </a:cubicBezTo>
                  <a:close/>
                  <a:moveTo>
                    <a:pt x="1620000" y="0"/>
                  </a:moveTo>
                  <a:cubicBezTo>
                    <a:pt x="2514701" y="0"/>
                    <a:pt x="3240000" y="725299"/>
                    <a:pt x="3240000" y="1620000"/>
                  </a:cubicBezTo>
                  <a:cubicBezTo>
                    <a:pt x="3240000" y="2514701"/>
                    <a:pt x="2514701" y="3240000"/>
                    <a:pt x="1620000" y="3240000"/>
                  </a:cubicBezTo>
                  <a:cubicBezTo>
                    <a:pt x="725299" y="3240000"/>
                    <a:pt x="0" y="2514701"/>
                    <a:pt x="0" y="1620000"/>
                  </a:cubicBezTo>
                  <a:cubicBezTo>
                    <a:pt x="0" y="725299"/>
                    <a:pt x="725299" y="0"/>
                    <a:pt x="16200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654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4AEDCF4D-E318-41BA-B105-9369AC1C05A7}"/>
              </a:ext>
            </a:extLst>
          </p:cNvPr>
          <p:cNvSpPr/>
          <p:nvPr/>
        </p:nvSpPr>
        <p:spPr>
          <a:xfrm>
            <a:off x="1335279" y="2371658"/>
            <a:ext cx="8548033" cy="214423"/>
          </a:xfrm>
          <a:prstGeom prst="rect">
            <a:avLst/>
          </a:prstGeom>
          <a:solidFill>
            <a:srgbClr val="FFD13C"/>
          </a:solidFill>
          <a:ln>
            <a:solidFill>
              <a:srgbClr val="FFC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79070" y="3300411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7289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1CC14E4-70FB-426E-8FAD-6F47CAB6EB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58976" y="553541"/>
            <a:ext cx="3811683" cy="642859"/>
          </a:xfrm>
        </p:spPr>
        <p:txBody>
          <a:bodyPr>
            <a:normAutofit/>
          </a:bodyPr>
          <a:lstStyle/>
          <a:p>
            <a:r>
              <a:rPr lang="es-ES" sz="3600" b="1" spc="-85" dirty="0" err="1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Indice</a:t>
            </a:r>
            <a:endParaRPr lang="es-ES" sz="4000" b="1" dirty="0">
              <a:solidFill>
                <a:srgbClr val="D92E2D"/>
              </a:solidFill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C59FFB22-1CA2-42FC-9C89-A2FA93EBF0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90" r="3171"/>
          <a:stretch/>
        </p:blipFill>
        <p:spPr>
          <a:xfrm>
            <a:off x="2130435" y="1811714"/>
            <a:ext cx="317240" cy="482490"/>
          </a:xfrm>
          <a:prstGeom prst="rect">
            <a:avLst/>
          </a:prstGeom>
        </p:spPr>
      </p:pic>
      <p:sp>
        <p:nvSpPr>
          <p:cNvPr id="19" name="TextBox 7">
            <a:extLst>
              <a:ext uri="{FF2B5EF4-FFF2-40B4-BE49-F238E27FC236}">
                <a16:creationId xmlns:a16="http://schemas.microsoft.com/office/drawing/2014/main" id="{B5C1FC63-CF05-4D85-9742-411CF5AE3D86}"/>
              </a:ext>
            </a:extLst>
          </p:cNvPr>
          <p:cNvSpPr txBox="1"/>
          <p:nvPr/>
        </p:nvSpPr>
        <p:spPr>
          <a:xfrm>
            <a:off x="1460983" y="2684471"/>
            <a:ext cx="2127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cs typeface="Arial" pitchFamily="34" charset="0"/>
              </a:rPr>
              <a:t>De </a:t>
            </a:r>
            <a:r>
              <a:rPr lang="en-US" altLang="ko-KR" sz="1200" dirty="0" err="1">
                <a:cs typeface="Arial" pitchFamily="34" charset="0"/>
              </a:rPr>
              <a:t>deportista</a:t>
            </a:r>
            <a:r>
              <a:rPr lang="en-US" altLang="ko-KR" sz="1200" dirty="0">
                <a:cs typeface="Arial" pitchFamily="34" charset="0"/>
              </a:rPr>
              <a:t> a </a:t>
            </a:r>
            <a:r>
              <a:rPr lang="en-US" altLang="ko-KR" sz="1200" dirty="0" err="1">
                <a:cs typeface="Arial" pitchFamily="34" charset="0"/>
              </a:rPr>
              <a:t>emprendedor</a:t>
            </a:r>
            <a:endParaRPr lang="en-US" altLang="ko-KR" sz="1200" dirty="0"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cs typeface="Arial" pitchFamily="34" charset="0"/>
              </a:rPr>
              <a:t>Ideas y </a:t>
            </a:r>
            <a:r>
              <a:rPr lang="en-US" altLang="ko-KR" sz="1200" dirty="0" err="1">
                <a:cs typeface="Arial" pitchFamily="34" charset="0"/>
              </a:rPr>
              <a:t>oportunidades</a:t>
            </a:r>
            <a:endParaRPr lang="en-US" altLang="ko-KR" sz="1200" dirty="0">
              <a:cs typeface="Arial" pitchFamily="34" charset="0"/>
            </a:endParaRPr>
          </a:p>
        </p:txBody>
      </p:sp>
      <p:sp>
        <p:nvSpPr>
          <p:cNvPr id="20" name="TextBox 8">
            <a:extLst>
              <a:ext uri="{FF2B5EF4-FFF2-40B4-BE49-F238E27FC236}">
                <a16:creationId xmlns:a16="http://schemas.microsoft.com/office/drawing/2014/main" id="{006589D8-892A-4191-BF65-8E3960D7DC65}"/>
              </a:ext>
            </a:extLst>
          </p:cNvPr>
          <p:cNvSpPr txBox="1"/>
          <p:nvPr/>
        </p:nvSpPr>
        <p:spPr>
          <a:xfrm>
            <a:off x="1457776" y="2294204"/>
            <a:ext cx="2156966" cy="369332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b="1" dirty="0" err="1">
                <a:latin typeface="+mj-lt"/>
                <a:cs typeface="Arial" pitchFamily="34" charset="0"/>
              </a:rPr>
              <a:t>Preparar</a:t>
            </a:r>
            <a:r>
              <a:rPr lang="en-US" altLang="ko-KR" b="1" dirty="0">
                <a:latin typeface="+mj-lt"/>
                <a:cs typeface="Arial" pitchFamily="34" charset="0"/>
              </a:rPr>
              <a:t> </a:t>
            </a:r>
            <a:r>
              <a:rPr lang="en-US" altLang="ko-KR" b="1" dirty="0" err="1">
                <a:latin typeface="+mj-lt"/>
                <a:cs typeface="Arial" pitchFamily="34" charset="0"/>
              </a:rPr>
              <a:t>el</a:t>
            </a:r>
            <a:r>
              <a:rPr lang="en-US" altLang="ko-KR" b="1" dirty="0">
                <a:latin typeface="+mj-lt"/>
                <a:cs typeface="Arial" pitchFamily="34" charset="0"/>
              </a:rPr>
              <a:t> </a:t>
            </a:r>
            <a:r>
              <a:rPr lang="en-US" altLang="ko-KR" b="1" dirty="0" err="1">
                <a:latin typeface="+mj-lt"/>
                <a:cs typeface="Arial" pitchFamily="34" charset="0"/>
              </a:rPr>
              <a:t>escenario</a:t>
            </a:r>
            <a:endParaRPr lang="ko-KR" altLang="en-US" b="1" dirty="0">
              <a:latin typeface="+mj-lt"/>
              <a:cs typeface="Arial" pitchFamily="34" charset="0"/>
            </a:endParaRP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1CA66825-C19B-4FC4-97F1-DF2455EE26A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90" r="3171"/>
          <a:stretch/>
        </p:blipFill>
        <p:spPr>
          <a:xfrm>
            <a:off x="5386877" y="1811714"/>
            <a:ext cx="317240" cy="482490"/>
          </a:xfrm>
          <a:prstGeom prst="rect">
            <a:avLst/>
          </a:prstGeom>
        </p:spPr>
      </p:pic>
      <p:sp>
        <p:nvSpPr>
          <p:cNvPr id="26" name="TextBox 7">
            <a:extLst>
              <a:ext uri="{FF2B5EF4-FFF2-40B4-BE49-F238E27FC236}">
                <a16:creationId xmlns:a16="http://schemas.microsoft.com/office/drawing/2014/main" id="{56366EB9-2D22-4CD6-B844-8967B389876D}"/>
              </a:ext>
            </a:extLst>
          </p:cNvPr>
          <p:cNvSpPr txBox="1"/>
          <p:nvPr/>
        </p:nvSpPr>
        <p:spPr>
          <a:xfrm>
            <a:off x="4242268" y="2684471"/>
            <a:ext cx="2682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altLang="ko-KR" sz="1200" dirty="0">
                <a:cs typeface="Arial" pitchFamily="34" charset="0"/>
              </a:rPr>
              <a:t>Mentalidad de testeo y validación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altLang="ko-KR" sz="1200" dirty="0">
                <a:cs typeface="Arial" pitchFamily="34" charset="0"/>
              </a:rPr>
              <a:t>Testear las ideas de negocio en la práctica</a:t>
            </a:r>
            <a:endParaRPr lang="en-US" altLang="ko-KR" sz="1200" dirty="0">
              <a:cs typeface="Arial" pitchFamily="34" charset="0"/>
            </a:endParaRPr>
          </a:p>
        </p:txBody>
      </p:sp>
      <p:sp>
        <p:nvSpPr>
          <p:cNvPr id="27" name="TextBox 8">
            <a:extLst>
              <a:ext uri="{FF2B5EF4-FFF2-40B4-BE49-F238E27FC236}">
                <a16:creationId xmlns:a16="http://schemas.microsoft.com/office/drawing/2014/main" id="{AA1CCC6C-69EA-4A83-96E5-7CCC41658666}"/>
              </a:ext>
            </a:extLst>
          </p:cNvPr>
          <p:cNvSpPr txBox="1"/>
          <p:nvPr/>
        </p:nvSpPr>
        <p:spPr>
          <a:xfrm>
            <a:off x="4242268" y="2294204"/>
            <a:ext cx="2682334" cy="369332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b="1" dirty="0">
                <a:latin typeface="+mj-lt"/>
                <a:cs typeface="Arial" pitchFamily="34" charset="0"/>
              </a:rPr>
              <a:t>Validar </a:t>
            </a:r>
            <a:r>
              <a:rPr lang="en-US" altLang="ko-KR" b="1" dirty="0" err="1">
                <a:latin typeface="+mj-lt"/>
                <a:cs typeface="Arial" pitchFamily="34" charset="0"/>
              </a:rPr>
              <a:t>tu</a:t>
            </a:r>
            <a:r>
              <a:rPr lang="en-US" altLang="ko-KR" b="1" dirty="0">
                <a:latin typeface="+mj-lt"/>
                <a:cs typeface="Arial" pitchFamily="34" charset="0"/>
              </a:rPr>
              <a:t> idea de </a:t>
            </a:r>
            <a:r>
              <a:rPr lang="en-US" altLang="ko-KR" b="1" dirty="0" err="1">
                <a:latin typeface="+mj-lt"/>
                <a:cs typeface="Arial" pitchFamily="34" charset="0"/>
              </a:rPr>
              <a:t>negocio</a:t>
            </a:r>
            <a:endParaRPr lang="ko-KR" altLang="en-US" b="1" dirty="0">
              <a:latin typeface="+mj-lt"/>
              <a:cs typeface="Arial" pitchFamily="34" charset="0"/>
            </a:endParaRPr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978411E0-3CA6-4CED-B4B0-574165B4DD6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90" r="3171"/>
          <a:stretch/>
        </p:blipFill>
        <p:spPr>
          <a:xfrm>
            <a:off x="8711472" y="1802998"/>
            <a:ext cx="317240" cy="482490"/>
          </a:xfrm>
          <a:prstGeom prst="rect">
            <a:avLst/>
          </a:prstGeom>
        </p:spPr>
      </p:pic>
      <p:sp>
        <p:nvSpPr>
          <p:cNvPr id="29" name="TextBox 7">
            <a:extLst>
              <a:ext uri="{FF2B5EF4-FFF2-40B4-BE49-F238E27FC236}">
                <a16:creationId xmlns:a16="http://schemas.microsoft.com/office/drawing/2014/main" id="{1D02D23A-1EC6-4DDE-8238-C7BD8FE6BCAA}"/>
              </a:ext>
            </a:extLst>
          </p:cNvPr>
          <p:cNvSpPr txBox="1"/>
          <p:nvPr/>
        </p:nvSpPr>
        <p:spPr>
          <a:xfrm>
            <a:off x="7861828" y="2684471"/>
            <a:ext cx="20214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 err="1">
                <a:cs typeface="Arial" pitchFamily="34" charset="0"/>
              </a:rPr>
              <a:t>Modelo</a:t>
            </a:r>
            <a:r>
              <a:rPr lang="en-US" altLang="ko-KR" sz="1200" dirty="0">
                <a:cs typeface="Arial" pitchFamily="34" charset="0"/>
              </a:rPr>
              <a:t> de </a:t>
            </a:r>
            <a:r>
              <a:rPr lang="en-US" altLang="ko-KR" sz="1200" dirty="0" err="1">
                <a:cs typeface="Arial" pitchFamily="34" charset="0"/>
              </a:rPr>
              <a:t>negocio</a:t>
            </a:r>
            <a:r>
              <a:rPr lang="en-US" altLang="ko-KR" sz="1200" dirty="0">
                <a:cs typeface="Arial" pitchFamily="34" charset="0"/>
              </a:rPr>
              <a:t> canvas</a:t>
            </a:r>
            <a:endParaRPr lang="en-US" altLang="ko-KR" sz="1200" dirty="0">
              <a:latin typeface="+mj-lt"/>
              <a:cs typeface="Arial" pitchFamily="34" charset="0"/>
            </a:endParaRPr>
          </a:p>
        </p:txBody>
      </p:sp>
      <p:sp>
        <p:nvSpPr>
          <p:cNvPr id="30" name="TextBox 8">
            <a:extLst>
              <a:ext uri="{FF2B5EF4-FFF2-40B4-BE49-F238E27FC236}">
                <a16:creationId xmlns:a16="http://schemas.microsoft.com/office/drawing/2014/main" id="{349A0A3B-C66E-42A6-92D4-1720842ED1EC}"/>
              </a:ext>
            </a:extLst>
          </p:cNvPr>
          <p:cNvSpPr txBox="1"/>
          <p:nvPr/>
        </p:nvSpPr>
        <p:spPr>
          <a:xfrm>
            <a:off x="7861828" y="2285488"/>
            <a:ext cx="1990314" cy="369332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b="1" dirty="0" err="1">
                <a:latin typeface="+mj-lt"/>
                <a:cs typeface="Arial" pitchFamily="34" charset="0"/>
              </a:rPr>
              <a:t>Diseñar</a:t>
            </a:r>
            <a:r>
              <a:rPr lang="en-US" altLang="ko-KR" b="1" dirty="0">
                <a:latin typeface="+mj-lt"/>
                <a:cs typeface="Arial" pitchFamily="34" charset="0"/>
              </a:rPr>
              <a:t> </a:t>
            </a:r>
            <a:r>
              <a:rPr lang="en-US" altLang="ko-KR" b="1" dirty="0" err="1">
                <a:latin typeface="+mj-lt"/>
                <a:cs typeface="Arial" pitchFamily="34" charset="0"/>
              </a:rPr>
              <a:t>tu</a:t>
            </a:r>
            <a:r>
              <a:rPr lang="en-US" altLang="ko-KR" b="1" dirty="0">
                <a:latin typeface="+mj-lt"/>
                <a:cs typeface="Arial" pitchFamily="34" charset="0"/>
              </a:rPr>
              <a:t> </a:t>
            </a:r>
            <a:r>
              <a:rPr lang="en-US" altLang="ko-KR" b="1" dirty="0" err="1">
                <a:latin typeface="+mj-lt"/>
                <a:cs typeface="Arial" pitchFamily="34" charset="0"/>
              </a:rPr>
              <a:t>proyecto</a:t>
            </a:r>
            <a:endParaRPr lang="ko-KR" altLang="en-US" b="1" dirty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59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7" name="Subtítulo 6">
            <a:extLst>
              <a:ext uri="{FF2B5EF4-FFF2-40B4-BE49-F238E27FC236}">
                <a16:creationId xmlns:a16="http://schemas.microsoft.com/office/drawing/2014/main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31249"/>
            <a:ext cx="9144000" cy="4468452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  <a:defRPr/>
            </a:pPr>
            <a:endParaRPr lang="en-US" sz="15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s-ES" sz="1500" dirty="0">
                <a:latin typeface="Arial" panose="020B0604020202020204" pitchFamily="34" charset="0"/>
                <a:ea typeface="Calibri" panose="020F0502020204030204" pitchFamily="34" charset="0"/>
              </a:rPr>
              <a:t>Toda empresa parte de una interacción de los dos componentes principales 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:</a:t>
            </a:r>
          </a:p>
          <a:p>
            <a:pPr marL="742950" lvl="1" indent="-285750" algn="l"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La persona individual </a:t>
            </a:r>
          </a:p>
          <a:p>
            <a:pPr marL="742950" lvl="1" indent="-285750" algn="l"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La idea de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negocio</a:t>
            </a:r>
            <a:endParaRPr lang="en-US" sz="15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endParaRPr lang="en-US" sz="15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Las personas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deportistas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tiene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un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excelente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posición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de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comienzo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para ser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emprendedores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  <a:endParaRPr lang="en-GB" sz="1500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5611432" y="553541"/>
            <a:ext cx="6259228" cy="64285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1.1 Preparar el escenario</a:t>
            </a:r>
            <a:endParaRPr lang="es-ES" sz="4000" b="1" dirty="0">
              <a:solidFill>
                <a:srgbClr val="D92E2D"/>
              </a:solidFill>
            </a:endParaRPr>
          </a:p>
        </p:txBody>
      </p:sp>
      <p:pic>
        <p:nvPicPr>
          <p:cNvPr id="9" name="Imagen 28">
            <a:extLst>
              <a:ext uri="{FF2B5EF4-FFF2-40B4-BE49-F238E27FC236}">
                <a16:creationId xmlns:a16="http://schemas.microsoft.com/office/drawing/2014/main" id="{C1CB5A3F-E1FE-4E5D-9C5B-6CB0FD9189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261" y="3965475"/>
            <a:ext cx="3059477" cy="203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379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7" name="Subtítulo 6">
            <a:extLst>
              <a:ext uri="{FF2B5EF4-FFF2-40B4-BE49-F238E27FC236}">
                <a16:creationId xmlns:a16="http://schemas.microsoft.com/office/drawing/2014/main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31249"/>
            <a:ext cx="9144000" cy="4468452"/>
          </a:xfrm>
        </p:spPr>
        <p:txBody>
          <a:bodyPr>
            <a:norm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  <a:defRPr/>
            </a:pPr>
            <a:r>
              <a:rPr lang="en-US" sz="2000" b="1" dirty="0">
                <a:solidFill>
                  <a:srgbClr val="D92E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1.1.1 De </a:t>
            </a:r>
            <a:r>
              <a:rPr lang="en-US" sz="2000" b="1" dirty="0" err="1">
                <a:solidFill>
                  <a:srgbClr val="D92E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deportistas</a:t>
            </a:r>
            <a:r>
              <a:rPr lang="en-US" sz="2000" b="1" dirty="0">
                <a:solidFill>
                  <a:srgbClr val="D92E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2000" b="1" dirty="0" err="1">
                <a:solidFill>
                  <a:srgbClr val="D92E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emprendedores</a:t>
            </a:r>
            <a:endParaRPr lang="en-US" sz="2000" b="1" dirty="0">
              <a:solidFill>
                <a:srgbClr val="D92E2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El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deporte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y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el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emprendimiento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desarrollan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y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cultivan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similares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características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individuales</a:t>
            </a:r>
            <a:endParaRPr lang="en-US" sz="15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endParaRPr lang="en-US" sz="15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Esto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es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porque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los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atletas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y los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deportistas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:</a:t>
            </a:r>
          </a:p>
          <a:p>
            <a:pPr marL="742950" lvl="1" indent="-285750" algn="l"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Son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propensos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a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emprender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</a:p>
          <a:p>
            <a:pPr marL="742950" lvl="1" indent="-285750" algn="l">
              <a:buFont typeface="Arial" panose="020B0604020202020204" pitchFamily="34" charset="0"/>
              <a:buChar char="•"/>
              <a:defRPr/>
            </a:pP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Muestran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una mayor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orientación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empresarial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, y </a:t>
            </a:r>
          </a:p>
          <a:p>
            <a:pPr marL="742950" lvl="1" indent="-285750" algn="l">
              <a:buFont typeface="Arial" panose="020B0604020202020204" pitchFamily="34" charset="0"/>
              <a:buChar char="•"/>
              <a:defRPr/>
            </a:pP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Suelen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estar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dotados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con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cualidades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valiosas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en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el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ámbito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empresarial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La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carrera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deportiva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también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desarrolla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otros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aspectos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relevantes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para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el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emprendimiento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: </a:t>
            </a:r>
          </a:p>
          <a:p>
            <a:pPr marL="742950" lvl="1" indent="-285750" algn="l">
              <a:buFont typeface="Arial" panose="020B0604020202020204" pitchFamily="34" charset="0"/>
              <a:buChar char="•"/>
              <a:defRPr/>
            </a:pP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Recursos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personales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</a:p>
          <a:p>
            <a:pPr marL="742950" lvl="1" indent="-285750" algn="l">
              <a:buFont typeface="Arial" panose="020B0604020202020204" pitchFamily="34" charset="0"/>
              <a:buChar char="•"/>
              <a:defRPr/>
            </a:pP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Relaciones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sociales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y red de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contactos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,</a:t>
            </a:r>
          </a:p>
          <a:p>
            <a:pPr marL="742950" lvl="1" indent="-285750" algn="l">
              <a:buFont typeface="Arial" panose="020B0604020202020204" pitchFamily="34" charset="0"/>
              <a:buChar char="•"/>
              <a:defRPr/>
            </a:pP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Habilidades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sociales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emocionales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y de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liderazgo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en-GB" sz="15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5611432" y="553541"/>
            <a:ext cx="6259228" cy="64285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1.1 Preparar el escenario</a:t>
            </a:r>
            <a:endParaRPr lang="es-ES" sz="4000" b="1" dirty="0">
              <a:solidFill>
                <a:srgbClr val="D92E2D"/>
              </a:solidFill>
            </a:endParaRPr>
          </a:p>
        </p:txBody>
      </p:sp>
      <p:pic>
        <p:nvPicPr>
          <p:cNvPr id="9" name="Imagen 22">
            <a:extLst>
              <a:ext uri="{FF2B5EF4-FFF2-40B4-BE49-F238E27FC236}">
                <a16:creationId xmlns:a16="http://schemas.microsoft.com/office/drawing/2014/main" id="{F246837A-5A3F-4292-A474-12EFAB24E37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1046" y="2692510"/>
            <a:ext cx="2604740" cy="1472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470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7" name="Subtítulo 6">
            <a:extLst>
              <a:ext uri="{FF2B5EF4-FFF2-40B4-BE49-F238E27FC236}">
                <a16:creationId xmlns:a16="http://schemas.microsoft.com/office/drawing/2014/main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31249"/>
            <a:ext cx="9144000" cy="4468452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GB" sz="15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¿</a:t>
            </a:r>
            <a:r>
              <a:rPr lang="en-GB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Cuáles</a:t>
            </a:r>
            <a:r>
              <a:rPr lang="en-GB" sz="15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son las </a:t>
            </a:r>
            <a:r>
              <a:rPr lang="en-GB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características</a:t>
            </a:r>
            <a:r>
              <a:rPr lang="en-GB" sz="15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deportivas</a:t>
            </a:r>
            <a:r>
              <a:rPr lang="en-GB" sz="15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valorables</a:t>
            </a:r>
            <a:r>
              <a:rPr lang="en-GB" sz="15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para un </a:t>
            </a:r>
            <a:r>
              <a:rPr lang="en-GB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emprendedor</a:t>
            </a:r>
            <a:r>
              <a:rPr lang="en-GB" sz="15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? 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Disciplina</a:t>
            </a:r>
            <a:endParaRPr lang="en-US" sz="15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Persistencia</a:t>
            </a:r>
            <a:endParaRPr lang="en-US" sz="15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Foco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de control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interno</a:t>
            </a:r>
            <a:endParaRPr lang="en-US" sz="15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Proactividad</a:t>
            </a:r>
            <a:endParaRPr lang="en-US" sz="15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Control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situacional</a:t>
            </a:r>
            <a:endParaRPr lang="en-US" sz="15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Necesidad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de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logro</a:t>
            </a:r>
            <a:endParaRPr lang="en-US" sz="15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Resistencia al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estrés</a:t>
            </a:r>
            <a:endParaRPr lang="en-US" sz="15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Resiliencia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personal</a:t>
            </a:r>
            <a:endParaRPr lang="en-GB" sz="15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5611432" y="553541"/>
            <a:ext cx="6259228" cy="64285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1.1 Preparar el escenario</a:t>
            </a:r>
            <a:endParaRPr lang="es-ES" sz="4000" b="1" dirty="0">
              <a:solidFill>
                <a:srgbClr val="D92E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648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7" name="Subtítulo 6">
            <a:extLst>
              <a:ext uri="{FF2B5EF4-FFF2-40B4-BE49-F238E27FC236}">
                <a16:creationId xmlns:a16="http://schemas.microsoft.com/office/drawing/2014/main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31249"/>
            <a:ext cx="7006977" cy="4374583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  <a:defRPr/>
            </a:pPr>
            <a:r>
              <a:rPr lang="en-GB" sz="2000" b="1" dirty="0">
                <a:solidFill>
                  <a:srgbClr val="D92E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1.1.2 Ideas y </a:t>
            </a:r>
            <a:r>
              <a:rPr lang="en-GB" sz="2000" b="1" dirty="0" err="1">
                <a:solidFill>
                  <a:srgbClr val="D92E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oportunidades</a:t>
            </a:r>
            <a:endParaRPr lang="en-GB" sz="2000" b="1" dirty="0">
              <a:solidFill>
                <a:srgbClr val="D92E2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sz="1500" b="1" dirty="0" err="1">
                <a:latin typeface="Arial" panose="020B0604020202020204" pitchFamily="34" charset="0"/>
                <a:ea typeface="Calibri" panose="020F0502020204030204" pitchFamily="34" charset="0"/>
              </a:rPr>
              <a:t>Emprendimiento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= un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proceso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por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el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cual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una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oportunidad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es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identificada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evaluada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y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explotada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La </a:t>
            </a:r>
            <a:r>
              <a:rPr lang="en-US" sz="1500" b="1" dirty="0" err="1">
                <a:latin typeface="Arial" panose="020B0604020202020204" pitchFamily="34" charset="0"/>
                <a:ea typeface="Calibri" panose="020F0502020204030204" pitchFamily="34" charset="0"/>
              </a:rPr>
              <a:t>hablidad</a:t>
            </a:r>
            <a:r>
              <a:rPr lang="en-US" sz="1500" b="1" dirty="0">
                <a:latin typeface="Arial" panose="020B0604020202020204" pitchFamily="34" charset="0"/>
                <a:ea typeface="Calibri" panose="020F0502020204030204" pitchFamily="34" charset="0"/>
              </a:rPr>
              <a:t> de </a:t>
            </a:r>
            <a:r>
              <a:rPr lang="en-US" sz="1500" b="1" dirty="0" err="1">
                <a:latin typeface="Arial" panose="020B0604020202020204" pitchFamily="34" charset="0"/>
                <a:ea typeface="Calibri" panose="020F0502020204030204" pitchFamily="34" charset="0"/>
              </a:rPr>
              <a:t>identificar</a:t>
            </a:r>
            <a:r>
              <a:rPr lang="en-US" sz="1500" b="1" dirty="0">
                <a:latin typeface="Arial" panose="020B0604020202020204" pitchFamily="34" charset="0"/>
                <a:ea typeface="Calibri" panose="020F0502020204030204" pitchFamily="34" charset="0"/>
              </a:rPr>
              <a:t> o </a:t>
            </a:r>
            <a:r>
              <a:rPr lang="en-US" sz="1500" b="1" dirty="0" err="1">
                <a:latin typeface="Arial" panose="020B0604020202020204" pitchFamily="34" charset="0"/>
                <a:ea typeface="Calibri" panose="020F0502020204030204" pitchFamily="34" charset="0"/>
              </a:rPr>
              <a:t>crear</a:t>
            </a:r>
            <a:r>
              <a:rPr lang="en-US" sz="1500" b="1" dirty="0">
                <a:latin typeface="Arial" panose="020B0604020202020204" pitchFamily="34" charset="0"/>
                <a:ea typeface="Calibri" panose="020F0502020204030204" pitchFamily="34" charset="0"/>
              </a:rPr>
              <a:t> y </a:t>
            </a:r>
            <a:r>
              <a:rPr lang="en-US" sz="1500" b="1" dirty="0" err="1">
                <a:latin typeface="Arial" panose="020B0604020202020204" pitchFamily="34" charset="0"/>
                <a:ea typeface="Calibri" panose="020F0502020204030204" pitchFamily="34" charset="0"/>
              </a:rPr>
              <a:t>explotar</a:t>
            </a:r>
            <a:r>
              <a:rPr lang="en-US" sz="1500" b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b="1" dirty="0" err="1">
                <a:latin typeface="Arial" panose="020B0604020202020204" pitchFamily="34" charset="0"/>
                <a:ea typeface="Calibri" panose="020F0502020204030204" pitchFamily="34" charset="0"/>
              </a:rPr>
              <a:t>oportunidades</a:t>
            </a:r>
            <a:r>
              <a:rPr lang="en-US" sz="1500" b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es una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parte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esencial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del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comportamiento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emprendedor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en-GB" sz="15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endParaRPr lang="en-US" sz="1500" b="1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sz="1500" b="1" dirty="0">
                <a:latin typeface="Arial" panose="020B0604020202020204" pitchFamily="34" charset="0"/>
                <a:ea typeface="Calibri" panose="020F0502020204030204" pitchFamily="34" charset="0"/>
              </a:rPr>
              <a:t>Fuentes de ideas de </a:t>
            </a:r>
            <a:r>
              <a:rPr lang="en-US" sz="1500" b="1" dirty="0" err="1">
                <a:latin typeface="Arial" panose="020B0604020202020204" pitchFamily="34" charset="0"/>
                <a:ea typeface="Calibri" panose="020F0502020204030204" pitchFamily="34" charset="0"/>
              </a:rPr>
              <a:t>negocio</a:t>
            </a:r>
            <a:r>
              <a:rPr lang="en-US" sz="1500" b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b="1" dirty="0" err="1">
                <a:latin typeface="Arial" panose="020B0604020202020204" pitchFamily="34" charset="0"/>
                <a:ea typeface="Calibri" panose="020F0502020204030204" pitchFamily="34" charset="0"/>
              </a:rPr>
              <a:t>potenciales</a:t>
            </a:r>
            <a:r>
              <a:rPr lang="en-US" sz="1500" b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están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a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tu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alrededor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y dentro de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ti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: </a:t>
            </a:r>
          </a:p>
          <a:p>
            <a:pPr marL="742950" lvl="1" indent="-285750" algn="l"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Tu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experiencia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personal y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profesional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</a:p>
          <a:p>
            <a:pPr marL="742950" lvl="1" indent="-285750" algn="l"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Tu red de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contactos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</a:p>
          <a:p>
            <a:pPr marL="742950" lvl="1" indent="-285750" algn="l">
              <a:buFont typeface="Arial" panose="020B0604020202020204" pitchFamily="34" charset="0"/>
              <a:buChar char="•"/>
              <a:defRPr/>
            </a:pP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Lugares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que has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visitado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y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cosas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que has visto</a:t>
            </a:r>
          </a:p>
          <a:p>
            <a:pPr marL="742950" lvl="1" indent="-285750" algn="l"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Tus hobbies </a:t>
            </a:r>
          </a:p>
          <a:p>
            <a:pPr marL="742950" lvl="1" indent="-285750" algn="l">
              <a:buFont typeface="Arial" panose="020B0604020202020204" pitchFamily="34" charset="0"/>
              <a:buChar char="•"/>
              <a:defRPr/>
            </a:pP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Educación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o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conocimientos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Esto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es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porque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b="1" dirty="0" err="1">
                <a:latin typeface="Arial" panose="020B0604020202020204" pitchFamily="34" charset="0"/>
                <a:ea typeface="Calibri" panose="020F0502020204030204" pitchFamily="34" charset="0"/>
              </a:rPr>
              <a:t>tu</a:t>
            </a:r>
            <a:r>
              <a:rPr lang="en-US" sz="1500" b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b="1" dirty="0" err="1">
                <a:latin typeface="Arial" panose="020B0604020202020204" pitchFamily="34" charset="0"/>
                <a:ea typeface="Calibri" panose="020F0502020204030204" pitchFamily="34" charset="0"/>
              </a:rPr>
              <a:t>experiencia</a:t>
            </a:r>
            <a:r>
              <a:rPr lang="en-US" sz="1500" b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b="1" dirty="0" err="1">
                <a:latin typeface="Arial" panose="020B0604020202020204" pitchFamily="34" charset="0"/>
                <a:ea typeface="Calibri" panose="020F0502020204030204" pitchFamily="34" charset="0"/>
              </a:rPr>
              <a:t>deportiva</a:t>
            </a:r>
            <a:r>
              <a:rPr lang="en-US" sz="1500" b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sirve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como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una </a:t>
            </a:r>
            <a:r>
              <a:rPr lang="es-ES" sz="1500" b="1" dirty="0">
                <a:latin typeface="Arial" panose="020B0604020202020204" pitchFamily="34" charset="0"/>
                <a:ea typeface="Calibri" panose="020F0502020204030204" pitchFamily="34" charset="0"/>
              </a:rPr>
              <a:t>valiosa fuente de ideas de negocio</a:t>
            </a:r>
            <a:endParaRPr lang="en-GB" sz="1500" b="1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5611432" y="553541"/>
            <a:ext cx="6259228" cy="64285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1.1 Preparar la escena</a:t>
            </a:r>
            <a:endParaRPr lang="es-ES" sz="4000" b="1" dirty="0">
              <a:solidFill>
                <a:srgbClr val="D92E2D"/>
              </a:solidFill>
            </a:endParaRPr>
          </a:p>
        </p:txBody>
      </p:sp>
      <p:pic>
        <p:nvPicPr>
          <p:cNvPr id="9" name="Imagen 16">
            <a:extLst>
              <a:ext uri="{FF2B5EF4-FFF2-40B4-BE49-F238E27FC236}">
                <a16:creationId xmlns:a16="http://schemas.microsoft.com/office/drawing/2014/main" id="{45D9CE40-A77E-48C9-B78F-C3DF83C2CA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977" y="3801926"/>
            <a:ext cx="3339683" cy="174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592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7" name="Subtítulo 6">
            <a:extLst>
              <a:ext uri="{FF2B5EF4-FFF2-40B4-BE49-F238E27FC236}">
                <a16:creationId xmlns:a16="http://schemas.microsoft.com/office/drawing/2014/main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31249"/>
            <a:ext cx="9144000" cy="4468452"/>
          </a:xfrm>
        </p:spPr>
        <p:txBody>
          <a:bodyPr>
            <a:normAutofit/>
          </a:bodyPr>
          <a:lstStyle/>
          <a:p>
            <a:pPr algn="l">
              <a:defRPr/>
            </a:pPr>
            <a:endParaRPr lang="en-US" sz="15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l">
              <a:defRPr/>
            </a:pP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Toda idea de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negocio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está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formulada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por los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siguientes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componentes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: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sz="1500" b="1" dirty="0" err="1">
                <a:latin typeface="Arial" panose="020B0604020202020204" pitchFamily="34" charset="0"/>
                <a:ea typeface="Calibri" panose="020F0502020204030204" pitchFamily="34" charset="0"/>
              </a:rPr>
              <a:t>Problema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(de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tu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segment de clients) – los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retos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más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significativos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a los que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tus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clientes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hacen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frente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en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relación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a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tu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idea de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negocio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sz="1500" b="1" dirty="0" err="1">
                <a:latin typeface="Arial" panose="020B0604020202020204" pitchFamily="34" charset="0"/>
                <a:ea typeface="Calibri" panose="020F0502020204030204" pitchFamily="34" charset="0"/>
              </a:rPr>
              <a:t>Solución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– La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solución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que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tu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proporcionas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con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tu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producto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o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servicio</a:t>
            </a:r>
            <a:endParaRPr lang="en-US" sz="15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sz="1500" b="1" dirty="0" err="1">
                <a:latin typeface="Arial" panose="020B0604020202020204" pitchFamily="34" charset="0"/>
                <a:ea typeface="Calibri" panose="020F0502020204030204" pitchFamily="34" charset="0"/>
              </a:rPr>
              <a:t>Beneficios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–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el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valor y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ventajas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que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tu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solución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aporta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a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tus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clientes</a:t>
            </a:r>
            <a:endParaRPr lang="en-US" sz="1500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5611432" y="553541"/>
            <a:ext cx="6259228" cy="64285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1.1 Preparar la escena</a:t>
            </a:r>
            <a:endParaRPr lang="es-ES" sz="4000" b="1" dirty="0">
              <a:solidFill>
                <a:srgbClr val="D92E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173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7" name="Subtítulo 6">
            <a:extLst>
              <a:ext uri="{FF2B5EF4-FFF2-40B4-BE49-F238E27FC236}">
                <a16:creationId xmlns:a16="http://schemas.microsoft.com/office/drawing/2014/main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31249"/>
            <a:ext cx="9144000" cy="4468452"/>
          </a:xfrm>
        </p:spPr>
        <p:txBody>
          <a:bodyPr>
            <a:normAutofit/>
          </a:bodyPr>
          <a:lstStyle/>
          <a:p>
            <a:pPr algn="l">
              <a:defRPr/>
            </a:pPr>
            <a:endParaRPr lang="en-US" sz="15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l">
              <a:defRPr/>
            </a:pP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La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habilidad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de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generar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ideas de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negocio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pueden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ser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entrenadas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. He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aquí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algunas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sugerencias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: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Nunca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dejes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de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aprender</a:t>
            </a:r>
            <a:endParaRPr lang="en-US" sz="15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Se curioso y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empático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	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Observa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lo que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ocurre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a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tu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alrededor</a:t>
            </a:r>
            <a:endParaRPr lang="en-US" sz="15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Mantén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y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haz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crecer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tu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red de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contactos</a:t>
            </a:r>
            <a:endParaRPr lang="en-US" sz="15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Practica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nuevas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formas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de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pensar</a:t>
            </a:r>
            <a:endParaRPr lang="en-US" sz="15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Usa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técnicas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especiales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de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ideación</a:t>
            </a:r>
            <a:endParaRPr lang="en-US" sz="1500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5611432" y="553541"/>
            <a:ext cx="6259228" cy="64285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1.1 Preparar la escena</a:t>
            </a:r>
            <a:endParaRPr lang="es-ES" sz="4000" b="1" dirty="0">
              <a:solidFill>
                <a:srgbClr val="D92E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06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A0D6D781023E647836D653A8CDC7605" ma:contentTypeVersion="14" ma:contentTypeDescription="Umožňuje vytvoriť nový dokument." ma:contentTypeScope="" ma:versionID="540d060a9b698dcbefc619338fdce28c">
  <xsd:schema xmlns:xsd="http://www.w3.org/2001/XMLSchema" xmlns:xs="http://www.w3.org/2001/XMLSchema" xmlns:p="http://schemas.microsoft.com/office/2006/metadata/properties" xmlns:ns3="d4132698-efcf-4421-bf31-6b81d1623da4" xmlns:ns4="f9647583-738d-48e6-8986-a68e5780fd24" targetNamespace="http://schemas.microsoft.com/office/2006/metadata/properties" ma:root="true" ma:fieldsID="d94a628efa1b51f03258a5ad3bbd986b" ns3:_="" ns4:_="">
    <xsd:import namespace="d4132698-efcf-4421-bf31-6b81d1623da4"/>
    <xsd:import namespace="f9647583-738d-48e6-8986-a68e5780fd2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132698-efcf-4421-bf31-6b81d1623d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647583-738d-48e6-8986-a68e5780fd2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Zdieľa sa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Zdieľané s podrobnosťa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Príkaz hash indikátora zdieľania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0E7D4BE-1E1C-4657-9A12-41F62957479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184D6E5-903B-4730-9D4F-58019C258EEF}">
  <ds:schemaRefs>
    <ds:schemaRef ds:uri="http://schemas.microsoft.com/office/2006/metadata/properties"/>
    <ds:schemaRef ds:uri="http://purl.org/dc/elements/1.1/"/>
    <ds:schemaRef ds:uri="http://www.w3.org/XML/1998/namespace"/>
    <ds:schemaRef ds:uri="d4132698-efcf-4421-bf31-6b81d1623da4"/>
    <ds:schemaRef ds:uri="http://schemas.microsoft.com/office/2006/documentManagement/types"/>
    <ds:schemaRef ds:uri="f9647583-738d-48e6-8986-a68e5780fd24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48F971B6-88C3-42FC-A840-2CF45B233C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4132698-efcf-4421-bf31-6b81d1623da4"/>
    <ds:schemaRef ds:uri="f9647583-738d-48e6-8986-a68e5780fd2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1894</Words>
  <Application>Microsoft Office PowerPoint</Application>
  <PresentationFormat>Panorámica</PresentationFormat>
  <Paragraphs>220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9" baseType="lpstr">
      <vt:lpstr>Arial</vt:lpstr>
      <vt:lpstr>Arial Rounded MT Bold</vt:lpstr>
      <vt:lpstr>Calibri</vt:lpstr>
      <vt:lpstr>Calibri Light</vt:lpstr>
      <vt:lpstr>Tema de Office</vt:lpstr>
      <vt:lpstr>CREACIÓN DE UNA EMPRESA</vt:lpstr>
      <vt:lpstr>1. Objetivos y metas </vt:lpstr>
      <vt:lpstr>Indice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Resumen</vt:lpstr>
      <vt:lpstr>Test de autoevaluación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Cristina</dc:creator>
  <cp:lastModifiedBy>María del  Mar Castillo</cp:lastModifiedBy>
  <cp:revision>75</cp:revision>
  <dcterms:created xsi:type="dcterms:W3CDTF">2020-11-24T11:59:30Z</dcterms:created>
  <dcterms:modified xsi:type="dcterms:W3CDTF">2022-02-01T16:52:05Z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0x0101003A0D6D781023E647836D653A8CDC7605</vt:lpwstr>
  </property>
</Properties>
</file>