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5" r:id="rId7"/>
    <p:sldId id="267" r:id="rId8"/>
    <p:sldId id="268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7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300"/>
    <a:srgbClr val="E47A24"/>
    <a:srgbClr val="DE5630"/>
    <a:srgbClr val="FFD13C"/>
    <a:srgbClr val="FFC100"/>
    <a:srgbClr val="FFC400"/>
    <a:srgbClr val="D92E2D"/>
    <a:srgbClr val="E5802D"/>
    <a:srgbClr val="E6872D"/>
    <a:srgbClr val="FFC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43" y="-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01/02/2022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RlAzZmh9-j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6443" y="2667411"/>
            <a:ext cx="5576595" cy="955356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D92E2D"/>
                </a:solidFill>
              </a:rPr>
              <a:t>ECONOMÍA Y FINANZAS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9767" y="412954"/>
            <a:ext cx="7329022" cy="858252"/>
          </a:xfrm>
        </p:spPr>
        <p:txBody>
          <a:bodyPr anchor="ctr">
            <a:normAutofit fontScale="90000"/>
          </a:bodyPr>
          <a:lstStyle/>
          <a:p>
            <a:br>
              <a:rPr lang="en-US" sz="3600" dirty="0">
                <a:solidFill>
                  <a:srgbClr val="D92E2D"/>
                </a:solidFill>
              </a:rPr>
            </a:br>
            <a:r>
              <a:rPr lang="hr-HR" sz="3100" dirty="0">
                <a:solidFill>
                  <a:srgbClr val="D92E2D"/>
                </a:solidFill>
              </a:rPr>
              <a:t>3.</a:t>
            </a:r>
            <a:r>
              <a:rPr lang="es-ES" sz="3100" dirty="0">
                <a:solidFill>
                  <a:srgbClr val="D92E2D"/>
                </a:solidFill>
              </a:rPr>
              <a:t>MÉTODOS DE FINANCIACIÓN</a:t>
            </a:r>
            <a:r>
              <a:rPr lang="en-US" sz="3100" dirty="0">
                <a:solidFill>
                  <a:srgbClr val="D92E2D"/>
                </a:solidFill>
              </a:rPr>
              <a:t> / RECAUDACIÓN DE FONDOS</a:t>
            </a:r>
            <a:br>
              <a:rPr lang="en-US" sz="36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	</a:t>
            </a:r>
            <a:r>
              <a:rPr lang="es-ES" dirty="0">
                <a:solidFill>
                  <a:srgbClr val="DE5630"/>
                </a:solidFill>
              </a:rPr>
              <a:t> Posibles formas de financiación y recaudación de fondos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endParaRPr lang="hr-HR" sz="2000" dirty="0"/>
          </a:p>
          <a:p>
            <a:pPr algn="l"/>
            <a:r>
              <a:rPr lang="en-US" sz="2000" dirty="0"/>
              <a:t>CROWDFUNDING - </a:t>
            </a:r>
            <a:r>
              <a:rPr lang="es-ES" sz="2000" dirty="0"/>
              <a:t>se trata de una gran herramienta para recaudar fondos para iniciar nuevos negocios a través de grupos de pequeños inversores con menos restricciones. Existen muchas plataformas de crowdfunding como kickstarter.com, indiegogo.com, funderbeam.com, crowdcube.com</a:t>
            </a:r>
            <a:endParaRPr lang="en-US" sz="2000" dirty="0"/>
          </a:p>
          <a:p>
            <a:pPr algn="l"/>
            <a:endParaRPr lang="hr-HR" sz="2000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20" name="Elipsa 19"/>
          <p:cNvSpPr/>
          <p:nvPr/>
        </p:nvSpPr>
        <p:spPr>
          <a:xfrm>
            <a:off x="1265372" y="18331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DINERO PROPIO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3939425" y="1822933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FAMIL</a:t>
            </a:r>
            <a:r>
              <a:rPr lang="es-ES" sz="1600" dirty="0"/>
              <a:t>IA Y AMIGOS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447144" y="3851207"/>
            <a:ext cx="2352970" cy="88648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CROWDFUNDING</a:t>
            </a:r>
          </a:p>
        </p:txBody>
      </p:sp>
      <p:sp>
        <p:nvSpPr>
          <p:cNvPr id="23" name="Elipsa 22"/>
          <p:cNvSpPr/>
          <p:nvPr/>
        </p:nvSpPr>
        <p:spPr>
          <a:xfrm>
            <a:off x="8678993" y="1635415"/>
            <a:ext cx="1797862" cy="176885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dirty="0"/>
              <a:t>INV</a:t>
            </a:r>
            <a:r>
              <a:rPr lang="es-ES" sz="1500" dirty="0"/>
              <a:t>ERSORES ÁNGELES</a:t>
            </a:r>
            <a:endParaRPr lang="hr-HR" sz="1500" dirty="0"/>
          </a:p>
        </p:txBody>
      </p:sp>
      <p:sp>
        <p:nvSpPr>
          <p:cNvPr id="24" name="Elipsa 23"/>
          <p:cNvSpPr/>
          <p:nvPr/>
        </p:nvSpPr>
        <p:spPr>
          <a:xfrm>
            <a:off x="7650480" y="345373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BAN</a:t>
            </a:r>
            <a:r>
              <a:rPr lang="es-ES" sz="1600" dirty="0"/>
              <a:t>COS</a:t>
            </a:r>
            <a:endParaRPr lang="hr-HR" sz="1600" dirty="0"/>
          </a:p>
        </p:txBody>
      </p:sp>
      <p:sp>
        <p:nvSpPr>
          <p:cNvPr id="25" name="Elipsa 24"/>
          <p:cNvSpPr/>
          <p:nvPr/>
        </p:nvSpPr>
        <p:spPr>
          <a:xfrm>
            <a:off x="2806975" y="2991559"/>
            <a:ext cx="2022786" cy="16269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/>
              <a:t>SUBVENCIONES</a:t>
            </a:r>
            <a:endParaRPr lang="hr-HR" sz="1500" dirty="0"/>
          </a:p>
        </p:txBody>
      </p:sp>
      <p:pic>
        <p:nvPicPr>
          <p:cNvPr id="5122" name="Picture 2" descr="PP Sevice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10" y="2308759"/>
            <a:ext cx="2180739" cy="20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9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7463" y="412954"/>
            <a:ext cx="7341326" cy="858252"/>
          </a:xfrm>
        </p:spPr>
        <p:txBody>
          <a:bodyPr anchor="ctr">
            <a:normAutofit fontScale="90000"/>
          </a:bodyPr>
          <a:lstStyle/>
          <a:p>
            <a:br>
              <a:rPr lang="en-US" sz="3600" dirty="0">
                <a:solidFill>
                  <a:srgbClr val="D92E2D"/>
                </a:solidFill>
              </a:rPr>
            </a:br>
            <a:r>
              <a:rPr lang="hr-HR" sz="3100" dirty="0">
                <a:solidFill>
                  <a:srgbClr val="D92E2D"/>
                </a:solidFill>
              </a:rPr>
              <a:t>3.</a:t>
            </a:r>
            <a:r>
              <a:rPr lang="es-ES" sz="3100" dirty="0">
                <a:solidFill>
                  <a:srgbClr val="D92E2D"/>
                </a:solidFill>
              </a:rPr>
              <a:t> MÉTODOS DE FINANCIACIÓN</a:t>
            </a:r>
            <a:r>
              <a:rPr lang="en-US" sz="3100" dirty="0">
                <a:solidFill>
                  <a:srgbClr val="D92E2D"/>
                </a:solidFill>
              </a:rPr>
              <a:t> / RECAUDACIÓN DE FONDOS</a:t>
            </a:r>
            <a:br>
              <a:rPr lang="en-US" sz="3600" dirty="0">
                <a:solidFill>
                  <a:srgbClr val="D92E2D"/>
                </a:solidFill>
              </a:rPr>
            </a:br>
            <a:endParaRPr lang="es-ES" sz="3600" dirty="0">
              <a:solidFill>
                <a:srgbClr val="D92E2D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3.1.</a:t>
            </a:r>
            <a:r>
              <a:rPr lang="en-US" sz="2800" dirty="0">
                <a:solidFill>
                  <a:srgbClr val="DE5630"/>
                </a:solidFill>
              </a:rPr>
              <a:t>	</a:t>
            </a:r>
            <a:r>
              <a:rPr lang="es-ES" sz="2800" dirty="0">
                <a:solidFill>
                  <a:srgbClr val="DE5630"/>
                </a:solidFill>
              </a:rPr>
              <a:t> Posibles formas de financiación y recaudación de fondos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r>
              <a:rPr lang="en-US" sz="2000" dirty="0"/>
              <a:t>INVERSORES ÁNGELES - </a:t>
            </a:r>
            <a:r>
              <a:rPr lang="es-ES" sz="2000" dirty="0"/>
              <a:t>en una fase en la que el futuro empresario prevé unos ingresos sólidos, puede acceder a inversores ángeles que, como individuos o grupos de individuos, pueden aportar capital para poner en marcha su empresa a cambio de la propiedad o de una participación en el capital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hr-HR" sz="2000" dirty="0">
              <a:solidFill>
                <a:srgbClr val="E47A24"/>
              </a:solidFill>
            </a:endParaRPr>
          </a:p>
          <a:p>
            <a:pPr algn="l"/>
            <a:endParaRPr lang="en-US" sz="2000" dirty="0">
              <a:solidFill>
                <a:srgbClr val="E47A24"/>
              </a:solidFill>
            </a:endParaRPr>
          </a:p>
          <a:p>
            <a:pPr algn="l"/>
            <a:endParaRPr lang="en-US" sz="2000" dirty="0">
              <a:solidFill>
                <a:srgbClr val="E47A24"/>
              </a:solidFill>
            </a:endParaRPr>
          </a:p>
          <a:p>
            <a:pPr algn="l"/>
            <a:r>
              <a:rPr lang="es-ES" sz="2000" dirty="0">
                <a:solidFill>
                  <a:srgbClr val="E47A24"/>
                </a:solidFill>
              </a:rPr>
              <a:t>SUBVENCIONES (APOYO DEL GOBIERNO, CIUDAD, MUNICIPIO) - algunos países, ciudades y municipios tienen programas de ayuda a los emprendedores que pueden cofinanciar los gastos de equipamiento, locales comerciales, contribuciones, marketing o asignar fondos para el autoempleo. Esta fuente de financiación no está estandarizada y depende del estado, la ciudad o el municipio.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4100" name="Picture 4" descr="https://i.pinimg.com/564x/ed/93/ae/ed93ae03317fffcf9ea8a3604be1212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07" y="2728913"/>
            <a:ext cx="1838999" cy="122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35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 err="1">
                <a:solidFill>
                  <a:srgbClr val="DE5630"/>
                </a:solidFill>
              </a:rPr>
              <a:t>Presentar</a:t>
            </a:r>
            <a:r>
              <a:rPr lang="en-US" sz="2800" dirty="0">
                <a:solidFill>
                  <a:srgbClr val="DE5630"/>
                </a:solidFill>
              </a:rPr>
              <a:t> la idea de </a:t>
            </a:r>
            <a:r>
              <a:rPr lang="en-US" sz="2800" dirty="0" err="1">
                <a:solidFill>
                  <a:srgbClr val="DE5630"/>
                </a:solidFill>
              </a:rPr>
              <a:t>negocio</a:t>
            </a:r>
            <a:r>
              <a:rPr lang="en-US" sz="2800" dirty="0">
                <a:solidFill>
                  <a:srgbClr val="DE5630"/>
                </a:solidFill>
              </a:rPr>
              <a:t> a </a:t>
            </a:r>
            <a:r>
              <a:rPr lang="en-US" sz="2800" dirty="0" err="1">
                <a:solidFill>
                  <a:srgbClr val="DE5630"/>
                </a:solidFill>
              </a:rPr>
              <a:t>inversores</a:t>
            </a:r>
            <a:r>
              <a:rPr lang="en-US" sz="2800" dirty="0">
                <a:solidFill>
                  <a:srgbClr val="DE5630"/>
                </a:solidFill>
              </a:rPr>
              <a:t> / </a:t>
            </a:r>
            <a:r>
              <a:rPr lang="en-US" sz="2800" dirty="0" err="1">
                <a:solidFill>
                  <a:srgbClr val="DE5630"/>
                </a:solidFill>
              </a:rPr>
              <a:t>bancos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800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La presentación de una idea de negocio a los inversores/bancos es la transmisión de información y ésta debe ser </a:t>
            </a:r>
            <a:r>
              <a:rPr lang="es-ES" sz="2000" b="1" dirty="0"/>
              <a:t>clara</a:t>
            </a:r>
            <a:r>
              <a:rPr lang="es-ES" sz="2000" dirty="0"/>
              <a:t> y estar estructurada de forma </a:t>
            </a:r>
            <a:r>
              <a:rPr lang="es-ES" sz="2000" b="1" dirty="0"/>
              <a:t>sencilla</a:t>
            </a:r>
            <a:r>
              <a:rPr lang="es-ES" sz="2000" dirty="0"/>
              <a:t> dependiendo de a quién se la presente el empresario y de qué manera.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Se hace hincapié en la información en base a la cual los inversores deben tomar una decisión de inversión.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Puede ser en forma de presentación o por escrito, describe al empresario y da una visión detallada de su negocio.</a:t>
            </a:r>
            <a:endParaRPr lang="hr-HR" sz="20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0244" name="Picture 4" descr="Man in a presentation of business - Free people ic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509" y="4342506"/>
            <a:ext cx="3378545" cy="17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 err="1">
                <a:solidFill>
                  <a:srgbClr val="DE5630"/>
                </a:solidFill>
              </a:rPr>
              <a:t>Presentar</a:t>
            </a:r>
            <a:r>
              <a:rPr lang="en-US" sz="2800" dirty="0">
                <a:solidFill>
                  <a:srgbClr val="DE5630"/>
                </a:solidFill>
              </a:rPr>
              <a:t> la idea de </a:t>
            </a:r>
            <a:r>
              <a:rPr lang="en-US" sz="2800" dirty="0" err="1">
                <a:solidFill>
                  <a:srgbClr val="DE5630"/>
                </a:solidFill>
              </a:rPr>
              <a:t>negocio</a:t>
            </a:r>
            <a:r>
              <a:rPr lang="en-US" sz="2800" dirty="0">
                <a:solidFill>
                  <a:srgbClr val="DE5630"/>
                </a:solidFill>
              </a:rPr>
              <a:t> a </a:t>
            </a:r>
            <a:r>
              <a:rPr lang="en-US" sz="2800" dirty="0" err="1">
                <a:solidFill>
                  <a:srgbClr val="DE5630"/>
                </a:solidFill>
              </a:rPr>
              <a:t>inversores</a:t>
            </a:r>
            <a:r>
              <a:rPr lang="en-US" sz="2800" dirty="0">
                <a:solidFill>
                  <a:srgbClr val="DE5630"/>
                </a:solidFill>
              </a:rPr>
              <a:t> / </a:t>
            </a:r>
            <a:r>
              <a:rPr lang="en-US" sz="2800" dirty="0" err="1">
                <a:solidFill>
                  <a:srgbClr val="DE5630"/>
                </a:solidFill>
              </a:rPr>
              <a:t>bancos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algn="l"/>
            <a:r>
              <a:rPr lang="es-ES" sz="2000" dirty="0">
                <a:solidFill>
                  <a:srgbClr val="DE5630"/>
                </a:solidFill>
              </a:rPr>
              <a:t>Piezas clave: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Problema, solución de problemas y valor añadido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Misión y visión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Tamaño del mercado y oportunidades de mercado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Modelo de negocio y proyecciones financieras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Estrategia de entrada en el mercado y cuota de mercado prevista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Miembros del equipo, su cualificación y motivación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DE5630"/>
                </a:solidFill>
              </a:rPr>
              <a:t>Plan de inversión de dinero en el plazo previsto</a:t>
            </a:r>
          </a:p>
          <a:p>
            <a:pPr algn="l"/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pic>
        <p:nvPicPr>
          <p:cNvPr id="11268" name="Picture 4" descr="Auto, automobile, guard, key, lock, parts, security icon - Download on Iconfin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426" y="2664823"/>
            <a:ext cx="2294573" cy="229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84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sz="2800" dirty="0" err="1">
                <a:solidFill>
                  <a:srgbClr val="DE5630"/>
                </a:solidFill>
              </a:rPr>
              <a:t>Presentar</a:t>
            </a:r>
            <a:r>
              <a:rPr lang="en-US" sz="2800" dirty="0">
                <a:solidFill>
                  <a:srgbClr val="DE5630"/>
                </a:solidFill>
              </a:rPr>
              <a:t> la idea de </a:t>
            </a:r>
            <a:r>
              <a:rPr lang="en-US" sz="2800" dirty="0" err="1">
                <a:solidFill>
                  <a:srgbClr val="DE5630"/>
                </a:solidFill>
              </a:rPr>
              <a:t>negocio</a:t>
            </a:r>
            <a:r>
              <a:rPr lang="en-US" sz="2800" dirty="0">
                <a:solidFill>
                  <a:srgbClr val="DE5630"/>
                </a:solidFill>
              </a:rPr>
              <a:t> a </a:t>
            </a:r>
            <a:r>
              <a:rPr lang="en-US" sz="2800" dirty="0" err="1">
                <a:solidFill>
                  <a:srgbClr val="DE5630"/>
                </a:solidFill>
              </a:rPr>
              <a:t>inversores</a:t>
            </a:r>
            <a:r>
              <a:rPr lang="en-US" sz="2800" dirty="0">
                <a:solidFill>
                  <a:srgbClr val="DE5630"/>
                </a:solidFill>
              </a:rPr>
              <a:t> / </a:t>
            </a:r>
            <a:r>
              <a:rPr lang="en-US" sz="2800" dirty="0" err="1">
                <a:solidFill>
                  <a:srgbClr val="DE5630"/>
                </a:solidFill>
              </a:rPr>
              <a:t>bancos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Tarea: presentar tu idea de negocio al inversor en diapositivas </a:t>
            </a:r>
            <a:r>
              <a:rPr lang="es-ES" dirty="0" err="1"/>
              <a:t>ppt</a:t>
            </a:r>
            <a:r>
              <a:rPr lang="es-E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Ocúpate de presentar la idea de negocio al inversor y de responder a la importante pregunta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¿por qué los inversores necesitan invertir dinero en la realización de tu idea?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Considera la posibilidad de transmitir información importante (sigue las secciones clave anteriores)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/>
              <a:t>y mantén la presentación clara y cuidadosamente estructurada.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271206"/>
            <a:ext cx="10824754" cy="492929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es-ES" sz="2800" dirty="0">
                <a:solidFill>
                  <a:srgbClr val="DE5630"/>
                </a:solidFill>
              </a:rPr>
              <a:t>RESUMEN</a:t>
            </a:r>
            <a:endParaRPr lang="hr-HR" sz="2800" dirty="0">
              <a:solidFill>
                <a:srgbClr val="DE5630"/>
              </a:solidFill>
            </a:endParaRPr>
          </a:p>
          <a:p>
            <a:pPr algn="l"/>
            <a:endParaRPr lang="hr-HR" sz="20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s-ES" sz="2800" dirty="0">
                <a:solidFill>
                  <a:srgbClr val="DE5630"/>
                </a:solidFill>
              </a:rPr>
              <a:t>Presupuesto de supervivencia: es la cantidad que el futuro empresario debe cubrir para sus gastos personales, sin contar la entrada de dinero de fuentes distintas a su comercio/empresa para los próximos 12 meses. </a:t>
            </a:r>
          </a:p>
          <a:p>
            <a:pPr marL="514350" indent="-514350" algn="l">
              <a:buAutoNum type="arabicParenR"/>
            </a:pPr>
            <a:r>
              <a:rPr lang="es-ES" sz="2800" dirty="0">
                <a:solidFill>
                  <a:srgbClr val="DE5630"/>
                </a:solidFill>
              </a:rPr>
              <a:t>Los costes de creación de una empresa pueden dividirse en: gastos fijos y gastos variables. Gastos fijos: gastos que tiene el futuro empresario y que no dependen de los productos producidos o de los servicios prestados. Gastos variables: costes directamente relacionados con la empresa.</a:t>
            </a:r>
          </a:p>
          <a:p>
            <a:pPr marL="514350" indent="-514350" algn="l">
              <a:buAutoNum type="arabicParenR"/>
            </a:pPr>
            <a:r>
              <a:rPr lang="es-ES" sz="2800" dirty="0">
                <a:solidFill>
                  <a:srgbClr val="DE5630"/>
                </a:solidFill>
              </a:rPr>
              <a:t>El plan financiero es un plan de gastos de la empresa basado en los ingresos y los gastos para un periodo determinado (mes, trimestre, año). Identifica el capital disponible, estima el consumo y ayuda a predecir los ingresos. Es una ayuda para planificar las actividades de la empresa y sirve para establecer objetivos financieros.</a:t>
            </a:r>
          </a:p>
          <a:p>
            <a:pPr marL="514350" indent="-514350" algn="l">
              <a:buAutoNum type="arabicParenR"/>
            </a:pPr>
            <a:r>
              <a:rPr lang="es-ES" sz="2800" dirty="0">
                <a:solidFill>
                  <a:srgbClr val="DE5630"/>
                </a:solidFill>
              </a:rPr>
              <a:t>Los componentes del plan financiero son: Ingresos estimados, gastos fijos, gastos variables, gastos puntuales, flujo de caja, resultado financiero previsto.</a:t>
            </a:r>
          </a:p>
          <a:p>
            <a:pPr marL="514350" indent="-514350" algn="l">
              <a:buAutoNum type="arabicParenR"/>
            </a:pPr>
            <a:r>
              <a:rPr lang="es-ES" sz="2800" dirty="0">
                <a:solidFill>
                  <a:srgbClr val="DE5630"/>
                </a:solidFill>
              </a:rPr>
              <a:t>Las posibles formas de financiación y obtención de fondos son el dinero propio, la familia y los amigos, el crowdfunding, los inversores ángeles, los bancos / las líneas de crédito, las subvenciones</a:t>
            </a:r>
            <a:endParaRPr lang="hr-HR" sz="2800" dirty="0">
              <a:solidFill>
                <a:srgbClr val="DE563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7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989" y="1628503"/>
            <a:ext cx="10824754" cy="4572000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s-ES" sz="3200" dirty="0">
                <a:solidFill>
                  <a:srgbClr val="DE5630"/>
                </a:solidFill>
              </a:rPr>
              <a:t>Test autoevaluación</a:t>
            </a:r>
            <a:endParaRPr lang="hr-HR" sz="3200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>
                <a:solidFill>
                  <a:srgbClr val="DE5630"/>
                </a:solidFill>
              </a:rPr>
              <a:t>¿</a:t>
            </a:r>
            <a:r>
              <a:rPr lang="en-US" dirty="0" err="1">
                <a:solidFill>
                  <a:srgbClr val="DE5630"/>
                </a:solidFill>
              </a:rPr>
              <a:t>Qué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significa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gastos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fijos</a:t>
            </a:r>
            <a:r>
              <a:rPr lang="en-US" dirty="0">
                <a:solidFill>
                  <a:srgbClr val="DE5630"/>
                </a:solidFill>
              </a:rPr>
              <a:t>?</a:t>
            </a:r>
          </a:p>
          <a:p>
            <a:pPr marL="514350" indent="-514350" algn="l">
              <a:buAutoNum type="arabicParenR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un plan </a:t>
            </a:r>
            <a:r>
              <a:rPr lang="en-US" dirty="0" err="1"/>
              <a:t>financiero</a:t>
            </a:r>
            <a:r>
              <a:rPr lang="en-US" dirty="0"/>
              <a:t>?</a:t>
            </a:r>
            <a:endParaRPr lang="hr-HR" dirty="0"/>
          </a:p>
          <a:p>
            <a:pPr marL="514350" indent="-514350" algn="l">
              <a:buAutoNum type="arabicParenR"/>
            </a:pPr>
            <a:r>
              <a:rPr lang="en-US" dirty="0">
                <a:solidFill>
                  <a:srgbClr val="FFC300"/>
                </a:solidFill>
              </a:rPr>
              <a:t>¿</a:t>
            </a:r>
            <a:r>
              <a:rPr lang="en-US" dirty="0" err="1">
                <a:solidFill>
                  <a:srgbClr val="FFC300"/>
                </a:solidFill>
              </a:rPr>
              <a:t>Cuáles</a:t>
            </a:r>
            <a:r>
              <a:rPr lang="en-US" dirty="0">
                <a:solidFill>
                  <a:srgbClr val="FFC300"/>
                </a:solidFill>
              </a:rPr>
              <a:t> son los </a:t>
            </a:r>
            <a:r>
              <a:rPr lang="en-US" dirty="0" err="1">
                <a:solidFill>
                  <a:srgbClr val="FFC300"/>
                </a:solidFill>
              </a:rPr>
              <a:t>componentes</a:t>
            </a:r>
            <a:r>
              <a:rPr lang="en-US" dirty="0">
                <a:solidFill>
                  <a:srgbClr val="FFC300"/>
                </a:solidFill>
              </a:rPr>
              <a:t> de un plan </a:t>
            </a:r>
            <a:r>
              <a:rPr lang="en-US" dirty="0" err="1">
                <a:solidFill>
                  <a:srgbClr val="FFC300"/>
                </a:solidFill>
              </a:rPr>
              <a:t>financiero</a:t>
            </a:r>
            <a:r>
              <a:rPr lang="en-US" dirty="0">
                <a:solidFill>
                  <a:srgbClr val="FFC300"/>
                </a:solidFill>
              </a:rPr>
              <a:t>?</a:t>
            </a:r>
            <a:endParaRPr lang="hr-HR" dirty="0">
              <a:solidFill>
                <a:srgbClr val="FFC300"/>
              </a:solidFill>
            </a:endParaRPr>
          </a:p>
          <a:p>
            <a:pPr marL="514350" indent="-514350" algn="l">
              <a:buAutoNum type="arabicParenR"/>
            </a:pPr>
            <a:r>
              <a:rPr lang="es-ES" dirty="0">
                <a:solidFill>
                  <a:srgbClr val="DE5630"/>
                </a:solidFill>
              </a:rPr>
              <a:t>¿Quiénes son los inversores ángeles?</a:t>
            </a:r>
            <a:endParaRPr lang="hr-HR" dirty="0">
              <a:solidFill>
                <a:srgbClr val="DE5630"/>
              </a:solidFill>
            </a:endParaRPr>
          </a:p>
          <a:p>
            <a:pPr marL="514350" indent="-514350" algn="l">
              <a:buAutoNum type="arabicParenR"/>
            </a:pP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creas</a:t>
            </a:r>
            <a:r>
              <a:rPr lang="en-US" dirty="0"/>
              <a:t> una </a:t>
            </a:r>
            <a:r>
              <a:rPr lang="en-US" dirty="0" err="1"/>
              <a:t>presentación</a:t>
            </a:r>
            <a:r>
              <a:rPr lang="en-US" dirty="0"/>
              <a:t> de </a:t>
            </a:r>
            <a:r>
              <a:rPr lang="en-US" dirty="0" err="1"/>
              <a:t>tu</a:t>
            </a:r>
            <a:r>
              <a:rPr lang="en-US" dirty="0"/>
              <a:t> idea a los </a:t>
            </a:r>
            <a:r>
              <a:rPr lang="en-US" dirty="0" err="1"/>
              <a:t>inversores</a:t>
            </a:r>
            <a:r>
              <a:rPr lang="en-US" dirty="0"/>
              <a:t>, </a:t>
            </a:r>
            <a:r>
              <a:rPr lang="en-US" dirty="0" err="1"/>
              <a:t>necesitas</a:t>
            </a:r>
            <a:r>
              <a:rPr lang="en-US" dirty="0"/>
              <a:t> </a:t>
            </a:r>
            <a:r>
              <a:rPr lang="en-US" dirty="0" err="1"/>
              <a:t>hacerte</a:t>
            </a:r>
            <a:r>
              <a:rPr lang="en-US" dirty="0"/>
              <a:t> a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mismo</a:t>
            </a:r>
            <a:r>
              <a:rPr lang="en-US" dirty="0"/>
              <a:t> las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preguntas</a:t>
            </a:r>
            <a:endParaRPr lang="hr-HR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084" y="150123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grpSp>
        <p:nvGrpSpPr>
          <p:cNvPr id="8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9898393" y="2551613"/>
            <a:ext cx="1178910" cy="1071154"/>
            <a:chOff x="4523418" y="3490010"/>
            <a:chExt cx="1061896" cy="965383"/>
          </a:xfrm>
        </p:grpSpPr>
        <p:sp>
          <p:nvSpPr>
            <p:cNvPr id="10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2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8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4000" dirty="0">
                <a:solidFill>
                  <a:srgbClr val="D92E2D"/>
                </a:solidFill>
              </a:rPr>
              <a:t>CONTEN</a:t>
            </a:r>
            <a:r>
              <a:rPr lang="es-ES" sz="4000" dirty="0">
                <a:solidFill>
                  <a:srgbClr val="D92E2D"/>
                </a:solidFill>
              </a:rPr>
              <a:t>IDOS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339158"/>
            <a:ext cx="3327316" cy="2938236"/>
          </a:xfrm>
          <a:ln>
            <a:solidFill>
              <a:srgbClr val="E47A24"/>
            </a:solidFill>
          </a:ln>
        </p:spPr>
        <p:txBody>
          <a:bodyPr/>
          <a:lstStyle/>
          <a:p>
            <a:pPr marL="457200" indent="-457200" algn="l">
              <a:buAutoNum type="arabicPeriod"/>
            </a:pPr>
            <a:r>
              <a:rPr lang="es-ES" dirty="0">
                <a:solidFill>
                  <a:srgbClr val="DE5630"/>
                </a:solidFill>
              </a:rPr>
              <a:t>PREVISIÓN DE GASTOS BÁSICOS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s-ES" sz="2000" dirty="0"/>
              <a:t>1.1.	Presupuesto personal de supervivencia  </a:t>
            </a:r>
          </a:p>
          <a:p>
            <a:pPr algn="l"/>
            <a:r>
              <a:rPr lang="es-ES" sz="2000" dirty="0"/>
              <a:t>1.2.	Costes iniciales - costes de puesta en marcha</a:t>
            </a:r>
            <a:endParaRPr lang="hr-HR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4723780" y="2339158"/>
            <a:ext cx="3322939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 dirty="0">
                <a:solidFill>
                  <a:srgbClr val="DE5630"/>
                </a:solidFill>
              </a:rPr>
              <a:t>2. </a:t>
            </a:r>
            <a:r>
              <a:rPr lang="en-GB" dirty="0">
                <a:solidFill>
                  <a:srgbClr val="DE5630"/>
                </a:solidFill>
              </a:rPr>
              <a:t>PLAN FINANCIERO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s-ES" sz="2000" dirty="0"/>
              <a:t>2.1.	Introducción a los conceptos financieros básicos </a:t>
            </a:r>
          </a:p>
          <a:p>
            <a:pPr algn="l"/>
            <a:r>
              <a:rPr lang="es-ES" sz="2000" dirty="0"/>
              <a:t>2.2.	Creación de un plan financiero propio</a:t>
            </a:r>
            <a:endParaRPr lang="es-ES" dirty="0">
              <a:solidFill>
                <a:srgbClr val="E47A24"/>
              </a:solidFill>
            </a:endParaRPr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 txBox="1">
            <a:spLocks/>
          </p:cNvSpPr>
          <p:nvPr/>
        </p:nvSpPr>
        <p:spPr>
          <a:xfrm>
            <a:off x="8177349" y="2339158"/>
            <a:ext cx="3387633" cy="2938236"/>
          </a:xfrm>
          <a:prstGeom prst="rect">
            <a:avLst/>
          </a:prstGeom>
          <a:ln>
            <a:solidFill>
              <a:srgbClr val="E47A24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DE5630"/>
                </a:solidFill>
              </a:rPr>
              <a:t>3.</a:t>
            </a:r>
            <a:r>
              <a:rPr lang="hr-HR" dirty="0">
                <a:solidFill>
                  <a:srgbClr val="DE5630"/>
                </a:solidFill>
              </a:rPr>
              <a:t> </a:t>
            </a:r>
            <a:r>
              <a:rPr lang="es-ES" dirty="0">
                <a:solidFill>
                  <a:srgbClr val="DE5630"/>
                </a:solidFill>
              </a:rPr>
              <a:t>MÉTODOS DE FINANCIACIÓN</a:t>
            </a:r>
            <a:r>
              <a:rPr lang="en-US" dirty="0">
                <a:solidFill>
                  <a:srgbClr val="DE5630"/>
                </a:solidFill>
              </a:rPr>
              <a:t>/ RECAUDACIÓN DE FONDOS</a:t>
            </a:r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es-ES" sz="2000" dirty="0"/>
              <a:t>3.1.	Posibles formas de financiación y recaudación de fondos</a:t>
            </a:r>
          </a:p>
          <a:p>
            <a:pPr algn="l"/>
            <a:r>
              <a:rPr lang="es-ES" sz="2000" dirty="0"/>
              <a:t>3.2. Presentación de la idea de negocio a los inversores/bancos</a:t>
            </a:r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2576756" y="1271207"/>
            <a:ext cx="628337" cy="955637"/>
          </a:xfrm>
          <a:prstGeom prst="rect">
            <a:avLst/>
          </a:prstGeom>
        </p:spPr>
      </p:pic>
      <p:pic>
        <p:nvPicPr>
          <p:cNvPr id="17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89694" y="1271206"/>
            <a:ext cx="628337" cy="955637"/>
          </a:xfrm>
          <a:prstGeom prst="rect">
            <a:avLst/>
          </a:prstGeom>
        </p:spPr>
      </p:pic>
      <p:pic>
        <p:nvPicPr>
          <p:cNvPr id="18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94893" y="1271206"/>
            <a:ext cx="628337" cy="95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1. </a:t>
            </a:r>
            <a:r>
              <a:rPr lang="es-ES" sz="3600" dirty="0">
                <a:solidFill>
                  <a:srgbClr val="D92E2D"/>
                </a:solidFill>
              </a:rPr>
              <a:t>PREVISIÓN DE COSTES BÁSICOS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672046"/>
            <a:ext cx="10059042" cy="429332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hr-HR" dirty="0">
                <a:solidFill>
                  <a:srgbClr val="DE5630"/>
                </a:solidFill>
              </a:rPr>
              <a:t>1.1. P</a:t>
            </a:r>
            <a:r>
              <a:rPr lang="es-ES" dirty="0" err="1">
                <a:solidFill>
                  <a:srgbClr val="DE5630"/>
                </a:solidFill>
              </a:rPr>
              <a:t>respuesto</a:t>
            </a:r>
            <a:r>
              <a:rPr lang="es-ES" dirty="0">
                <a:solidFill>
                  <a:srgbClr val="DE5630"/>
                </a:solidFill>
              </a:rPr>
              <a:t> personal de supervivencia</a:t>
            </a:r>
            <a:r>
              <a:rPr lang="hr-HR" dirty="0">
                <a:solidFill>
                  <a:srgbClr val="DE5630"/>
                </a:solidFill>
              </a:rPr>
              <a:t> </a:t>
            </a:r>
          </a:p>
          <a:p>
            <a:pPr algn="l"/>
            <a:r>
              <a:rPr lang="en-US" sz="2000" dirty="0"/>
              <a:t>Es </a:t>
            </a:r>
            <a:r>
              <a:rPr lang="en-US" sz="2000" dirty="0" err="1"/>
              <a:t>importane</a:t>
            </a:r>
            <a:r>
              <a:rPr lang="en-US" sz="2000" dirty="0"/>
              <a:t> que los </a:t>
            </a:r>
            <a:r>
              <a:rPr lang="en-US" sz="2000" dirty="0" err="1"/>
              <a:t>futuros</a:t>
            </a:r>
            <a:r>
              <a:rPr lang="en-US" sz="2000" dirty="0"/>
              <a:t> empresarios:</a:t>
            </a:r>
          </a:p>
          <a:p>
            <a:pPr algn="l"/>
            <a:r>
              <a:rPr lang="en-US" sz="2000" dirty="0"/>
              <a:t>• Sean </a:t>
            </a:r>
            <a:r>
              <a:rPr lang="en-US" sz="2000" dirty="0" err="1"/>
              <a:t>honestos</a:t>
            </a:r>
            <a:r>
              <a:rPr lang="en-US" sz="2000" dirty="0"/>
              <a:t> </a:t>
            </a:r>
            <a:r>
              <a:rPr lang="en-US" sz="2000" dirty="0" err="1"/>
              <a:t>consigo</a:t>
            </a:r>
            <a:r>
              <a:rPr lang="en-US" sz="2000" dirty="0"/>
              <a:t> </a:t>
            </a:r>
            <a:r>
              <a:rPr lang="en-US" sz="2000" dirty="0" err="1"/>
              <a:t>mismos</a:t>
            </a:r>
            <a:r>
              <a:rPr lang="en-US" sz="2000" dirty="0"/>
              <a:t> y no </a:t>
            </a:r>
            <a:r>
              <a:rPr lang="en-US" sz="2000" dirty="0" err="1"/>
              <a:t>subestimen</a:t>
            </a:r>
            <a:r>
              <a:rPr lang="en-US" sz="2000" dirty="0"/>
              <a:t> los </a:t>
            </a:r>
            <a:r>
              <a:rPr lang="en-US" sz="2000" dirty="0" err="1"/>
              <a:t>costes</a:t>
            </a:r>
            <a:endParaRPr lang="en-US" sz="2000" dirty="0"/>
          </a:p>
          <a:p>
            <a:pPr algn="l"/>
            <a:r>
              <a:rPr lang="en-US" sz="2000" dirty="0"/>
              <a:t>• </a:t>
            </a:r>
            <a:r>
              <a:rPr lang="en-US" sz="2000" dirty="0" err="1"/>
              <a:t>Incluyan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cálculo</a:t>
            </a:r>
            <a:r>
              <a:rPr lang="en-US" sz="2000" dirty="0"/>
              <a:t> los “</a:t>
            </a:r>
            <a:r>
              <a:rPr lang="en-US" sz="2000" dirty="0" err="1"/>
              <a:t>gastos</a:t>
            </a:r>
            <a:r>
              <a:rPr lang="en-US" sz="2000" dirty="0"/>
              <a:t> de </a:t>
            </a:r>
            <a:r>
              <a:rPr lang="en-US" sz="2000" dirty="0" err="1"/>
              <a:t>lujo</a:t>
            </a:r>
            <a:r>
              <a:rPr lang="en-US" sz="2000" dirty="0"/>
              <a:t>” (</a:t>
            </a:r>
            <a:r>
              <a:rPr lang="en-US" sz="2000" dirty="0" err="1"/>
              <a:t>salidas</a:t>
            </a:r>
            <a:r>
              <a:rPr lang="en-US" sz="2000" dirty="0"/>
              <a:t>, </a:t>
            </a:r>
            <a:r>
              <a:rPr lang="en-US" sz="2000" dirty="0" err="1"/>
              <a:t>viajes</a:t>
            </a:r>
            <a:r>
              <a:rPr lang="en-US" sz="2000" dirty="0"/>
              <a:t>, </a:t>
            </a:r>
            <a:r>
              <a:rPr lang="en-US" sz="2000" dirty="0" err="1"/>
              <a:t>restaurantes</a:t>
            </a:r>
            <a:r>
              <a:rPr lang="en-US" sz="2000" dirty="0"/>
              <a:t>)</a:t>
            </a:r>
          </a:p>
          <a:p>
            <a:pPr algn="l"/>
            <a:endParaRPr lang="hr-H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cantidad que necesita para cubrir sus gastos personales, sin contar la entrada de dinero de fuentes distintas a su empresa durante los próximos 12 meses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/>
              <a:t>Rellena la tabla de presupuesto personal</a:t>
            </a:r>
            <a:r>
              <a:rPr lang="hr-HR" sz="2000" dirty="0"/>
              <a:t>!</a:t>
            </a: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6705600" y="4493622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DE PERSONAL TOTALES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9200606" y="4493621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INGRESOS DE PERSONAL TOTALES</a:t>
            </a:r>
            <a:endParaRPr lang="hr-HR" sz="1600" dirty="0"/>
          </a:p>
        </p:txBody>
      </p:sp>
      <p:pic>
        <p:nvPicPr>
          <p:cNvPr id="1028" name="Picture 4" descr="Box, boxing gloves, gloves, sport icon - Download on Iconfin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730" y="4725668"/>
            <a:ext cx="936036" cy="93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PREVISIÓN DE COSTES BÁSICOS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433510" cy="5022865"/>
          </a:xfrm>
          <a:ln>
            <a:solidFill>
              <a:srgbClr val="E47A24"/>
            </a:solidFill>
          </a:ln>
        </p:spPr>
        <p:txBody>
          <a:bodyPr>
            <a:normAutofit/>
          </a:bodyPr>
          <a:lstStyle/>
          <a:p>
            <a:pPr algn="l"/>
            <a:r>
              <a:rPr lang="hr-HR" dirty="0">
                <a:solidFill>
                  <a:srgbClr val="DE5630"/>
                </a:solidFill>
              </a:rPr>
              <a:t>1.2. </a:t>
            </a:r>
            <a:r>
              <a:rPr lang="en-US" dirty="0" err="1">
                <a:solidFill>
                  <a:srgbClr val="DE5630"/>
                </a:solidFill>
              </a:rPr>
              <a:t>Gastos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iniciales</a:t>
            </a:r>
            <a:r>
              <a:rPr lang="en-US" dirty="0">
                <a:solidFill>
                  <a:srgbClr val="DE5630"/>
                </a:solidFill>
              </a:rPr>
              <a:t> – </a:t>
            </a:r>
            <a:r>
              <a:rPr lang="en-US" dirty="0" err="1">
                <a:solidFill>
                  <a:srgbClr val="DE5630"/>
                </a:solidFill>
              </a:rPr>
              <a:t>gastos</a:t>
            </a:r>
            <a:r>
              <a:rPr lang="en-US" dirty="0">
                <a:solidFill>
                  <a:srgbClr val="DE5630"/>
                </a:solidFill>
              </a:rPr>
              <a:t> de </a:t>
            </a:r>
            <a:r>
              <a:rPr lang="en-US" dirty="0" err="1">
                <a:solidFill>
                  <a:srgbClr val="DE5630"/>
                </a:solidFill>
              </a:rPr>
              <a:t>puesta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en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marcha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1800" dirty="0"/>
              <a:t>La cantidad que necesitas preparar antes de comenzar el negocio.</a:t>
            </a:r>
            <a:endParaRPr lang="hr-HR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¿</a:t>
            </a:r>
            <a:r>
              <a:rPr lang="en-US" sz="1800" dirty="0" err="1"/>
              <a:t>Cuánto</a:t>
            </a:r>
            <a:r>
              <a:rPr lang="en-US" sz="1800" dirty="0"/>
              <a:t> </a:t>
            </a:r>
            <a:r>
              <a:rPr lang="en-US" sz="1800" dirty="0" err="1"/>
              <a:t>tengo</a:t>
            </a:r>
            <a:r>
              <a:rPr lang="en-US" sz="1800" dirty="0"/>
              <a:t> que </a:t>
            </a:r>
            <a:r>
              <a:rPr lang="en-US" sz="1800" dirty="0" err="1"/>
              <a:t>invertir</a:t>
            </a:r>
            <a:r>
              <a:rPr lang="en-US" sz="1800" dirty="0"/>
              <a:t> para </a:t>
            </a:r>
            <a:r>
              <a:rPr lang="en-US" sz="1800" dirty="0" err="1"/>
              <a:t>empezar</a:t>
            </a:r>
            <a:r>
              <a:rPr lang="en-US" sz="1800" dirty="0"/>
              <a:t> mi </a:t>
            </a:r>
            <a:r>
              <a:rPr lang="en-US" sz="1800" dirty="0" err="1"/>
              <a:t>propio</a:t>
            </a:r>
            <a:r>
              <a:rPr lang="en-US" sz="1800" dirty="0"/>
              <a:t> </a:t>
            </a:r>
            <a:r>
              <a:rPr lang="en-US" sz="1800" dirty="0" err="1"/>
              <a:t>negocio</a:t>
            </a:r>
            <a:r>
              <a:rPr lang="en-US" sz="1800" dirty="0"/>
              <a:t>?</a:t>
            </a:r>
            <a:endParaRPr lang="hr-HR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r-HR" sz="2000" dirty="0"/>
              <a:t>Calcu</a:t>
            </a:r>
            <a:r>
              <a:rPr lang="es-ES" sz="2000" dirty="0"/>
              <a:t>la los</a:t>
            </a:r>
            <a:r>
              <a:rPr lang="hr-HR" sz="2000" dirty="0"/>
              <a:t> </a:t>
            </a:r>
          </a:p>
          <a:p>
            <a:pPr algn="l"/>
            <a:r>
              <a:rPr lang="hr-HR" sz="2000" dirty="0"/>
              <a:t>      </a:t>
            </a:r>
            <a:r>
              <a:rPr lang="es-ES" sz="2000" dirty="0"/>
              <a:t>gastos de tu</a:t>
            </a:r>
            <a:endParaRPr lang="hr-HR" sz="2000" dirty="0"/>
          </a:p>
          <a:p>
            <a:pPr algn="l"/>
            <a:r>
              <a:rPr lang="hr-HR" sz="2000" dirty="0"/>
              <a:t>     </a:t>
            </a:r>
            <a:r>
              <a:rPr lang="es-ES" sz="2000" dirty="0"/>
              <a:t>empresa</a:t>
            </a:r>
            <a:r>
              <a:rPr lang="hr-HR" sz="2000" dirty="0"/>
              <a:t>!</a:t>
            </a:r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13714"/>
            <a:ext cx="7991564" cy="509874"/>
          </a:xfrm>
          <a:prstGeom prst="rect">
            <a:avLst/>
          </a:prstGeom>
        </p:spPr>
      </p:pic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1456"/>
              </p:ext>
            </p:extLst>
          </p:nvPr>
        </p:nvGraphicFramePr>
        <p:xfrm>
          <a:off x="3038167" y="2546555"/>
          <a:ext cx="842624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463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GASTOS DE LA EMPRESA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CANTIDAD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63">
                <a:tc>
                  <a:txBody>
                    <a:bodyPr/>
                    <a:lstStyle/>
                    <a:p>
                      <a:r>
                        <a:rPr lang="es-ES" sz="1500" dirty="0"/>
                        <a:t>INVENTARIO INICIAL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63">
                <a:tc>
                  <a:txBody>
                    <a:bodyPr/>
                    <a:lstStyle/>
                    <a:p>
                      <a:r>
                        <a:rPr lang="es-ES" sz="1500" dirty="0"/>
                        <a:t>ALQUILER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068">
                <a:tc>
                  <a:txBody>
                    <a:bodyPr/>
                    <a:lstStyle/>
                    <a:p>
                      <a:r>
                        <a:rPr lang="en-US" sz="1500" dirty="0"/>
                        <a:t>GASTOS DE LA INSTALACIÓN EN LA OFICINA (GAS, ELECTRICIDAD, AGUA)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63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GASTOS DE INTERNET Y LINEAS DE TELÉFONO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068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MANTENIMIENTO DE BIENES Y EQUIPOS (RENOVACIÓN)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463">
                <a:tc>
                  <a:txBody>
                    <a:bodyPr/>
                    <a:lstStyle/>
                    <a:p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SEGUROS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068">
                <a:tc>
                  <a:txBody>
                    <a:bodyPr/>
                    <a:lstStyle/>
                    <a:p>
                      <a:r>
                        <a:rPr lang="en-US" sz="1500" dirty="0"/>
                        <a:t>CORREOS Y PAPELERÍA (MEMORANDUM, TARJETAS DE VISITA)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463">
                <a:tc>
                  <a:txBody>
                    <a:bodyPr/>
                    <a:lstStyle/>
                    <a:p>
                      <a:r>
                        <a:rPr lang="hr-HR" sz="1500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463">
                <a:tc>
                  <a:txBody>
                    <a:bodyPr/>
                    <a:lstStyle/>
                    <a:p>
                      <a:r>
                        <a:rPr lang="hr-HR" sz="1500" dirty="0"/>
                        <a:t>A</a:t>
                      </a:r>
                      <a:r>
                        <a:rPr lang="es-ES" sz="1500" dirty="0"/>
                        <a:t>ÑADIR GASTOS</a:t>
                      </a:r>
                      <a:endParaRPr lang="hr-H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27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es-ES" sz="3600" dirty="0">
                <a:solidFill>
                  <a:srgbClr val="D92E2D"/>
                </a:solidFill>
              </a:rPr>
              <a:t>2.	PLAN FINANCIERO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s-ES" sz="2000" dirty="0"/>
              <a:t>El plan financiero es un es un plan de gastos de la empresa basado en </a:t>
            </a:r>
            <a:r>
              <a:rPr lang="es-ES" sz="2000" u="sng" dirty="0"/>
              <a:t>los ingresos y los gastos</a:t>
            </a:r>
            <a:r>
              <a:rPr lang="es-ES" sz="2000" dirty="0"/>
              <a:t> </a:t>
            </a:r>
            <a:r>
              <a:rPr lang="en-US" sz="2000" dirty="0"/>
              <a:t> (</a:t>
            </a:r>
            <a:r>
              <a:rPr lang="en-US" sz="2000" dirty="0" err="1"/>
              <a:t>mes</a:t>
            </a:r>
            <a:r>
              <a:rPr lang="en-US" sz="2000" dirty="0"/>
              <a:t>, trimester, </a:t>
            </a:r>
            <a:r>
              <a:rPr lang="en-US" sz="2000" dirty="0" err="1"/>
              <a:t>año</a:t>
            </a:r>
            <a:r>
              <a:rPr lang="en-US" sz="2000" dirty="0"/>
              <a:t>). </a:t>
            </a:r>
            <a:endParaRPr lang="hr-HR" sz="2000" dirty="0"/>
          </a:p>
          <a:p>
            <a:pPr algn="l"/>
            <a:r>
              <a:rPr lang="en-US" sz="2000" dirty="0" err="1"/>
              <a:t>Identifica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capital disponible, </a:t>
            </a:r>
            <a:r>
              <a:rPr lang="en-US" sz="2000" dirty="0" err="1"/>
              <a:t>estima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consumo</a:t>
            </a:r>
            <a:r>
              <a:rPr lang="en-US" sz="2000" dirty="0"/>
              <a:t> y </a:t>
            </a:r>
            <a:r>
              <a:rPr lang="en-US" sz="2000" dirty="0" err="1"/>
              <a:t>ayuda</a:t>
            </a:r>
            <a:r>
              <a:rPr lang="en-US" sz="2000" dirty="0"/>
              <a:t> a </a:t>
            </a:r>
            <a:r>
              <a:rPr lang="en-US" sz="2000" dirty="0" err="1"/>
              <a:t>predecir</a:t>
            </a:r>
            <a:r>
              <a:rPr lang="en-US" sz="2000" dirty="0"/>
              <a:t> los </a:t>
            </a:r>
            <a:r>
              <a:rPr lang="en-US" sz="2000" dirty="0" err="1"/>
              <a:t>ingresos</a:t>
            </a:r>
            <a:r>
              <a:rPr lang="en-US" sz="2000" dirty="0"/>
              <a:t>. Es una </a:t>
            </a:r>
            <a:r>
              <a:rPr lang="en-US" sz="2000" dirty="0" err="1"/>
              <a:t>ayuda</a:t>
            </a:r>
            <a:r>
              <a:rPr lang="en-US" sz="2000" dirty="0"/>
              <a:t> para </a:t>
            </a:r>
            <a:r>
              <a:rPr lang="en-US" sz="2000" dirty="0" err="1"/>
              <a:t>planificar</a:t>
            </a:r>
            <a:r>
              <a:rPr lang="en-US" sz="2000" dirty="0"/>
              <a:t> las </a:t>
            </a:r>
            <a:r>
              <a:rPr lang="en-US" sz="2000" dirty="0" err="1"/>
              <a:t>actividades</a:t>
            </a:r>
            <a:r>
              <a:rPr lang="en-US" sz="2000" dirty="0"/>
              <a:t> de la </a:t>
            </a:r>
            <a:r>
              <a:rPr lang="en-US" sz="2000" dirty="0" err="1"/>
              <a:t>empresa</a:t>
            </a:r>
            <a:r>
              <a:rPr lang="en-US" sz="2000" dirty="0"/>
              <a:t> y </a:t>
            </a:r>
            <a:r>
              <a:rPr lang="en-US" sz="2000" dirty="0" err="1"/>
              <a:t>sirve</a:t>
            </a:r>
            <a:r>
              <a:rPr lang="en-US" sz="2000" dirty="0"/>
              <a:t> para </a:t>
            </a:r>
            <a:r>
              <a:rPr lang="en-US" sz="2000" dirty="0" err="1"/>
              <a:t>establecer</a:t>
            </a:r>
            <a:r>
              <a:rPr lang="en-US" sz="2000" dirty="0"/>
              <a:t> </a:t>
            </a:r>
            <a:r>
              <a:rPr lang="en-US" sz="2000" dirty="0" err="1"/>
              <a:t>objetivos</a:t>
            </a:r>
            <a:r>
              <a:rPr lang="en-US" sz="2000" dirty="0"/>
              <a:t> </a:t>
            </a:r>
            <a:r>
              <a:rPr lang="en-US" sz="2000" dirty="0" err="1"/>
              <a:t>financieros</a:t>
            </a:r>
            <a:r>
              <a:rPr lang="en-US" sz="2000" dirty="0"/>
              <a:t>. </a:t>
            </a:r>
            <a:endParaRPr lang="hr-HR" sz="2000" dirty="0"/>
          </a:p>
          <a:p>
            <a:pPr algn="l"/>
            <a:r>
              <a:rPr lang="en-US" sz="2000" dirty="0"/>
              <a:t>Los components del plan </a:t>
            </a:r>
            <a:r>
              <a:rPr lang="en-US" sz="2000" dirty="0" err="1"/>
              <a:t>financiero</a:t>
            </a:r>
            <a:r>
              <a:rPr lang="en-US" sz="2000" dirty="0"/>
              <a:t> son: </a:t>
            </a:r>
            <a:endParaRPr lang="hr-HR" sz="2000" dirty="0"/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4420799"/>
            <a:ext cx="1515291" cy="136724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MIXTOS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5214503" y="2934664"/>
            <a:ext cx="1515291" cy="136724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/>
              <a:t>GASTOS </a:t>
            </a:r>
            <a:r>
              <a:rPr lang="hr-HR" sz="1500" dirty="0"/>
              <a:t>VARIABLE</a:t>
            </a:r>
            <a:r>
              <a:rPr lang="es-ES" sz="1500" dirty="0"/>
              <a:t>S</a:t>
            </a:r>
            <a:r>
              <a:rPr lang="hr-HR" sz="1500" dirty="0"/>
              <a:t> </a:t>
            </a:r>
          </a:p>
        </p:txBody>
      </p:sp>
      <p:sp>
        <p:nvSpPr>
          <p:cNvPr id="16" name="Elipsa 15"/>
          <p:cNvSpPr/>
          <p:nvPr/>
        </p:nvSpPr>
        <p:spPr>
          <a:xfrm>
            <a:off x="1712442" y="2970820"/>
            <a:ext cx="1682247" cy="14499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INGRESOS ESTIMADOS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6892413" y="4301910"/>
            <a:ext cx="1605500" cy="15222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/>
              <a:t>GASTOS PUNTUALES</a:t>
            </a:r>
            <a:endParaRPr lang="hr-HR" sz="1500" dirty="0"/>
          </a:p>
        </p:txBody>
      </p:sp>
      <p:sp>
        <p:nvSpPr>
          <p:cNvPr id="18" name="Elipsa 17"/>
          <p:cNvSpPr/>
          <p:nvPr/>
        </p:nvSpPr>
        <p:spPr>
          <a:xfrm>
            <a:off x="8224828" y="2934665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CASH FLOW</a:t>
            </a:r>
          </a:p>
        </p:txBody>
      </p:sp>
      <p:sp>
        <p:nvSpPr>
          <p:cNvPr id="20" name="Elipsa 19"/>
          <p:cNvSpPr/>
          <p:nvPr/>
        </p:nvSpPr>
        <p:spPr>
          <a:xfrm>
            <a:off x="9448801" y="4183021"/>
            <a:ext cx="1830698" cy="1605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RESULT</a:t>
            </a:r>
            <a:r>
              <a:rPr lang="es-ES" sz="1600" dirty="0"/>
              <a:t>ADOS DEL PLAN FINANCIERO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38787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</a:t>
            </a:r>
            <a:r>
              <a:rPr lang="es-ES" sz="3600" dirty="0">
                <a:solidFill>
                  <a:srgbClr val="D92E2D"/>
                </a:solidFill>
              </a:rPr>
              <a:t>PLAN </a:t>
            </a:r>
            <a:r>
              <a:rPr lang="hr-HR" sz="3600" dirty="0">
                <a:solidFill>
                  <a:srgbClr val="D92E2D"/>
                </a:solidFill>
              </a:rPr>
              <a:t>FINANCI</a:t>
            </a:r>
            <a:r>
              <a:rPr lang="es-ES" sz="3600" dirty="0">
                <a:solidFill>
                  <a:srgbClr val="D92E2D"/>
                </a:solidFill>
              </a:rPr>
              <a:t>ERO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5022866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en-US" dirty="0" err="1">
                <a:solidFill>
                  <a:srgbClr val="DE5630"/>
                </a:solidFill>
              </a:rPr>
              <a:t>Introducción</a:t>
            </a:r>
            <a:r>
              <a:rPr lang="en-US" dirty="0">
                <a:solidFill>
                  <a:srgbClr val="DE5630"/>
                </a:solidFill>
              </a:rPr>
              <a:t> a </a:t>
            </a:r>
            <a:r>
              <a:rPr lang="en-US" dirty="0" err="1">
                <a:solidFill>
                  <a:srgbClr val="DE5630"/>
                </a:solidFill>
              </a:rPr>
              <a:t>conceptos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financieros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básicos</a:t>
            </a:r>
            <a:r>
              <a:rPr lang="en-US" dirty="0">
                <a:solidFill>
                  <a:srgbClr val="DE5630"/>
                </a:solidFill>
              </a:rPr>
              <a:t> - </a:t>
            </a:r>
            <a:r>
              <a:rPr lang="en-US" dirty="0" err="1">
                <a:solidFill>
                  <a:srgbClr val="DE5630"/>
                </a:solidFill>
              </a:rPr>
              <a:t>Ingresos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Gastos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Ingresos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Inversión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Beneficios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Pérdida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Resultado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financiero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Aclaramos los conceptos exactos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333738"/>
            <a:ext cx="7991564" cy="489849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5744874" y="211267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dinero que espera que su empresa gane con la venta de bienes y servicios</a:t>
            </a:r>
            <a:endParaRPr lang="hr-HR" sz="1600" dirty="0"/>
          </a:p>
        </p:txBody>
      </p:sp>
      <p:sp>
        <p:nvSpPr>
          <p:cNvPr id="21" name="Elipsa 20"/>
          <p:cNvSpPr/>
          <p:nvPr/>
        </p:nvSpPr>
        <p:spPr>
          <a:xfrm>
            <a:off x="1300849" y="2391744"/>
            <a:ext cx="1682247" cy="14499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INGRESOS </a:t>
            </a:r>
            <a:r>
              <a:rPr lang="hr-HR" sz="1600" dirty="0"/>
              <a:t>ESTIMA</a:t>
            </a:r>
            <a:r>
              <a:rPr lang="es-ES" sz="1600" dirty="0"/>
              <a:t>DOS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9286583" y="4699863"/>
            <a:ext cx="1801396" cy="158824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PUNTUALES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1300849" y="4246347"/>
            <a:ext cx="5343105" cy="82155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costes imprevistos que tu empresa podría tener en cualquier año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7556251" y="3940488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FLUJO DE CAJA</a:t>
            </a:r>
            <a:endParaRPr lang="hr-HR" sz="1600" dirty="0"/>
          </a:p>
        </p:txBody>
      </p:sp>
      <p:sp>
        <p:nvSpPr>
          <p:cNvPr id="25" name="Elipsa 24"/>
          <p:cNvSpPr/>
          <p:nvPr/>
        </p:nvSpPr>
        <p:spPr>
          <a:xfrm>
            <a:off x="3088590" y="3045391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presentación sistematizada de los ingresos y gastos de dinero en un determinado período de tiempo</a:t>
            </a:r>
            <a:endParaRPr lang="hr-HR" sz="1600" dirty="0"/>
          </a:p>
        </p:txBody>
      </p:sp>
      <p:sp>
        <p:nvSpPr>
          <p:cNvPr id="26" name="Elipsa 25"/>
          <p:cNvSpPr/>
          <p:nvPr/>
        </p:nvSpPr>
        <p:spPr>
          <a:xfrm>
            <a:off x="9343075" y="2955403"/>
            <a:ext cx="1862654" cy="16544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RESULTADO FINANCIERO PREVISTO</a:t>
            </a:r>
            <a:endParaRPr lang="hr-HR" sz="1600" dirty="0"/>
          </a:p>
        </p:txBody>
      </p:sp>
      <p:sp>
        <p:nvSpPr>
          <p:cNvPr id="27" name="Elipsa 26"/>
          <p:cNvSpPr/>
          <p:nvPr/>
        </p:nvSpPr>
        <p:spPr>
          <a:xfrm>
            <a:off x="1802726" y="5234043"/>
            <a:ext cx="6255816" cy="931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el importe que se ha producido al deducir los costes estimados de los ingresos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8381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PLAN</a:t>
            </a:r>
            <a:r>
              <a:rPr lang="es-ES" sz="3600" dirty="0">
                <a:solidFill>
                  <a:srgbClr val="D92E2D"/>
                </a:solidFill>
              </a:rPr>
              <a:t> FINANCIERO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rgbClr val="DE5630"/>
                </a:solidFill>
              </a:rPr>
              <a:t>2.1.	</a:t>
            </a:r>
            <a:r>
              <a:rPr lang="en-US" dirty="0" err="1">
                <a:solidFill>
                  <a:srgbClr val="DE5630"/>
                </a:solidFill>
              </a:rPr>
              <a:t>Introducción</a:t>
            </a:r>
            <a:r>
              <a:rPr lang="en-US" dirty="0">
                <a:solidFill>
                  <a:srgbClr val="DE5630"/>
                </a:solidFill>
              </a:rPr>
              <a:t> a </a:t>
            </a:r>
            <a:r>
              <a:rPr lang="en-US" dirty="0" err="1">
                <a:solidFill>
                  <a:srgbClr val="DE5630"/>
                </a:solidFill>
              </a:rPr>
              <a:t>conceptos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financieros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básicos</a:t>
            </a:r>
            <a:r>
              <a:rPr lang="en-US" dirty="0">
                <a:solidFill>
                  <a:srgbClr val="DE5630"/>
                </a:solidFill>
              </a:rPr>
              <a:t> - </a:t>
            </a:r>
            <a:r>
              <a:rPr lang="en-US" dirty="0" err="1">
                <a:solidFill>
                  <a:srgbClr val="DE5630"/>
                </a:solidFill>
              </a:rPr>
              <a:t>Ingresos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Gastos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Ingresos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Inversión</a:t>
            </a:r>
            <a:r>
              <a:rPr lang="en-US" dirty="0">
                <a:solidFill>
                  <a:srgbClr val="DE5630"/>
                </a:solidFill>
              </a:rPr>
              <a:t>, </a:t>
            </a:r>
            <a:r>
              <a:rPr lang="en-US" dirty="0" err="1">
                <a:solidFill>
                  <a:srgbClr val="DE5630"/>
                </a:solidFill>
              </a:rPr>
              <a:t>Beneficios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Pérdida</a:t>
            </a:r>
            <a:r>
              <a:rPr lang="en-US" dirty="0">
                <a:solidFill>
                  <a:srgbClr val="DE5630"/>
                </a:solidFill>
              </a:rPr>
              <a:t> / </a:t>
            </a:r>
            <a:r>
              <a:rPr lang="en-US" dirty="0" err="1">
                <a:solidFill>
                  <a:srgbClr val="DE5630"/>
                </a:solidFill>
              </a:rPr>
              <a:t>Resultado</a:t>
            </a:r>
            <a:r>
              <a:rPr lang="en-US" dirty="0">
                <a:solidFill>
                  <a:srgbClr val="DE5630"/>
                </a:solidFill>
              </a:rPr>
              <a:t> </a:t>
            </a:r>
            <a:r>
              <a:rPr lang="en-US" dirty="0" err="1">
                <a:solidFill>
                  <a:srgbClr val="DE5630"/>
                </a:solidFill>
              </a:rPr>
              <a:t>financiero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Aclaramos los conceptos exactos</a:t>
            </a: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2527521" y="3346949"/>
            <a:ext cx="1850371" cy="154842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COST</a:t>
            </a:r>
            <a:r>
              <a:rPr lang="es-ES" sz="1600" dirty="0"/>
              <a:t>ES FIJOS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8473842" y="3358421"/>
            <a:ext cx="1833917" cy="154842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VARIABLES</a:t>
            </a:r>
            <a:endParaRPr lang="hr-HR" sz="1600" dirty="0"/>
          </a:p>
        </p:txBody>
      </p:sp>
      <p:sp>
        <p:nvSpPr>
          <p:cNvPr id="12" name="Elipsa 11"/>
          <p:cNvSpPr/>
          <p:nvPr/>
        </p:nvSpPr>
        <p:spPr>
          <a:xfrm>
            <a:off x="6285630" y="3428999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Alquiler</a:t>
            </a:r>
            <a:endParaRPr lang="hr-HR" sz="1600" dirty="0"/>
          </a:p>
        </p:txBody>
      </p:sp>
      <p:sp>
        <p:nvSpPr>
          <p:cNvPr id="16" name="Elipsa 15"/>
          <p:cNvSpPr/>
          <p:nvPr/>
        </p:nvSpPr>
        <p:spPr>
          <a:xfrm>
            <a:off x="7576517" y="4761228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Internet</a:t>
            </a:r>
          </a:p>
        </p:txBody>
      </p:sp>
      <p:sp>
        <p:nvSpPr>
          <p:cNvPr id="17" name="Elipsa 16"/>
          <p:cNvSpPr/>
          <p:nvPr/>
        </p:nvSpPr>
        <p:spPr>
          <a:xfrm>
            <a:off x="9803122" y="2422400"/>
            <a:ext cx="1401962" cy="1098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Seguros</a:t>
            </a:r>
            <a:endParaRPr lang="hr-HR" sz="1600" dirty="0"/>
          </a:p>
        </p:txBody>
      </p:sp>
      <p:sp>
        <p:nvSpPr>
          <p:cNvPr id="18" name="Elipsa 17"/>
          <p:cNvSpPr/>
          <p:nvPr/>
        </p:nvSpPr>
        <p:spPr>
          <a:xfrm>
            <a:off x="1381435" y="4794287"/>
            <a:ext cx="1209662" cy="10929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de viaje</a:t>
            </a:r>
            <a:endParaRPr lang="hr-HR" sz="1600" dirty="0"/>
          </a:p>
        </p:txBody>
      </p:sp>
      <p:sp>
        <p:nvSpPr>
          <p:cNvPr id="20" name="Elipsa 19"/>
          <p:cNvSpPr/>
          <p:nvPr/>
        </p:nvSpPr>
        <p:spPr>
          <a:xfrm>
            <a:off x="9743199" y="4672367"/>
            <a:ext cx="1492547" cy="1214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/>
              <a:t>Marketing</a:t>
            </a:r>
          </a:p>
        </p:txBody>
      </p:sp>
      <p:sp>
        <p:nvSpPr>
          <p:cNvPr id="21" name="Elipsa 20"/>
          <p:cNvSpPr/>
          <p:nvPr/>
        </p:nvSpPr>
        <p:spPr>
          <a:xfrm>
            <a:off x="1294889" y="2368059"/>
            <a:ext cx="1467528" cy="1274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Tasas b</a:t>
            </a:r>
            <a:r>
              <a:rPr lang="hr-HR" sz="1600" dirty="0"/>
              <a:t>a</a:t>
            </a:r>
            <a:r>
              <a:rPr lang="es-ES" sz="1600" dirty="0" err="1"/>
              <a:t>ncarias</a:t>
            </a:r>
            <a:endParaRPr lang="hr-HR" sz="1600" dirty="0"/>
          </a:p>
        </p:txBody>
      </p:sp>
      <p:sp>
        <p:nvSpPr>
          <p:cNvPr id="22" name="Elipsa 21"/>
          <p:cNvSpPr/>
          <p:nvPr/>
        </p:nvSpPr>
        <p:spPr>
          <a:xfrm>
            <a:off x="7863764" y="2129458"/>
            <a:ext cx="1527036" cy="12338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de materias primas </a:t>
            </a:r>
            <a:endParaRPr lang="hr-HR" sz="1600" dirty="0"/>
          </a:p>
        </p:txBody>
      </p:sp>
      <p:sp>
        <p:nvSpPr>
          <p:cNvPr id="23" name="Elipsa 22"/>
          <p:cNvSpPr/>
          <p:nvPr/>
        </p:nvSpPr>
        <p:spPr>
          <a:xfrm>
            <a:off x="4248484" y="4663407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Gastos energéticos – aumento de la producción</a:t>
            </a:r>
            <a:endParaRPr lang="hr-HR" sz="1600" dirty="0"/>
          </a:p>
        </p:txBody>
      </p:sp>
      <p:sp>
        <p:nvSpPr>
          <p:cNvPr id="24" name="Elipsa 23"/>
          <p:cNvSpPr/>
          <p:nvPr/>
        </p:nvSpPr>
        <p:spPr>
          <a:xfrm>
            <a:off x="4119075" y="2429762"/>
            <a:ext cx="1737790" cy="1288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err="1"/>
              <a:t>Labor</a:t>
            </a:r>
            <a:r>
              <a:rPr lang="hr-HR" sz="1600" dirty="0"/>
              <a:t> </a:t>
            </a:r>
            <a:r>
              <a:rPr lang="hr-HR" sz="1600" dirty="0" err="1"/>
              <a:t>costs</a:t>
            </a:r>
            <a:r>
              <a:rPr lang="hr-HR" sz="1600" dirty="0"/>
              <a:t> – </a:t>
            </a:r>
            <a:r>
              <a:rPr lang="hr-HR" sz="1600" dirty="0" err="1"/>
              <a:t>increased</a:t>
            </a:r>
            <a:r>
              <a:rPr lang="hr-HR" sz="1600" dirty="0"/>
              <a:t> </a:t>
            </a:r>
            <a:r>
              <a:rPr lang="hr-HR" sz="1600" dirty="0" err="1"/>
              <a:t>production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2288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8496" y="1364777"/>
            <a:ext cx="4949781" cy="547213"/>
          </a:xfrm>
        </p:spPr>
        <p:txBody>
          <a:bodyPr anchor="ctr">
            <a:normAutofit fontScale="90000"/>
          </a:bodyPr>
          <a:lstStyle/>
          <a:p>
            <a:r>
              <a:rPr lang="hr-HR" sz="3600" dirty="0">
                <a:solidFill>
                  <a:srgbClr val="D92E2D"/>
                </a:solidFill>
              </a:rPr>
              <a:t>2. </a:t>
            </a:r>
            <a:r>
              <a:rPr lang="es-ES" sz="3600" dirty="0">
                <a:solidFill>
                  <a:srgbClr val="D92E2D"/>
                </a:solidFill>
              </a:rPr>
              <a:t>PLAN </a:t>
            </a:r>
            <a:r>
              <a:rPr lang="hr-HR" sz="3600" dirty="0">
                <a:solidFill>
                  <a:srgbClr val="D92E2D"/>
                </a:solidFill>
              </a:rPr>
              <a:t>FINANC</a:t>
            </a:r>
            <a:r>
              <a:rPr lang="es-ES" sz="3600" dirty="0">
                <a:solidFill>
                  <a:srgbClr val="D92E2D"/>
                </a:solidFill>
              </a:rPr>
              <a:t>IERO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2055223"/>
            <a:ext cx="6157602" cy="4145279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endParaRPr lang="hr-HR" dirty="0">
              <a:solidFill>
                <a:srgbClr val="DE5630"/>
              </a:solidFill>
            </a:endParaRPr>
          </a:p>
          <a:p>
            <a:pPr algn="l"/>
            <a:r>
              <a:rPr lang="hr-HR" dirty="0">
                <a:solidFill>
                  <a:srgbClr val="DE5630"/>
                </a:solidFill>
              </a:rPr>
              <a:t>2.2. Crea</a:t>
            </a:r>
            <a:r>
              <a:rPr lang="es-ES" dirty="0">
                <a:solidFill>
                  <a:srgbClr val="DE5630"/>
                </a:solidFill>
              </a:rPr>
              <a:t> tu propio plan financiero</a:t>
            </a:r>
            <a:endParaRPr lang="hr-HR" dirty="0">
              <a:solidFill>
                <a:srgbClr val="DE563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Mira </a:t>
            </a:r>
            <a:r>
              <a:rPr lang="en-US" sz="2000" dirty="0" err="1"/>
              <a:t>el</a:t>
            </a:r>
            <a:r>
              <a:rPr lang="en-US" sz="2000" dirty="0"/>
              <a:t> video de las 5 </a:t>
            </a:r>
            <a:r>
              <a:rPr lang="en-US" sz="2000" dirty="0" err="1"/>
              <a:t>razonas</a:t>
            </a:r>
            <a:r>
              <a:rPr lang="en-US" sz="2000" dirty="0"/>
              <a:t> por las que </a:t>
            </a:r>
            <a:r>
              <a:rPr lang="en-US" sz="2000" dirty="0" err="1"/>
              <a:t>necesitas</a:t>
            </a:r>
            <a:r>
              <a:rPr lang="en-US" sz="2000" dirty="0"/>
              <a:t> un plan </a:t>
            </a:r>
            <a:r>
              <a:rPr lang="en-US" sz="2000" dirty="0" err="1"/>
              <a:t>financiero</a:t>
            </a:r>
            <a:r>
              <a:rPr lang="en-US" sz="2000" dirty="0"/>
              <a:t>: </a:t>
            </a:r>
            <a:r>
              <a:rPr lang="hr-HR" sz="2000" dirty="0">
                <a:hlinkClick r:id="rId2"/>
              </a:rPr>
              <a:t>https://www.youtube.com/watch?v=RlAzZmh9-jE</a:t>
            </a:r>
            <a:endParaRPr lang="hr-HR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Rellena la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tabla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los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ingresos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previstos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99A444C-BA2F-404C-A0C1-E35D7FBAD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01723"/>
              </p:ext>
            </p:extLst>
          </p:nvPr>
        </p:nvGraphicFramePr>
        <p:xfrm>
          <a:off x="7284203" y="28680"/>
          <a:ext cx="4262386" cy="6171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1193">
                  <a:extLst>
                    <a:ext uri="{9D8B030D-6E8A-4147-A177-3AD203B41FA5}">
                      <a16:colId xmlns:a16="http://schemas.microsoft.com/office/drawing/2014/main" val="2920679888"/>
                    </a:ext>
                  </a:extLst>
                </a:gridCol>
                <a:gridCol w="723109">
                  <a:extLst>
                    <a:ext uri="{9D8B030D-6E8A-4147-A177-3AD203B41FA5}">
                      <a16:colId xmlns:a16="http://schemas.microsoft.com/office/drawing/2014/main" val="1093483403"/>
                    </a:ext>
                  </a:extLst>
                </a:gridCol>
                <a:gridCol w="1408084">
                  <a:extLst>
                    <a:ext uri="{9D8B030D-6E8A-4147-A177-3AD203B41FA5}">
                      <a16:colId xmlns:a16="http://schemas.microsoft.com/office/drawing/2014/main" val="2313327030"/>
                    </a:ext>
                  </a:extLst>
                </a:gridCol>
              </a:tblGrid>
              <a:tr h="188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DESCRIPCIÓN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IMPORTE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904731328"/>
                  </a:ext>
                </a:extLst>
              </a:tr>
              <a:tr h="1880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INGRESOS ESTIMADOS 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158530139"/>
                  </a:ext>
                </a:extLst>
              </a:tr>
              <a:tr h="387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Ingresos por la venta de productos/servicios prestados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795828786"/>
                  </a:ext>
                </a:extLst>
              </a:tr>
              <a:tr h="387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Ingresos por subvenciones, subsidios, ayudas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261887780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Añadir otros ingresos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554121123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lphaUcPeriod" startAt="9"/>
                      </a:pPr>
                      <a:r>
                        <a:rPr lang="en-GB" sz="800">
                          <a:effectLst/>
                        </a:rPr>
                        <a:t>INGRESOS TOTALES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185340219"/>
                  </a:ext>
                </a:extLst>
              </a:tr>
              <a:tr h="1880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GASTOS MIXTOS 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1230078440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Alquiler de espacios comerciales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684144828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Salario de los empleados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151600723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Gas / </a:t>
                      </a:r>
                      <a:r>
                        <a:rPr lang="en-GB" sz="800" dirty="0" err="1">
                          <a:effectLst/>
                        </a:rPr>
                        <a:t>electricidad</a:t>
                      </a:r>
                      <a:r>
                        <a:rPr lang="en-GB" sz="800" dirty="0">
                          <a:effectLst/>
                        </a:rPr>
                        <a:t> / </a:t>
                      </a:r>
                      <a:r>
                        <a:rPr lang="en-GB" sz="800" dirty="0" err="1">
                          <a:effectLst/>
                        </a:rPr>
                        <a:t>agua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763671825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Teléfono / Internet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990236890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Correos y material de oficina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429865115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Tasas por servicios profesionales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05892258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Tasas de bancos / tipos de interés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926341833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Añadir otros gastos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053668767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II. A GASTOS MIXTOS TOTALES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331367810"/>
                  </a:ext>
                </a:extLst>
              </a:tr>
              <a:tr h="1880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GASTOS VARIABLES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646567441"/>
                  </a:ext>
                </a:extLst>
              </a:tr>
              <a:tr h="2357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Gastos de materias primas y suministros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4067594810"/>
                  </a:ext>
                </a:extLst>
              </a:tr>
              <a:tr h="387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Gastos energéticos derivados del aumento de la producción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1375757064"/>
                  </a:ext>
                </a:extLst>
              </a:tr>
              <a:tr h="387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Gastos laborales derivados del aumento de la producción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986021212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Añadir otros gastos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4149360698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II. B GASTOS VARIABLES TOTALES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967599351"/>
                  </a:ext>
                </a:extLst>
              </a:tr>
              <a:tr h="1880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GASTOS PUNTUALES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2757197118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Añadir gastos puntuales imprevistos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1788721104"/>
                  </a:ext>
                </a:extLst>
              </a:tr>
              <a:tr h="1880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II. C GASTOS PUNTUALES TOTALES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673350366"/>
                  </a:ext>
                </a:extLst>
              </a:tr>
              <a:tr h="2357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II. GASTOS TOTALES (II. A + II. B + II. C)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3315974280"/>
                  </a:ext>
                </a:extLst>
              </a:tr>
              <a:tr h="38779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>
                          <a:effectLst/>
                        </a:rPr>
                        <a:t>RESULTADO FINANCIERO (INGRESOS – GASTOS (I.-II.))</a:t>
                      </a:r>
                      <a:endParaRPr lang="es-E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868" marR="47868" marT="0" marB="0" anchor="ctr"/>
                </a:tc>
                <a:extLst>
                  <a:ext uri="{0D108BD9-81ED-4DB2-BD59-A6C34878D82A}">
                    <a16:rowId xmlns:a16="http://schemas.microsoft.com/office/drawing/2014/main" val="1959783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38950" y="412954"/>
            <a:ext cx="6730406" cy="858252"/>
          </a:xfrm>
        </p:spPr>
        <p:txBody>
          <a:bodyPr anchor="ctr">
            <a:normAutofit/>
          </a:bodyPr>
          <a:lstStyle/>
          <a:p>
            <a:r>
              <a:rPr lang="fi-FI" sz="3600" dirty="0">
                <a:solidFill>
                  <a:srgbClr val="D92E2D"/>
                </a:solidFill>
              </a:rPr>
              <a:t>2</a:t>
            </a:r>
            <a:r>
              <a:rPr lang="hr-HR" sz="3600" dirty="0">
                <a:solidFill>
                  <a:srgbClr val="D92E2D"/>
                </a:solidFill>
              </a:rPr>
              <a:t>. </a:t>
            </a:r>
            <a:r>
              <a:rPr lang="es-ES" sz="3600" dirty="0">
                <a:solidFill>
                  <a:srgbClr val="D92E2D"/>
                </a:solidFill>
              </a:rPr>
              <a:t>PLAN </a:t>
            </a:r>
            <a:r>
              <a:rPr lang="hr-HR" sz="3600" dirty="0">
                <a:solidFill>
                  <a:srgbClr val="D92E2D"/>
                </a:solidFill>
              </a:rPr>
              <a:t>FINANCI</a:t>
            </a:r>
            <a:r>
              <a:rPr lang="es-ES" sz="3600" dirty="0">
                <a:solidFill>
                  <a:srgbClr val="D92E2D"/>
                </a:solidFill>
              </a:rPr>
              <a:t>ERO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271206"/>
            <a:ext cx="10059042" cy="4694165"/>
          </a:xfrm>
          <a:ln>
            <a:solidFill>
              <a:srgbClr val="E47A24"/>
            </a:solidFill>
          </a:ln>
        </p:spPr>
        <p:txBody>
          <a:bodyPr/>
          <a:lstStyle/>
          <a:p>
            <a:pPr algn="l"/>
            <a:r>
              <a:rPr lang="es-ES" sz="2000" dirty="0"/>
              <a:t>No cabe duda de que es importante incluir en el plan financiero una presentación sistemática de los ingresos y gastos de efectivo, es decir, el flujo de caja. </a:t>
            </a:r>
          </a:p>
          <a:p>
            <a:pPr algn="l"/>
            <a:r>
              <a:rPr lang="en-US" sz="2000" dirty="0"/>
              <a:t>• ¿</a:t>
            </a:r>
            <a:r>
              <a:rPr lang="en-US" sz="2000" dirty="0" err="1"/>
              <a:t>Cuál</a:t>
            </a:r>
            <a:r>
              <a:rPr lang="en-US" sz="2000" dirty="0"/>
              <a:t> es la </a:t>
            </a:r>
            <a:r>
              <a:rPr lang="en-US" sz="2000" dirty="0" err="1"/>
              <a:t>diferencia</a:t>
            </a:r>
            <a:r>
              <a:rPr lang="en-US" sz="2000" dirty="0"/>
              <a:t> entre </a:t>
            </a:r>
            <a:r>
              <a:rPr lang="en-US" sz="2000" dirty="0" err="1"/>
              <a:t>ingreso</a:t>
            </a:r>
            <a:r>
              <a:rPr lang="en-US" sz="2000" dirty="0"/>
              <a:t> y </a:t>
            </a:r>
            <a:r>
              <a:rPr lang="en-US" sz="2000" dirty="0" err="1"/>
              <a:t>gasto</a:t>
            </a:r>
            <a:r>
              <a:rPr lang="en-US" sz="2000" dirty="0"/>
              <a:t>? </a:t>
            </a:r>
            <a:endParaRPr lang="hr-HR" sz="2000" dirty="0"/>
          </a:p>
          <a:p>
            <a:pPr algn="l"/>
            <a:r>
              <a:rPr lang="en-US" sz="2000" dirty="0"/>
              <a:t>•¿</a:t>
            </a:r>
            <a:r>
              <a:rPr lang="en-US" sz="2000" dirty="0" err="1"/>
              <a:t>Cuál</a:t>
            </a:r>
            <a:r>
              <a:rPr lang="en-US" sz="2000" dirty="0"/>
              <a:t> es la </a:t>
            </a:r>
            <a:r>
              <a:rPr lang="en-US" sz="2000" dirty="0" err="1"/>
              <a:t>diferencia</a:t>
            </a:r>
            <a:r>
              <a:rPr lang="en-US" sz="2000" dirty="0"/>
              <a:t> entre </a:t>
            </a:r>
            <a:r>
              <a:rPr lang="en-US" sz="2000" dirty="0" err="1"/>
              <a:t>gasto</a:t>
            </a:r>
            <a:r>
              <a:rPr lang="en-US" sz="2000" dirty="0"/>
              <a:t> e </a:t>
            </a:r>
            <a:r>
              <a:rPr lang="en-US" sz="2000" dirty="0" err="1"/>
              <a:t>inversión</a:t>
            </a:r>
            <a:r>
              <a:rPr lang="en-US" sz="2000" dirty="0"/>
              <a:t>? </a:t>
            </a:r>
            <a:endParaRPr lang="hr-HR" dirty="0"/>
          </a:p>
          <a:p>
            <a:pPr algn="l"/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s-ES" dirty="0">
              <a:solidFill>
                <a:srgbClr val="E47A24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267" y="150124"/>
            <a:ext cx="3811683" cy="1121083"/>
          </a:xfrm>
          <a:prstGeom prst="rect">
            <a:avLst/>
          </a:prstGeom>
        </p:spPr>
      </p:pic>
      <p:sp>
        <p:nvSpPr>
          <p:cNvPr id="9" name="Rectángulo 7">
            <a:extLst>
              <a:ext uri="{FF2B5EF4-FFF2-40B4-BE49-F238E27FC236}">
                <a16:creationId xmlns:a16="http://schemas.microsoft.com/office/drawing/2014/main" id="{E9E3806D-B4B7-47EB-AB92-ADD77392AA94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8">
            <a:extLst>
              <a:ext uri="{FF2B5EF4-FFF2-40B4-BE49-F238E27FC236}">
                <a16:creationId xmlns:a16="http://schemas.microsoft.com/office/drawing/2014/main" id="{B517FC7A-830A-4879-A891-1ACC1A4644A1}"/>
              </a:ext>
            </a:extLst>
          </p:cNvPr>
          <p:cNvSpPr/>
          <p:nvPr/>
        </p:nvSpPr>
        <p:spPr>
          <a:xfrm rot="5400000">
            <a:off x="-2987719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9">
            <a:extLst>
              <a:ext uri="{FF2B5EF4-FFF2-40B4-BE49-F238E27FC236}">
                <a16:creationId xmlns:a16="http://schemas.microsoft.com/office/drawing/2014/main" id="{D3D4C7E0-64C3-48B2-B394-E131FCFB9EB7}"/>
              </a:ext>
            </a:extLst>
          </p:cNvPr>
          <p:cNvSpPr/>
          <p:nvPr/>
        </p:nvSpPr>
        <p:spPr>
          <a:xfrm rot="5400000">
            <a:off x="-2675024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81" b="6102"/>
          <a:stretch/>
        </p:blipFill>
        <p:spPr>
          <a:xfrm>
            <a:off x="2100218" y="6294072"/>
            <a:ext cx="7991564" cy="529516"/>
          </a:xfrm>
          <a:prstGeom prst="rect">
            <a:avLst/>
          </a:prstGeom>
        </p:spPr>
      </p:pic>
      <p:sp>
        <p:nvSpPr>
          <p:cNvPr id="4" name="Elipsa 3"/>
          <p:cNvSpPr/>
          <p:nvPr/>
        </p:nvSpPr>
        <p:spPr>
          <a:xfrm>
            <a:off x="3523659" y="2747550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INGRESO</a:t>
            </a:r>
            <a:endParaRPr lang="hr-HR" sz="1600" dirty="0"/>
          </a:p>
        </p:txBody>
      </p:sp>
      <p:sp>
        <p:nvSpPr>
          <p:cNvPr id="19" name="Elipsa 18"/>
          <p:cNvSpPr/>
          <p:nvPr/>
        </p:nvSpPr>
        <p:spPr>
          <a:xfrm>
            <a:off x="6502846" y="2745376"/>
            <a:ext cx="1515291" cy="13672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</a:t>
            </a:r>
            <a:endParaRPr lang="hr-HR" sz="1600" dirty="0"/>
          </a:p>
        </p:txBody>
      </p:sp>
      <p:sp>
        <p:nvSpPr>
          <p:cNvPr id="6" name="Nije jednako 5"/>
          <p:cNvSpPr/>
          <p:nvPr/>
        </p:nvSpPr>
        <p:spPr>
          <a:xfrm>
            <a:off x="5377259" y="3261236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345768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GASTO</a:t>
            </a:r>
            <a:endParaRPr lang="hr-HR" sz="1600" dirty="0"/>
          </a:p>
        </p:txBody>
      </p:sp>
      <p:sp>
        <p:nvSpPr>
          <p:cNvPr id="17" name="Elipsa 16"/>
          <p:cNvSpPr/>
          <p:nvPr/>
        </p:nvSpPr>
        <p:spPr>
          <a:xfrm>
            <a:off x="6502845" y="4289424"/>
            <a:ext cx="1515291" cy="13672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dirty="0"/>
              <a:t>INVERSIÓN</a:t>
            </a:r>
            <a:endParaRPr lang="hr-HR" sz="1500" dirty="0"/>
          </a:p>
        </p:txBody>
      </p:sp>
      <p:sp>
        <p:nvSpPr>
          <p:cNvPr id="18" name="Nije jednako 17"/>
          <p:cNvSpPr/>
          <p:nvPr/>
        </p:nvSpPr>
        <p:spPr>
          <a:xfrm>
            <a:off x="5385684" y="4794520"/>
            <a:ext cx="814252" cy="35705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D6D781023E647836D653A8CDC7605" ma:contentTypeVersion="13" ma:contentTypeDescription="Umožňuje vytvoriť nový dokument." ma:contentTypeScope="" ma:versionID="b08c6486e843726aa500a91eaed3127c">
  <xsd:schema xmlns:xsd="http://www.w3.org/2001/XMLSchema" xmlns:xs="http://www.w3.org/2001/XMLSchema" xmlns:p="http://schemas.microsoft.com/office/2006/metadata/properties" xmlns:ns3="d4132698-efcf-4421-bf31-6b81d1623da4" xmlns:ns4="f9647583-738d-48e6-8986-a68e5780fd24" targetNamespace="http://schemas.microsoft.com/office/2006/metadata/properties" ma:root="true" ma:fieldsID="2cfc256d34264556fcfdc3863d3b4a58" ns3:_="" ns4:_="">
    <xsd:import namespace="d4132698-efcf-4421-bf31-6b81d1623da4"/>
    <xsd:import namespace="f9647583-738d-48e6-8986-a68e5780fd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32698-efcf-4421-bf31-6b81d1623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647583-738d-48e6-8986-a68e5780fd2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B44BB9-1B8C-405C-8852-FB3D9B4CC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32698-efcf-4421-bf31-6b81d1623da4"/>
    <ds:schemaRef ds:uri="f9647583-738d-48e6-8986-a68e5780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40322-6E6B-4F60-8711-10DBDB7CB4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EF88D9-02B0-4870-A4A3-3B8B1B7B5A7D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9647583-738d-48e6-8986-a68e5780fd24"/>
    <ds:schemaRef ds:uri="d4132698-efcf-4421-bf31-6b81d1623d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1508</Words>
  <Application>Microsoft Office PowerPoint</Application>
  <PresentationFormat>Panorámica</PresentationFormat>
  <Paragraphs>201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de Office</vt:lpstr>
      <vt:lpstr>ECONOMÍA Y FINANZAS</vt:lpstr>
      <vt:lpstr>CONTENIDOS</vt:lpstr>
      <vt:lpstr>1. PREVISIÓN DE COSTES BÁSICOS</vt:lpstr>
      <vt:lpstr>PREVISIÓN DE COSTES BÁSICOS</vt:lpstr>
      <vt:lpstr>2. PLAN FINANCIERO</vt:lpstr>
      <vt:lpstr>2. PLAN FINANCIERO</vt:lpstr>
      <vt:lpstr>2. PLAN FINANCIERO</vt:lpstr>
      <vt:lpstr>2. PLAN FINANCIERO</vt:lpstr>
      <vt:lpstr>2. PLAN FINANCIERO</vt:lpstr>
      <vt:lpstr> 3.MÉTODOS DE FINANCIACIÓN / RECAUDACIÓN DE FONDOS </vt:lpstr>
      <vt:lpstr> 3. MÉTODOS DE FINANCIACIÓN / RECAUDACIÓN DE FONDOS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María del  Mar Castillo</cp:lastModifiedBy>
  <cp:revision>57</cp:revision>
  <dcterms:created xsi:type="dcterms:W3CDTF">2020-11-24T11:59:30Z</dcterms:created>
  <dcterms:modified xsi:type="dcterms:W3CDTF">2022-02-01T10:57:38Z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0x0101003A0D6D781023E647836D653A8CDC7605</vt:lpwstr>
  </property>
</Properties>
</file>