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2" r:id="rId6"/>
    <p:sldId id="283" r:id="rId7"/>
    <p:sldId id="257" r:id="rId8"/>
    <p:sldId id="286" r:id="rId9"/>
    <p:sldId id="284" r:id="rId10"/>
    <p:sldId id="285" r:id="rId11"/>
    <p:sldId id="269" r:id="rId12"/>
    <p:sldId id="277" r:id="rId13"/>
    <p:sldId id="274" r:id="rId14"/>
    <p:sldId id="280" r:id="rId15"/>
    <p:sldId id="281" r:id="rId16"/>
    <p:sldId id="279" r:id="rId17"/>
    <p:sldId id="270" r:id="rId18"/>
    <p:sldId id="287" r:id="rId19"/>
    <p:sldId id="278" r:id="rId20"/>
    <p:sldId id="265" r:id="rId21"/>
    <p:sldId id="267" r:id="rId22"/>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3C"/>
    <a:srgbClr val="E6872D"/>
    <a:srgbClr val="D92E2D"/>
    <a:srgbClr val="FFC400"/>
    <a:srgbClr val="FFCD04"/>
    <a:srgbClr val="FFC300"/>
    <a:srgbClr val="FFC100"/>
    <a:srgbClr val="E5802D"/>
    <a:srgbClr val="E47A2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62"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248A2C5-E078-4EAE-B67C-F75635EB2AC1}" type="datetimeFigureOut">
              <a:rPr lang="en-US" smtClean="0"/>
              <a:t>1/31/2022</a:t>
            </a:fld>
            <a:endParaRPr lang="en-US"/>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836BBAE-8268-4B75-9EA7-395FE588218C}" type="slidenum">
              <a:rPr lang="en-US" smtClean="0"/>
              <a:t>‹Nº›</a:t>
            </a:fld>
            <a:endParaRPr lang="en-US"/>
          </a:p>
        </p:txBody>
      </p:sp>
    </p:spTree>
    <p:extLst>
      <p:ext uri="{BB962C8B-B14F-4D97-AF65-F5344CB8AC3E}">
        <p14:creationId xmlns:p14="http://schemas.microsoft.com/office/powerpoint/2010/main" val="307756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5"/>
          </p:nvPr>
        </p:nvSpPr>
        <p:spPr/>
        <p:txBody>
          <a:bodyPr/>
          <a:lstStyle/>
          <a:p>
            <a:fld id="{8836BBAE-8268-4B75-9EA7-395FE588218C}" type="slidenum">
              <a:rPr lang="en-US" smtClean="0"/>
              <a:t>7</a:t>
            </a:fld>
            <a:endParaRPr lang="en-US"/>
          </a:p>
        </p:txBody>
      </p:sp>
    </p:spTree>
    <p:extLst>
      <p:ext uri="{BB962C8B-B14F-4D97-AF65-F5344CB8AC3E}">
        <p14:creationId xmlns:p14="http://schemas.microsoft.com/office/powerpoint/2010/main" val="349415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‹Nº›</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miro.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mindtools.com/pages/article/newTMC_5W.htm" TargetMode="External"/><Relationship Id="rId4" Type="http://schemas.openxmlformats.org/officeDocument/2006/relationships/hyperlink" Target="https://youtu.be/B-M3YlA2KD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youtu.be/oHiwpz7r4w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youtu.be/NUWKiC2Jg-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s://www.blueoceanstrategy.com/tools/four-actions-framewor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2942059" y="2563414"/>
            <a:ext cx="5942236" cy="2046882"/>
          </a:xfrm>
        </p:spPr>
        <p:txBody>
          <a:bodyPr>
            <a:normAutofit fontScale="90000"/>
          </a:bodyPr>
          <a:lstStyle/>
          <a:p>
            <a:r>
              <a:rPr lang="es-ES" sz="4000" b="1" dirty="0">
                <a:solidFill>
                  <a:srgbClr val="D92E2D"/>
                </a:solidFill>
              </a:rPr>
              <a:t>HABILIDADES DE INNOVACIÓN</a:t>
            </a:r>
            <a:br>
              <a:rPr lang="es-ES" sz="4000" b="1" dirty="0">
                <a:solidFill>
                  <a:srgbClr val="D92E2D"/>
                </a:solidFill>
              </a:rPr>
            </a:br>
            <a:r>
              <a:rPr lang="es-ES" sz="4000" b="1" dirty="0">
                <a:solidFill>
                  <a:srgbClr val="D92E2D"/>
                </a:solidFill>
              </a:rPr>
              <a:t>- ¿</a:t>
            </a:r>
            <a:r>
              <a:rPr lang="es-ES" sz="3600" b="1" dirty="0">
                <a:solidFill>
                  <a:srgbClr val="D92E2D"/>
                </a:solidFill>
              </a:rPr>
              <a:t>cómo aprovechar la innovación en el deporte para la empresa?</a:t>
            </a:r>
            <a:endParaRPr lang="es-ES" sz="3600" b="1" dirty="0">
              <a:solidFill>
                <a:srgbClr val="D92E2D"/>
              </a:solidFill>
              <a:cs typeface="Calibri Light"/>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10" y="6294071"/>
            <a:ext cx="10100684" cy="563929"/>
          </a:xfrm>
          <a:prstGeom prst="rect">
            <a:avLst/>
          </a:prstGeom>
        </p:spPr>
      </p:pic>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059" y="357115"/>
            <a:ext cx="6959400" cy="2046882"/>
          </a:xfrm>
          <a:prstGeom prst="rect">
            <a:avLst/>
          </a:prstGeom>
        </p:spPr>
      </p:pic>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433884"/>
            <a:ext cx="9144000" cy="4852443"/>
          </a:xfrm>
        </p:spPr>
        <p:txBody>
          <a:bodyPr vert="horz" lIns="91440" tIns="45720" rIns="91440" bIns="45720" rtlCol="0" anchor="t">
            <a:normAutofit/>
          </a:bodyPr>
          <a:lstStyle/>
          <a:p>
            <a:pPr algn="l">
              <a:defRPr/>
            </a:pPr>
            <a:r>
              <a:rPr lang="it" b="1" dirty="0">
                <a:ea typeface="+mn-lt"/>
                <a:cs typeface="+mn-lt"/>
              </a:rPr>
              <a:t>Brainwriting</a:t>
            </a:r>
            <a:r>
              <a:rPr lang="en-GB" b="1" dirty="0">
                <a:ea typeface="+mn-lt"/>
                <a:cs typeface="+mn-lt"/>
              </a:rPr>
              <a:t> exercise in class</a:t>
            </a:r>
          </a:p>
          <a:p>
            <a:pPr algn="l">
              <a:defRPr/>
            </a:pPr>
            <a:endParaRPr lang="en-GB" b="1" dirty="0">
              <a:ea typeface="+mn-lt"/>
              <a:cs typeface="+mn-lt"/>
            </a:endParaRPr>
          </a:p>
          <a:p>
            <a:pPr marL="457200" indent="-457200" algn="l">
              <a:buFont typeface="Arial" panose="020B0604020202020204" pitchFamily="34" charset="0"/>
              <a:buChar char="•"/>
              <a:defRPr/>
            </a:pPr>
            <a:r>
              <a:rPr lang="es-ES" dirty="0">
                <a:cs typeface="Calibri"/>
              </a:rPr>
              <a:t>Buscar información y estudiar la técnica 6-3-5. Organiza una sesión de </a:t>
            </a:r>
            <a:r>
              <a:rPr lang="es-ES" dirty="0" err="1">
                <a:cs typeface="Calibri"/>
              </a:rPr>
              <a:t>brainwriting</a:t>
            </a:r>
            <a:r>
              <a:rPr lang="es-ES" dirty="0">
                <a:cs typeface="Calibri"/>
              </a:rPr>
              <a:t> en clase.</a:t>
            </a: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308343" y="404858"/>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a:solidFill>
                  <a:srgbClr val="D92E2D"/>
                </a:solidFill>
                <a:latin typeface="Calibri Light"/>
              </a:rPr>
              <a:t>Unidad 2</a:t>
            </a:r>
            <a:r>
              <a:rPr lang="en-US" sz="3900" b="0" i="0" dirty="0">
                <a:latin typeface="Calibri Light"/>
              </a:rPr>
              <a:t>​</a:t>
            </a:r>
            <a:endParaRPr lang="es-ES" sz="3900" b="1" spc="-85" dirty="0">
              <a:solidFill>
                <a:srgbClr val="FF0000"/>
              </a:solidFill>
              <a:cs typeface="Tahoma"/>
            </a:endParaRPr>
          </a:p>
        </p:txBody>
      </p:sp>
      <p:pic>
        <p:nvPicPr>
          <p:cNvPr id="3" name="Kuva 2">
            <a:extLst>
              <a:ext uri="{FF2B5EF4-FFF2-40B4-BE49-F238E27FC236}">
                <a16:creationId xmlns:a16="http://schemas.microsoft.com/office/drawing/2014/main" id="{DBC87636-0003-4E32-B36B-27DD770FE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717" y="3133813"/>
            <a:ext cx="3441923" cy="2290302"/>
          </a:xfrm>
          <a:prstGeom prst="rect">
            <a:avLst/>
          </a:prstGeom>
        </p:spPr>
      </p:pic>
      <p:sp>
        <p:nvSpPr>
          <p:cNvPr id="4" name="Suorakulmio 3">
            <a:extLst>
              <a:ext uri="{FF2B5EF4-FFF2-40B4-BE49-F238E27FC236}">
                <a16:creationId xmlns:a16="http://schemas.microsoft.com/office/drawing/2014/main" id="{DFD8B6F2-1113-4E18-8708-6BE99003906B}"/>
              </a:ext>
            </a:extLst>
          </p:cNvPr>
          <p:cNvSpPr/>
          <p:nvPr/>
        </p:nvSpPr>
        <p:spPr>
          <a:xfrm>
            <a:off x="4551717" y="5485889"/>
            <a:ext cx="2310248" cy="246221"/>
          </a:xfrm>
          <a:prstGeom prst="rect">
            <a:avLst/>
          </a:prstGeom>
        </p:spPr>
        <p:txBody>
          <a:bodyPr wrap="none">
            <a:spAutoFit/>
          </a:bodyPr>
          <a:lstStyle/>
          <a:p>
            <a:r>
              <a:rPr lang="nl-NL" sz="1000" dirty="0"/>
              <a:t>Photo by Frans Van Heerden from Pexels</a:t>
            </a:r>
            <a:endParaRPr lang="en-US" sz="1000" dirty="0"/>
          </a:p>
        </p:txBody>
      </p:sp>
    </p:spTree>
    <p:extLst>
      <p:ext uri="{BB962C8B-B14F-4D97-AF65-F5344CB8AC3E}">
        <p14:creationId xmlns:p14="http://schemas.microsoft.com/office/powerpoint/2010/main" val="198693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433884"/>
            <a:ext cx="9144000" cy="4852443"/>
          </a:xfrm>
        </p:spPr>
        <p:txBody>
          <a:bodyPr vert="horz" lIns="91440" tIns="45720" rIns="91440" bIns="45720" rtlCol="0" anchor="t">
            <a:normAutofit/>
          </a:bodyPr>
          <a:lstStyle/>
          <a:p>
            <a:pPr algn="l">
              <a:defRPr/>
            </a:pPr>
            <a:endParaRPr lang="en-GB" sz="3200"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a:solidFill>
                  <a:srgbClr val="D92E2D"/>
                </a:solidFill>
                <a:latin typeface="Calibri Light"/>
              </a:rPr>
              <a:t>Unidad</a:t>
            </a:r>
            <a:r>
              <a:rPr lang="es-ES" sz="3900" b="1" dirty="0">
                <a:solidFill>
                  <a:srgbClr val="D92E2D"/>
                </a:solidFill>
                <a:latin typeface="Calibri Light"/>
              </a:rPr>
              <a:t> 2</a:t>
            </a:r>
            <a:r>
              <a:rPr lang="en-US" sz="3900" b="0" i="0" dirty="0">
                <a:latin typeface="Calibri Light"/>
              </a:rPr>
              <a:t>​</a:t>
            </a:r>
            <a:endParaRPr lang="es-ES" sz="3900" b="1" spc="-85" dirty="0">
              <a:solidFill>
                <a:srgbClr val="FF0000"/>
              </a:solidFill>
              <a:cs typeface="Tahoma"/>
            </a:endParaRPr>
          </a:p>
        </p:txBody>
      </p:sp>
      <p:sp>
        <p:nvSpPr>
          <p:cNvPr id="2" name="Tekstiruutu 1">
            <a:extLst>
              <a:ext uri="{FF2B5EF4-FFF2-40B4-BE49-F238E27FC236}">
                <a16:creationId xmlns:a16="http://schemas.microsoft.com/office/drawing/2014/main" id="{C157A4C9-68D1-4BA6-88DD-D36F4DC329D7}"/>
              </a:ext>
            </a:extLst>
          </p:cNvPr>
          <p:cNvSpPr txBox="1"/>
          <p:nvPr/>
        </p:nvSpPr>
        <p:spPr>
          <a:xfrm>
            <a:off x="1583474" y="1704279"/>
            <a:ext cx="961978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a:t>Test Brainwriting Online</a:t>
            </a:r>
            <a:endParaRPr lang="it-IT" sz="2400" b="1" dirty="0">
              <a:cs typeface="Calibri" panose="020F0502020204030204"/>
            </a:endParaRPr>
          </a:p>
          <a:p>
            <a:pPr marL="457200" indent="-457200">
              <a:buFont typeface="Arial" panose="020B0604020202020204" pitchFamily="34" charset="0"/>
              <a:buChar char="•"/>
            </a:pPr>
            <a:endParaRPr lang="it-IT" sz="2400" b="1" dirty="0">
              <a:cs typeface="Calibri" panose="020F0502020204030204"/>
            </a:endParaRPr>
          </a:p>
          <a:p>
            <a:pPr marL="457200" indent="-457200">
              <a:buFont typeface="Arial" panose="020B0604020202020204" pitchFamily="34" charset="0"/>
              <a:buChar char="•"/>
            </a:pPr>
            <a:r>
              <a:rPr lang="es-ES" sz="2400" dirty="0"/>
              <a:t>Las sesiones de </a:t>
            </a:r>
            <a:r>
              <a:rPr lang="es-ES" sz="2400" dirty="0" err="1"/>
              <a:t>Brainwriting</a:t>
            </a:r>
            <a:r>
              <a:rPr lang="es-ES" sz="2400" dirty="0"/>
              <a:t> también pueden celebrarse online en una reunión remota o virtual; por ejemplo: Pizarra online para la colaboración visual </a:t>
            </a:r>
            <a:r>
              <a:rPr lang="it-IT" sz="2400" dirty="0">
                <a:hlinkClick r:id="rId4"/>
              </a:rPr>
              <a:t>www.miro.com</a:t>
            </a:r>
            <a:r>
              <a:rPr lang="it-IT" sz="2400" dirty="0"/>
              <a:t>. </a:t>
            </a:r>
          </a:p>
          <a:p>
            <a:pPr marL="457200" indent="-457200">
              <a:buFont typeface="Arial" panose="020B0604020202020204" pitchFamily="34" charset="0"/>
              <a:buChar char="•"/>
            </a:pPr>
            <a:endParaRPr lang="it-IT" sz="2400" dirty="0"/>
          </a:p>
          <a:p>
            <a:pPr marL="457200" indent="-457200">
              <a:buFont typeface="Arial" panose="020B0604020202020204" pitchFamily="34" charset="0"/>
              <a:buChar char="•"/>
            </a:pPr>
            <a:r>
              <a:rPr lang="it-IT" sz="2400" dirty="0"/>
              <a:t>OPCIONAL: </a:t>
            </a:r>
            <a:r>
              <a:rPr lang="it-IT" sz="2400" dirty="0" err="1">
                <a:cs typeface="Calibri"/>
              </a:rPr>
              <a:t>Encuentra</a:t>
            </a:r>
            <a:r>
              <a:rPr lang="it-IT" sz="2400" dirty="0">
                <a:cs typeface="Calibri"/>
              </a:rPr>
              <a:t> </a:t>
            </a:r>
            <a:r>
              <a:rPr lang="it-IT" sz="2400" dirty="0" err="1">
                <a:cs typeface="Calibri"/>
              </a:rPr>
              <a:t>otros</a:t>
            </a:r>
            <a:r>
              <a:rPr lang="it-IT" sz="2400" dirty="0">
                <a:cs typeface="Calibri"/>
              </a:rPr>
              <a:t> softwares online para brainwriting.</a:t>
            </a:r>
          </a:p>
        </p:txBody>
      </p:sp>
    </p:spTree>
    <p:extLst>
      <p:ext uri="{BB962C8B-B14F-4D97-AF65-F5344CB8AC3E}">
        <p14:creationId xmlns:p14="http://schemas.microsoft.com/office/powerpoint/2010/main" val="6798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21957"/>
            <a:ext cx="9144000" cy="4564370"/>
          </a:xfrm>
        </p:spPr>
        <p:txBody>
          <a:bodyPr vert="horz" lIns="91440" tIns="45720" rIns="91440" bIns="45720" rtlCol="0" anchor="t">
            <a:normAutofit/>
          </a:bodyPr>
          <a:lstStyle/>
          <a:p>
            <a:pPr algn="l">
              <a:defRPr/>
            </a:pPr>
            <a:endParaRPr lang="it" sz="3200" b="1"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a:solidFill>
                  <a:srgbClr val="D92E2D"/>
                </a:solidFill>
                <a:latin typeface="Calibri Light"/>
              </a:rPr>
              <a:t>Unidad 2</a:t>
            </a:r>
            <a:r>
              <a:rPr lang="en-US" sz="3900" b="0" i="0" dirty="0">
                <a:latin typeface="Calibri Light"/>
              </a:rPr>
              <a:t>​</a:t>
            </a:r>
            <a:endParaRPr lang="es-ES" sz="3900" b="1" spc="-85" dirty="0">
              <a:solidFill>
                <a:srgbClr val="FF0000"/>
              </a:solidFill>
              <a:cs typeface="Tahoma"/>
            </a:endParaRPr>
          </a:p>
        </p:txBody>
      </p:sp>
      <p:sp>
        <p:nvSpPr>
          <p:cNvPr id="2" name="Tekstiruutu 1">
            <a:extLst>
              <a:ext uri="{FF2B5EF4-FFF2-40B4-BE49-F238E27FC236}">
                <a16:creationId xmlns:a16="http://schemas.microsoft.com/office/drawing/2014/main" id="{E2025E70-9084-49EE-9D98-68B1601DF72C}"/>
              </a:ext>
            </a:extLst>
          </p:cNvPr>
          <p:cNvSpPr txBox="1"/>
          <p:nvPr/>
        </p:nvSpPr>
        <p:spPr>
          <a:xfrm>
            <a:off x="1155825" y="1222729"/>
            <a:ext cx="10037955"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err="1"/>
              <a:t>Método</a:t>
            </a:r>
            <a:r>
              <a:rPr lang="it-IT" sz="2400" b="1" dirty="0"/>
              <a:t> de </a:t>
            </a:r>
            <a:r>
              <a:rPr lang="it-IT" sz="2400" b="1" dirty="0" err="1"/>
              <a:t>resolución</a:t>
            </a:r>
            <a:r>
              <a:rPr lang="it-IT" sz="2400" b="1" dirty="0"/>
              <a:t> de </a:t>
            </a:r>
            <a:r>
              <a:rPr lang="it-IT" sz="2400" b="1" dirty="0" err="1"/>
              <a:t>problemas</a:t>
            </a:r>
            <a:r>
              <a:rPr lang="it-IT" sz="2400" b="1" dirty="0"/>
              <a:t>: 5Y/Los 5 por </a:t>
            </a:r>
            <a:r>
              <a:rPr lang="it-IT" sz="2400" b="1" dirty="0" err="1"/>
              <a:t>qué</a:t>
            </a:r>
            <a:r>
              <a:rPr lang="it-IT" sz="2400" b="1" dirty="0"/>
              <a:t> </a:t>
            </a:r>
            <a:endParaRPr lang="fi-FI" sz="2400" dirty="0"/>
          </a:p>
          <a:p>
            <a:endParaRPr lang="it-IT" sz="2000" dirty="0">
              <a:cs typeface="Calibri"/>
            </a:endParaRPr>
          </a:p>
          <a:p>
            <a:pPr marL="342900" indent="-342900">
              <a:buFont typeface="Arial"/>
              <a:buChar char="•"/>
            </a:pPr>
            <a:r>
              <a:rPr lang="it-IT" sz="2000" dirty="0"/>
              <a:t> </a:t>
            </a:r>
            <a:r>
              <a:rPr lang="it-IT" sz="2000" dirty="0">
                <a:hlinkClick r:id="rId4"/>
              </a:rPr>
              <a:t>https://youtu.be/B-M3YlA2KDg</a:t>
            </a:r>
            <a:r>
              <a:rPr lang="it-IT" sz="2000" dirty="0"/>
              <a:t>  </a:t>
            </a:r>
            <a:r>
              <a:rPr lang="it-IT" sz="2000" dirty="0" err="1"/>
              <a:t>llega</a:t>
            </a:r>
            <a:r>
              <a:rPr lang="it-IT" sz="2000" dirty="0"/>
              <a:t> </a:t>
            </a:r>
            <a:r>
              <a:rPr lang="it-IT" sz="2000" dirty="0" err="1"/>
              <a:t>rápidamente</a:t>
            </a:r>
            <a:r>
              <a:rPr lang="it-IT" sz="2000" dirty="0"/>
              <a:t> a la </a:t>
            </a:r>
            <a:r>
              <a:rPr lang="it-IT" sz="2000" dirty="0" err="1"/>
              <a:t>raíz</a:t>
            </a:r>
            <a:r>
              <a:rPr lang="it-IT" sz="2000" dirty="0"/>
              <a:t> del problema. </a:t>
            </a:r>
            <a:endParaRPr lang="it-IT" sz="2000" dirty="0">
              <a:cs typeface="Calibri"/>
            </a:endParaRPr>
          </a:p>
          <a:p>
            <a:endParaRPr lang="it-IT" sz="2000" dirty="0">
              <a:cs typeface="Calibri"/>
            </a:endParaRPr>
          </a:p>
          <a:p>
            <a:pPr marL="285750" indent="-285750">
              <a:buFont typeface="Arial"/>
              <a:buChar char="•"/>
            </a:pPr>
            <a:r>
              <a:rPr lang="es-ES" sz="2000" dirty="0"/>
              <a:t>La técnica de los 5 porqués es fiel a esta tradición y resulta más eficaz cuando las respuestas proceden de personas que tienen experiencia práctica en el proceso o el problema en cuestión.</a:t>
            </a:r>
          </a:p>
          <a:p>
            <a:pPr marL="285750" indent="-285750">
              <a:buFont typeface="Arial"/>
              <a:buChar char="•"/>
            </a:pPr>
            <a:endParaRPr lang="es-ES" sz="2000" dirty="0"/>
          </a:p>
          <a:p>
            <a:pPr marL="285750" indent="-285750">
              <a:buFont typeface="Arial"/>
              <a:buChar char="•"/>
            </a:pPr>
            <a:r>
              <a:rPr lang="es-ES" sz="2000" dirty="0"/>
              <a:t>El método es extraordinariamente sencillo: cuando se produce un problema, se profundiza en su causa raíz preguntando "¿Por qué?" cinco veces. </a:t>
            </a:r>
          </a:p>
          <a:p>
            <a:pPr marL="285750" indent="-285750">
              <a:buFont typeface="Arial"/>
              <a:buChar char="•"/>
            </a:pPr>
            <a:endParaRPr lang="es-ES" sz="2000" dirty="0"/>
          </a:p>
          <a:p>
            <a:pPr marL="285750" indent="-285750">
              <a:buFont typeface="Arial"/>
              <a:buChar char="•"/>
            </a:pPr>
            <a:r>
              <a:rPr lang="es-ES" sz="2000" dirty="0"/>
              <a:t>A continuación, cuando se hace evidente una contramedida, se aplica para evitar que el problema se repita. </a:t>
            </a:r>
            <a:endParaRPr lang="it-IT" sz="2000" dirty="0"/>
          </a:p>
          <a:p>
            <a:pPr marL="285750" indent="-285750">
              <a:buFont typeface="Arial"/>
              <a:buChar char="•"/>
            </a:pPr>
            <a:r>
              <a:rPr lang="it-IT" sz="2000" b="1" dirty="0"/>
              <a:t>ASIGNACIÓN OPTATIVA</a:t>
            </a:r>
            <a:r>
              <a:rPr lang="it-IT" sz="2000" dirty="0"/>
              <a:t>: </a:t>
            </a:r>
            <a:r>
              <a:rPr lang="it-IT" sz="2000" dirty="0" err="1"/>
              <a:t>Prueba</a:t>
            </a:r>
            <a:r>
              <a:rPr lang="it-IT" sz="2000" dirty="0"/>
              <a:t> este </a:t>
            </a:r>
            <a:r>
              <a:rPr lang="it-IT" sz="2000" dirty="0" err="1"/>
              <a:t>método</a:t>
            </a:r>
            <a:r>
              <a:rPr lang="it-IT" sz="2000" dirty="0"/>
              <a:t> en </a:t>
            </a:r>
            <a:r>
              <a:rPr lang="it-IT" sz="2000" dirty="0" err="1"/>
              <a:t>clase</a:t>
            </a:r>
            <a:r>
              <a:rPr lang="it-IT" sz="2000" dirty="0"/>
              <a:t>. </a:t>
            </a:r>
            <a:r>
              <a:rPr lang="it-IT" sz="1000" dirty="0">
                <a:hlinkClick r:id="rId5"/>
              </a:rPr>
              <a:t>https://www.mindtools.com/pages/article/newTMC_5W.htm</a:t>
            </a:r>
            <a:r>
              <a:rPr lang="it-IT" sz="1000" dirty="0"/>
              <a:t>)</a:t>
            </a:r>
            <a:endParaRPr lang="it-IT" sz="1000" dirty="0">
              <a:cs typeface="Calibri"/>
            </a:endParaRPr>
          </a:p>
        </p:txBody>
      </p:sp>
    </p:spTree>
    <p:extLst>
      <p:ext uri="{BB962C8B-B14F-4D97-AF65-F5344CB8AC3E}">
        <p14:creationId xmlns:p14="http://schemas.microsoft.com/office/powerpoint/2010/main" val="20451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433884"/>
            <a:ext cx="9144000" cy="4852443"/>
          </a:xfrm>
        </p:spPr>
        <p:txBody>
          <a:bodyPr vert="horz" lIns="91440" tIns="45720" rIns="91440" bIns="45720" rtlCol="0" anchor="t">
            <a:normAutofit/>
          </a:bodyPr>
          <a:lstStyle/>
          <a:p>
            <a:pPr algn="l">
              <a:defRPr/>
            </a:pPr>
            <a:endParaRPr lang="en-GB" sz="3200"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4000" b="1" spc="-85">
              <a:solidFill>
                <a:srgbClr val="FF0000"/>
              </a:solidFill>
              <a:cs typeface="Tahoma"/>
            </a:endParaRPr>
          </a:p>
        </p:txBody>
      </p:sp>
      <p:sp>
        <p:nvSpPr>
          <p:cNvPr id="2" name="Tekstiruutu 1">
            <a:extLst>
              <a:ext uri="{FF2B5EF4-FFF2-40B4-BE49-F238E27FC236}">
                <a16:creationId xmlns:a16="http://schemas.microsoft.com/office/drawing/2014/main" id="{C157A4C9-68D1-4BA6-88DD-D36F4DC329D7}"/>
              </a:ext>
            </a:extLst>
          </p:cNvPr>
          <p:cNvSpPr txBox="1"/>
          <p:nvPr/>
        </p:nvSpPr>
        <p:spPr>
          <a:xfrm>
            <a:off x="1351156" y="1509134"/>
            <a:ext cx="9972906"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ea typeface="+mn-lt"/>
                <a:cs typeface="+mn-lt"/>
              </a:rPr>
              <a:t>Método</a:t>
            </a:r>
            <a:r>
              <a:rPr lang="en-US" sz="2000" b="1" dirty="0">
                <a:ea typeface="+mn-lt"/>
                <a:cs typeface="+mn-lt"/>
              </a:rPr>
              <a:t> de </a:t>
            </a:r>
            <a:r>
              <a:rPr lang="en-US" sz="2000" b="1" dirty="0" err="1">
                <a:ea typeface="+mn-lt"/>
                <a:cs typeface="+mn-lt"/>
              </a:rPr>
              <a:t>generación</a:t>
            </a:r>
            <a:r>
              <a:rPr lang="en-US" sz="2000" b="1" dirty="0">
                <a:ea typeface="+mn-lt"/>
                <a:cs typeface="+mn-lt"/>
              </a:rPr>
              <a:t> de idea</a:t>
            </a:r>
            <a:r>
              <a:rPr lang="it" sz="2000" b="1" dirty="0">
                <a:ea typeface="+mn-lt"/>
                <a:cs typeface="+mn-lt"/>
              </a:rPr>
              <a:t>:</a:t>
            </a:r>
            <a:r>
              <a:rPr lang="it" sz="2000" dirty="0">
                <a:ea typeface="+mn-lt"/>
                <a:cs typeface="+mn-lt"/>
              </a:rPr>
              <a:t> </a:t>
            </a:r>
            <a:r>
              <a:rPr lang="it" sz="2000" b="1" dirty="0">
                <a:ea typeface="+mn-lt"/>
                <a:cs typeface="+mn-lt"/>
              </a:rPr>
              <a:t>Los seis sombreros para pensar</a:t>
            </a:r>
            <a:endParaRPr lang="it" sz="2000" dirty="0">
              <a:ea typeface="+mn-lt"/>
              <a:cs typeface="+mn-lt"/>
            </a:endParaRPr>
          </a:p>
          <a:p>
            <a:endParaRPr lang="it" sz="2000" dirty="0">
              <a:ea typeface="+mn-lt"/>
              <a:cs typeface="+mn-lt"/>
            </a:endParaRPr>
          </a:p>
          <a:p>
            <a:pPr marL="285750" indent="-285750">
              <a:buFont typeface="Arial"/>
              <a:buChar char="•"/>
            </a:pPr>
            <a:r>
              <a:rPr lang="it-IT" sz="1800" dirty="0">
                <a:effectLst/>
                <a:latin typeface="Calibri" panose="020F0502020204030204" pitchFamily="34" charset="0"/>
                <a:ea typeface="Calibri" panose="020F0502020204030204" pitchFamily="34" charset="0"/>
              </a:rPr>
              <a:t>Este </a:t>
            </a:r>
            <a:r>
              <a:rPr lang="it-IT" sz="1800" dirty="0" err="1">
                <a:effectLst/>
                <a:latin typeface="Calibri" panose="020F0502020204030204" pitchFamily="34" charset="0"/>
                <a:ea typeface="Calibri" panose="020F0502020204030204" pitchFamily="34" charset="0"/>
              </a:rPr>
              <a:t>método</a:t>
            </a:r>
            <a:r>
              <a:rPr lang="it-IT" sz="1800" dirty="0">
                <a:effectLst/>
                <a:latin typeface="Calibri" panose="020F0502020204030204" pitchFamily="34" charset="0"/>
                <a:ea typeface="Calibri" panose="020F0502020204030204" pitchFamily="34" charset="0"/>
              </a:rPr>
              <a:t> te </a:t>
            </a:r>
            <a:r>
              <a:rPr lang="it-IT" sz="1800" dirty="0" err="1">
                <a:effectLst/>
                <a:latin typeface="Calibri" panose="020F0502020204030204" pitchFamily="34" charset="0"/>
                <a:ea typeface="Calibri" panose="020F0502020204030204" pitchFamily="34" charset="0"/>
              </a:rPr>
              <a:t>ayuda</a:t>
            </a:r>
            <a:r>
              <a:rPr lang="it-IT" sz="1800" dirty="0">
                <a:effectLst/>
                <a:latin typeface="Calibri" panose="020F0502020204030204" pitchFamily="34" charset="0"/>
                <a:ea typeface="Calibri" panose="020F0502020204030204" pitchFamily="34" charset="0"/>
              </a:rPr>
              <a:t> a tomar una </a:t>
            </a:r>
            <a:r>
              <a:rPr lang="it-IT" sz="1800" dirty="0" err="1">
                <a:effectLst/>
                <a:latin typeface="Calibri" panose="020F0502020204030204" pitchFamily="34" charset="0"/>
                <a:ea typeface="Calibri" panose="020F0502020204030204" pitchFamily="34" charset="0"/>
              </a:rPr>
              <a:t>decisión</a:t>
            </a:r>
            <a:r>
              <a:rPr lang="it-IT" sz="1800" dirty="0">
                <a:effectLst/>
                <a:latin typeface="Calibri" panose="020F0502020204030204" pitchFamily="34" charset="0"/>
                <a:ea typeface="Calibri" panose="020F0502020204030204" pitchFamily="34" charset="0"/>
              </a:rPr>
              <a:t> de </a:t>
            </a:r>
            <a:r>
              <a:rPr lang="it-IT" sz="1800" dirty="0" err="1">
                <a:effectLst/>
                <a:latin typeface="Calibri" panose="020F0502020204030204" pitchFamily="34" charset="0"/>
                <a:ea typeface="Calibri" panose="020F0502020204030204" pitchFamily="34" charset="0"/>
              </a:rPr>
              <a:t>diferentes</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maneras</a:t>
            </a:r>
            <a:r>
              <a:rPr lang="it-IT" sz="1800" dirty="0">
                <a:effectLst/>
                <a:latin typeface="Calibri" panose="020F0502020204030204" pitchFamily="34" charset="0"/>
                <a:ea typeface="Calibri" panose="020F0502020204030204" pitchFamily="34" charset="0"/>
              </a:rPr>
              <a:t> con un </a:t>
            </a:r>
            <a:r>
              <a:rPr lang="it-IT" sz="1800" dirty="0" err="1">
                <a:effectLst/>
                <a:latin typeface="Calibri" panose="020F0502020204030204" pitchFamily="34" charset="0"/>
                <a:ea typeface="Calibri" panose="020F0502020204030204" pitchFamily="34" charset="0"/>
              </a:rPr>
              <a:t>modelo</a:t>
            </a:r>
            <a:r>
              <a:rPr lang="it-IT" sz="1800" dirty="0">
                <a:effectLst/>
                <a:latin typeface="Calibri" panose="020F0502020204030204" pitchFamily="34" charset="0"/>
                <a:ea typeface="Calibri" panose="020F0502020204030204" pitchFamily="34" charset="0"/>
              </a:rPr>
              <a:t> de </a:t>
            </a:r>
            <a:r>
              <a:rPr lang="it-IT" sz="1800" dirty="0" err="1">
                <a:effectLst/>
                <a:latin typeface="Calibri" panose="020F0502020204030204" pitchFamily="34" charset="0"/>
                <a:ea typeface="Calibri" panose="020F0502020204030204" pitchFamily="34" charset="0"/>
              </a:rPr>
              <a:t>juego</a:t>
            </a:r>
            <a:r>
              <a:rPr lang="it-IT" sz="1800" dirty="0">
                <a:effectLst/>
                <a:latin typeface="Calibri" panose="020F0502020204030204" pitchFamily="34" charset="0"/>
                <a:ea typeface="Calibri" panose="020F0502020204030204" pitchFamily="34" charset="0"/>
              </a:rPr>
              <a:t> de </a:t>
            </a:r>
            <a:r>
              <a:rPr lang="it-IT" sz="1800" dirty="0" err="1">
                <a:effectLst/>
                <a:latin typeface="Calibri" panose="020F0502020204030204" pitchFamily="34" charset="0"/>
                <a:ea typeface="Calibri" panose="020F0502020204030204" pitchFamily="34" charset="0"/>
              </a:rPr>
              <a:t>roles</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desarrollado</a:t>
            </a:r>
            <a:r>
              <a:rPr lang="it-IT" sz="1800" dirty="0">
                <a:effectLst/>
                <a:latin typeface="Calibri" panose="020F0502020204030204" pitchFamily="34" charset="0"/>
                <a:ea typeface="Calibri" panose="020F0502020204030204" pitchFamily="34" charset="0"/>
              </a:rPr>
              <a:t> por Edward de Bono en 1986</a:t>
            </a:r>
            <a:r>
              <a:rPr lang="it" sz="2000" dirty="0">
                <a:ea typeface="+mn-lt"/>
                <a:cs typeface="+mn-lt"/>
              </a:rPr>
              <a:t>. </a:t>
            </a:r>
          </a:p>
          <a:p>
            <a:pPr marL="285750" indent="-285750">
              <a:buFont typeface="Arial"/>
              <a:buChar char="•"/>
            </a:pPr>
            <a:endParaRPr lang="fi-FI" sz="2000" dirty="0">
              <a:ea typeface="+mn-lt"/>
              <a:cs typeface="+mn-lt"/>
            </a:endParaRPr>
          </a:p>
          <a:p>
            <a:pPr marL="285750" indent="-285750">
              <a:buFont typeface="Arial"/>
              <a:buChar char="•"/>
            </a:pPr>
            <a:r>
              <a:rPr lang="it-IT" sz="1800" dirty="0">
                <a:effectLst/>
                <a:latin typeface="Calibri" panose="020F0502020204030204" pitchFamily="34" charset="0"/>
                <a:ea typeface="Calibri" panose="020F0502020204030204" pitchFamily="34" charset="0"/>
              </a:rPr>
              <a:t>Cada uno de </a:t>
            </a:r>
            <a:r>
              <a:rPr lang="it-IT" sz="1800" dirty="0" err="1">
                <a:effectLst/>
                <a:latin typeface="Calibri" panose="020F0502020204030204" pitchFamily="34" charset="0"/>
                <a:ea typeface="Calibri" panose="020F0502020204030204" pitchFamily="34" charset="0"/>
              </a:rPr>
              <a:t>ellos</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representa</a:t>
            </a:r>
            <a:r>
              <a:rPr lang="it-IT" sz="1800" dirty="0">
                <a:effectLst/>
                <a:latin typeface="Calibri" panose="020F0502020204030204" pitchFamily="34" charset="0"/>
                <a:ea typeface="Calibri" panose="020F0502020204030204" pitchFamily="34" charset="0"/>
              </a:rPr>
              <a:t> una lente o </a:t>
            </a:r>
            <a:r>
              <a:rPr lang="it-IT" sz="1800" dirty="0" err="1">
                <a:effectLst/>
                <a:latin typeface="Calibri" panose="020F0502020204030204" pitchFamily="34" charset="0"/>
                <a:ea typeface="Calibri" panose="020F0502020204030204" pitchFamily="34" charset="0"/>
              </a:rPr>
              <a:t>perspectiva</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diferente</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sobre</a:t>
            </a:r>
            <a:r>
              <a:rPr lang="it-IT" sz="1800" dirty="0">
                <a:effectLst/>
                <a:latin typeface="Calibri" panose="020F0502020204030204" pitchFamily="34" charset="0"/>
                <a:ea typeface="Calibri" panose="020F0502020204030204" pitchFamily="34" charset="0"/>
              </a:rPr>
              <a:t> una </a:t>
            </a:r>
            <a:r>
              <a:rPr lang="it-IT" sz="1800" dirty="0" err="1">
                <a:effectLst/>
                <a:latin typeface="Calibri" panose="020F0502020204030204" pitchFamily="34" charset="0"/>
                <a:ea typeface="Calibri" panose="020F0502020204030204" pitchFamily="34" charset="0"/>
              </a:rPr>
              <a:t>cuestión</a:t>
            </a:r>
            <a:r>
              <a:rPr lang="it-IT" sz="1800" dirty="0">
                <a:effectLst/>
                <a:latin typeface="Calibri" panose="020F0502020204030204" pitchFamily="34" charset="0"/>
                <a:ea typeface="Calibri" panose="020F0502020204030204" pitchFamily="34" charset="0"/>
              </a:rPr>
              <a:t> concreta y es una </a:t>
            </a:r>
            <a:r>
              <a:rPr lang="it-IT" sz="1800" dirty="0" err="1">
                <a:effectLst/>
                <a:latin typeface="Calibri" panose="020F0502020204030204" pitchFamily="34" charset="0"/>
                <a:ea typeface="Calibri" panose="020F0502020204030204" pitchFamily="34" charset="0"/>
              </a:rPr>
              <a:t>actividad</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perspicaz</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que</a:t>
            </a:r>
            <a:r>
              <a:rPr lang="it-IT" sz="1800" dirty="0">
                <a:effectLst/>
                <a:latin typeface="Calibri" panose="020F0502020204030204" pitchFamily="34" charset="0"/>
                <a:ea typeface="Calibri" panose="020F0502020204030204" pitchFamily="34" charset="0"/>
              </a:rPr>
              <a:t> evita </a:t>
            </a:r>
            <a:r>
              <a:rPr lang="it-IT" sz="1800" dirty="0" err="1">
                <a:effectLst/>
                <a:latin typeface="Calibri" panose="020F0502020204030204" pitchFamily="34" charset="0"/>
                <a:ea typeface="Calibri" panose="020F0502020204030204" pitchFamily="34" charset="0"/>
              </a:rPr>
              <a:t>el</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pensamiento</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cerrado</a:t>
            </a:r>
            <a:r>
              <a:rPr lang="it" sz="2000" dirty="0">
                <a:ea typeface="+mn-lt"/>
                <a:cs typeface="+mn-lt"/>
              </a:rPr>
              <a:t>. </a:t>
            </a:r>
          </a:p>
          <a:p>
            <a:pPr marL="285750" indent="-285750">
              <a:buFont typeface="Arial"/>
              <a:buChar char="•"/>
            </a:pPr>
            <a:endParaRPr lang="fi-FI" sz="2000" dirty="0">
              <a:ea typeface="+mn-lt"/>
              <a:cs typeface="+mn-lt"/>
            </a:endParaRPr>
          </a:p>
          <a:p>
            <a:pPr marL="285750" indent="-285750">
              <a:buFont typeface="Arial"/>
              <a:buChar char="•"/>
            </a:pPr>
            <a:r>
              <a:rPr lang="it-IT" sz="1800" dirty="0" err="1">
                <a:effectLst/>
                <a:latin typeface="Calibri" panose="020F0502020204030204" pitchFamily="34" charset="0"/>
                <a:ea typeface="Calibri" panose="020F0502020204030204" pitchFamily="34" charset="0"/>
              </a:rPr>
              <a:t>Sirve</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como</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técnica</a:t>
            </a:r>
            <a:r>
              <a:rPr lang="it-IT" sz="1800" dirty="0">
                <a:effectLst/>
                <a:latin typeface="Calibri" panose="020F0502020204030204" pitchFamily="34" charset="0"/>
                <a:ea typeface="Calibri" panose="020F0502020204030204" pitchFamily="34" charset="0"/>
              </a:rPr>
              <a:t> de </a:t>
            </a:r>
            <a:r>
              <a:rPr lang="it-IT" sz="1800" dirty="0" err="1">
                <a:effectLst/>
                <a:latin typeface="Calibri" panose="020F0502020204030204" pitchFamily="34" charset="0"/>
                <a:ea typeface="Calibri" panose="020F0502020204030204" pitchFamily="34" charset="0"/>
              </a:rPr>
              <a:t>resolución</a:t>
            </a:r>
            <a:r>
              <a:rPr lang="it-IT" sz="1800" dirty="0">
                <a:effectLst/>
                <a:latin typeface="Calibri" panose="020F0502020204030204" pitchFamily="34" charset="0"/>
                <a:ea typeface="Calibri" panose="020F0502020204030204" pitchFamily="34" charset="0"/>
              </a:rPr>
              <a:t> de </a:t>
            </a:r>
            <a:r>
              <a:rPr lang="it-IT" sz="1800" dirty="0" err="1">
                <a:effectLst/>
                <a:latin typeface="Calibri" panose="020F0502020204030204" pitchFamily="34" charset="0"/>
                <a:ea typeface="Calibri" panose="020F0502020204030204" pitchFamily="34" charset="0"/>
              </a:rPr>
              <a:t>problemas</a:t>
            </a:r>
            <a:r>
              <a:rPr lang="it-IT" sz="1800" dirty="0">
                <a:effectLst/>
                <a:latin typeface="Calibri" panose="020F0502020204030204" pitchFamily="34" charset="0"/>
                <a:ea typeface="Calibri" panose="020F0502020204030204" pitchFamily="34" charset="0"/>
              </a:rPr>
              <a:t> en </a:t>
            </a:r>
            <a:r>
              <a:rPr lang="it-IT" sz="1800" dirty="0" err="1">
                <a:effectLst/>
                <a:latin typeface="Calibri" panose="020F0502020204030204" pitchFamily="34" charset="0"/>
                <a:ea typeface="Calibri" panose="020F0502020204030204" pitchFamily="34" charset="0"/>
              </a:rPr>
              <a:t>equipo</a:t>
            </a:r>
            <a:r>
              <a:rPr lang="it-IT" sz="1800" dirty="0">
                <a:effectLst/>
                <a:latin typeface="Calibri" panose="020F0502020204030204" pitchFamily="34" charset="0"/>
                <a:ea typeface="Calibri" panose="020F0502020204030204" pitchFamily="34" charset="0"/>
              </a:rPr>
              <a:t> y de </a:t>
            </a:r>
            <a:r>
              <a:rPr lang="it-IT" sz="1800" dirty="0" err="1">
                <a:effectLst/>
                <a:latin typeface="Calibri" panose="020F0502020204030204" pitchFamily="34" charset="0"/>
                <a:ea typeface="Calibri" panose="020F0502020204030204" pitchFamily="34" charset="0"/>
              </a:rPr>
              <a:t>lluvia</a:t>
            </a:r>
            <a:r>
              <a:rPr lang="it-IT" sz="1800" dirty="0">
                <a:effectLst/>
                <a:latin typeface="Calibri" panose="020F0502020204030204" pitchFamily="34" charset="0"/>
                <a:ea typeface="Calibri" panose="020F0502020204030204" pitchFamily="34" charset="0"/>
              </a:rPr>
              <a:t> de </a:t>
            </a:r>
            <a:r>
              <a:rPr lang="it-IT" sz="1800" dirty="0" err="1">
                <a:effectLst/>
                <a:latin typeface="Calibri" panose="020F0502020204030204" pitchFamily="34" charset="0"/>
                <a:ea typeface="Calibri" panose="020F0502020204030204" pitchFamily="34" charset="0"/>
              </a:rPr>
              <a:t>ideas</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que</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puede</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utilizarse</a:t>
            </a:r>
            <a:r>
              <a:rPr lang="it-IT" sz="1800" dirty="0">
                <a:effectLst/>
                <a:latin typeface="Calibri" panose="020F0502020204030204" pitchFamily="34" charset="0"/>
                <a:ea typeface="Calibri" panose="020F0502020204030204" pitchFamily="34" charset="0"/>
              </a:rPr>
              <a:t> para </a:t>
            </a:r>
            <a:r>
              <a:rPr lang="it-IT" sz="1800" dirty="0" err="1">
                <a:effectLst/>
                <a:latin typeface="Calibri" panose="020F0502020204030204" pitchFamily="34" charset="0"/>
                <a:ea typeface="Calibri" panose="020F0502020204030204" pitchFamily="34" charset="0"/>
              </a:rPr>
              <a:t>explorar</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los</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problemas</a:t>
            </a:r>
            <a:r>
              <a:rPr lang="it-IT" sz="1800" dirty="0">
                <a:effectLst/>
                <a:latin typeface="Calibri" panose="020F0502020204030204" pitchFamily="34" charset="0"/>
                <a:ea typeface="Calibri" panose="020F0502020204030204" pitchFamily="34" charset="0"/>
              </a:rPr>
              <a:t> a </a:t>
            </a:r>
            <a:r>
              <a:rPr lang="it-IT" sz="1800" dirty="0" err="1">
                <a:effectLst/>
                <a:latin typeface="Calibri" panose="020F0502020204030204" pitchFamily="34" charset="0"/>
                <a:ea typeface="Calibri" panose="020F0502020204030204" pitchFamily="34" charset="0"/>
              </a:rPr>
              <a:t>través</a:t>
            </a:r>
            <a:r>
              <a:rPr lang="it-IT" sz="1800" dirty="0">
                <a:effectLst/>
                <a:latin typeface="Calibri" panose="020F0502020204030204" pitchFamily="34" charset="0"/>
                <a:ea typeface="Calibri" panose="020F0502020204030204" pitchFamily="34" charset="0"/>
              </a:rPr>
              <a:t> de </a:t>
            </a:r>
            <a:r>
              <a:rPr lang="it-IT" sz="1800" dirty="0" err="1">
                <a:effectLst/>
                <a:latin typeface="Calibri" panose="020F0502020204030204" pitchFamily="34" charset="0"/>
                <a:ea typeface="Calibri" panose="020F0502020204030204" pitchFamily="34" charset="0"/>
              </a:rPr>
              <a:t>varias</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perspectivas</a:t>
            </a:r>
            <a:r>
              <a:rPr lang="it-IT" sz="1800" dirty="0">
                <a:effectLst/>
                <a:latin typeface="Calibri" panose="020F0502020204030204" pitchFamily="34" charset="0"/>
                <a:ea typeface="Calibri" panose="020F0502020204030204" pitchFamily="34" charset="0"/>
              </a:rPr>
              <a:t> con </a:t>
            </a:r>
            <a:r>
              <a:rPr lang="it-IT" sz="1800" dirty="0" err="1">
                <a:effectLst/>
                <a:latin typeface="Calibri" panose="020F0502020204030204" pitchFamily="34" charset="0"/>
                <a:ea typeface="Calibri" panose="020F0502020204030204" pitchFamily="34" charset="0"/>
              </a:rPr>
              <a:t>el</a:t>
            </a:r>
            <a:r>
              <a:rPr lang="it-IT" sz="1800" dirty="0">
                <a:effectLst/>
                <a:latin typeface="Calibri" panose="020F0502020204030204" pitchFamily="34" charset="0"/>
                <a:ea typeface="Calibri" panose="020F0502020204030204" pitchFamily="34" charset="0"/>
              </a:rPr>
              <a:t> fin de </a:t>
            </a:r>
            <a:r>
              <a:rPr lang="it-IT" sz="1800" dirty="0" err="1">
                <a:effectLst/>
                <a:latin typeface="Calibri" panose="020F0502020204030204" pitchFamily="34" charset="0"/>
                <a:ea typeface="Calibri" panose="020F0502020204030204" pitchFamily="34" charset="0"/>
              </a:rPr>
              <a:t>descubrir</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opciones</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que</a:t>
            </a:r>
            <a:r>
              <a:rPr lang="it-IT" sz="1800" dirty="0">
                <a:effectLst/>
                <a:latin typeface="Calibri" panose="020F0502020204030204" pitchFamily="34" charset="0"/>
                <a:ea typeface="Calibri" panose="020F0502020204030204" pitchFamily="34" charset="0"/>
              </a:rPr>
              <a:t> de </a:t>
            </a:r>
            <a:r>
              <a:rPr lang="it-IT" sz="1800" dirty="0" err="1">
                <a:effectLst/>
                <a:latin typeface="Calibri" panose="020F0502020204030204" pitchFamily="34" charset="0"/>
                <a:ea typeface="Calibri" panose="020F0502020204030204" pitchFamily="34" charset="0"/>
              </a:rPr>
              <a:t>otro</a:t>
            </a:r>
            <a:r>
              <a:rPr lang="it-IT" sz="1800" dirty="0">
                <a:effectLst/>
                <a:latin typeface="Calibri" panose="020F0502020204030204" pitchFamily="34" charset="0"/>
                <a:ea typeface="Calibri" panose="020F0502020204030204" pitchFamily="34" charset="0"/>
              </a:rPr>
              <a:t> modo </a:t>
            </a:r>
            <a:r>
              <a:rPr lang="it-IT" sz="1800" dirty="0" err="1">
                <a:effectLst/>
                <a:latin typeface="Calibri" panose="020F0502020204030204" pitchFamily="34" charset="0"/>
                <a:ea typeface="Calibri" panose="020F0502020204030204" pitchFamily="34" charset="0"/>
              </a:rPr>
              <a:t>podrían</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pasarse</a:t>
            </a:r>
            <a:r>
              <a:rPr lang="it-IT" sz="1800" dirty="0">
                <a:effectLst/>
                <a:latin typeface="Calibri" panose="020F0502020204030204" pitchFamily="34" charset="0"/>
                <a:ea typeface="Calibri" panose="020F0502020204030204" pitchFamily="34" charset="0"/>
              </a:rPr>
              <a:t> por alto</a:t>
            </a:r>
            <a:r>
              <a:rPr lang="it" sz="2000" dirty="0">
                <a:ea typeface="+mn-lt"/>
                <a:cs typeface="+mn-lt"/>
              </a:rPr>
              <a:t>. </a:t>
            </a:r>
          </a:p>
          <a:p>
            <a:pPr marL="285750" indent="-285750">
              <a:buFont typeface="Arial"/>
              <a:buChar char="•"/>
            </a:pPr>
            <a:endParaRPr lang="it" sz="2000" dirty="0">
              <a:ea typeface="+mn-lt"/>
              <a:cs typeface="+mn-lt"/>
            </a:endParaRPr>
          </a:p>
          <a:p>
            <a:pPr marL="285750" indent="-285750">
              <a:buFont typeface="Arial"/>
              <a:buChar char="•"/>
            </a:pPr>
            <a:r>
              <a:rPr lang="it" sz="2000" dirty="0">
                <a:cs typeface="Calibri"/>
                <a:hlinkClick r:id="rId4"/>
              </a:rPr>
              <a:t>https://youtu.be/oHiwpz7r4wY</a:t>
            </a:r>
            <a:r>
              <a:rPr lang="it" sz="2000" dirty="0">
                <a:cs typeface="Calibri"/>
              </a:rPr>
              <a:t> </a:t>
            </a:r>
          </a:p>
          <a:p>
            <a:pPr marL="285750" indent="-285750">
              <a:buFont typeface="Arial"/>
              <a:buChar char="•"/>
            </a:pPr>
            <a:endParaRPr lang="it" sz="2000" dirty="0">
              <a:cs typeface="Calibri"/>
            </a:endParaRPr>
          </a:p>
          <a:p>
            <a:pPr marL="285750" indent="-285750">
              <a:buFont typeface="Arial"/>
              <a:buChar char="•"/>
            </a:pPr>
            <a:r>
              <a:rPr lang="it-IT" sz="2000" b="1" dirty="0"/>
              <a:t>ASIGNACIÓN OPTATIVA </a:t>
            </a:r>
            <a:r>
              <a:rPr lang="it-IT" sz="2000" dirty="0"/>
              <a:t>: Generar </a:t>
            </a:r>
            <a:r>
              <a:rPr lang="it-IT" sz="2000" dirty="0" err="1"/>
              <a:t>nuevas</a:t>
            </a:r>
            <a:r>
              <a:rPr lang="it-IT" sz="2000" dirty="0"/>
              <a:t> </a:t>
            </a:r>
            <a:r>
              <a:rPr lang="it-IT" sz="2000" dirty="0" err="1"/>
              <a:t>ideas</a:t>
            </a:r>
            <a:r>
              <a:rPr lang="it-IT" sz="2000" dirty="0"/>
              <a:t> usando este </a:t>
            </a:r>
            <a:r>
              <a:rPr lang="it-IT" sz="2000" dirty="0" err="1"/>
              <a:t>método</a:t>
            </a:r>
            <a:r>
              <a:rPr lang="it-IT" sz="2000" dirty="0"/>
              <a:t> en </a:t>
            </a:r>
            <a:r>
              <a:rPr lang="it-IT" sz="2000" dirty="0" err="1"/>
              <a:t>clase</a:t>
            </a:r>
            <a:r>
              <a:rPr lang="it-IT" sz="2000" dirty="0"/>
              <a:t>.</a:t>
            </a:r>
            <a:endParaRPr lang="it" sz="2000" dirty="0">
              <a:ea typeface="+mn-lt"/>
              <a:cs typeface="+mn-lt"/>
            </a:endParaRPr>
          </a:p>
          <a:p>
            <a:pPr marL="285750" indent="-285750">
              <a:buFont typeface="Arial"/>
              <a:buChar char="•"/>
            </a:pPr>
            <a:endParaRPr lang="it" sz="2000" i="1" dirty="0">
              <a:ea typeface="+mn-lt"/>
              <a:cs typeface="+mn-lt"/>
            </a:endParaRPr>
          </a:p>
          <a:p>
            <a:pPr marL="285750" indent="-285750">
              <a:buFont typeface="Arial"/>
              <a:buChar char="•"/>
            </a:pPr>
            <a:endParaRPr lang="it" sz="2000" dirty="0">
              <a:cs typeface="Calibri"/>
            </a:endParaRPr>
          </a:p>
        </p:txBody>
      </p:sp>
      <p:sp>
        <p:nvSpPr>
          <p:cNvPr id="4" name="Tekstiruutu 3">
            <a:extLst>
              <a:ext uri="{FF2B5EF4-FFF2-40B4-BE49-F238E27FC236}">
                <a16:creationId xmlns:a16="http://schemas.microsoft.com/office/drawing/2014/main" id="{2C02C861-6407-454D-A48F-34C702B0A848}"/>
              </a:ext>
            </a:extLst>
          </p:cNvPr>
          <p:cNvSpPr txBox="1"/>
          <p:nvPr/>
        </p:nvSpPr>
        <p:spPr>
          <a:xfrm>
            <a:off x="6332033" y="496230"/>
            <a:ext cx="5670395"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3900" b="1" dirty="0">
                <a:solidFill>
                  <a:srgbClr val="D92E2D"/>
                </a:solidFill>
                <a:latin typeface="Calibri Light"/>
              </a:rPr>
              <a:t>Unidad 2</a:t>
            </a:r>
            <a:r>
              <a:rPr lang="en-US" sz="3900" dirty="0">
                <a:latin typeface="Calibri Light"/>
              </a:rPr>
              <a:t>​</a:t>
            </a:r>
            <a:endParaRPr lang="en-US" sz="3900" dirty="0">
              <a:latin typeface="Calibri Light"/>
              <a:cs typeface="Calibri Light"/>
            </a:endParaRPr>
          </a:p>
        </p:txBody>
      </p:sp>
    </p:spTree>
    <p:extLst>
      <p:ext uri="{BB962C8B-B14F-4D97-AF65-F5344CB8AC3E}">
        <p14:creationId xmlns:p14="http://schemas.microsoft.com/office/powerpoint/2010/main" val="184339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603066" y="1468418"/>
            <a:ext cx="9329853" cy="4648005"/>
          </a:xfrm>
        </p:spPr>
        <p:txBody>
          <a:bodyPr vert="horz" lIns="91440" tIns="45720" rIns="91440" bIns="45720" rtlCol="0" anchor="t">
            <a:normAutofit/>
          </a:bodyPr>
          <a:lstStyle/>
          <a:p>
            <a:pPr algn="l">
              <a:defRPr/>
            </a:pPr>
            <a:r>
              <a:rPr lang="en-GB" b="1" dirty="0" err="1">
                <a:ea typeface="+mn-lt"/>
                <a:cs typeface="+mn-lt"/>
              </a:rPr>
              <a:t>Estrategia</a:t>
            </a:r>
            <a:r>
              <a:rPr lang="en-GB" b="1" dirty="0">
                <a:ea typeface="+mn-lt"/>
                <a:cs typeface="+mn-lt"/>
              </a:rPr>
              <a:t> del </a:t>
            </a:r>
            <a:r>
              <a:rPr lang="en-GB" b="1" dirty="0" err="1">
                <a:ea typeface="+mn-lt"/>
                <a:cs typeface="+mn-lt"/>
              </a:rPr>
              <a:t>Océano</a:t>
            </a:r>
            <a:r>
              <a:rPr lang="en-GB" b="1" dirty="0">
                <a:ea typeface="+mn-lt"/>
                <a:cs typeface="+mn-lt"/>
              </a:rPr>
              <a:t> Azul</a:t>
            </a:r>
            <a:r>
              <a:rPr lang="en-GB" dirty="0">
                <a:ea typeface="+mn-lt"/>
                <a:cs typeface="+mn-lt"/>
              </a:rPr>
              <a:t> </a:t>
            </a:r>
          </a:p>
          <a:p>
            <a:pPr algn="l">
              <a:defRPr/>
            </a:pPr>
            <a:endParaRPr lang="en-GB" dirty="0">
              <a:cs typeface="Calibri"/>
            </a:endParaRPr>
          </a:p>
          <a:p>
            <a:pPr marL="342900" indent="-342900" algn="l">
              <a:lnSpc>
                <a:spcPct val="100000"/>
              </a:lnSpc>
              <a:buFont typeface="Arial" panose="020B0604020202020204" pitchFamily="34" charset="0"/>
              <a:buChar char="•"/>
              <a:defRPr/>
            </a:pPr>
            <a:r>
              <a:rPr lang="en-US" sz="2000" dirty="0" err="1">
                <a:ea typeface="+mn-lt"/>
                <a:cs typeface="+mn-lt"/>
              </a:rPr>
              <a:t>Quieres</a:t>
            </a:r>
            <a:r>
              <a:rPr lang="en-US" sz="2000" dirty="0">
                <a:ea typeface="+mn-lt"/>
                <a:cs typeface="+mn-lt"/>
              </a:rPr>
              <a:t> </a:t>
            </a:r>
            <a:r>
              <a:rPr lang="en-US" sz="2000" dirty="0" err="1">
                <a:ea typeface="+mn-lt"/>
                <a:cs typeface="+mn-lt"/>
              </a:rPr>
              <a:t>crear</a:t>
            </a:r>
            <a:r>
              <a:rPr lang="en-US" sz="2000" dirty="0">
                <a:ea typeface="+mn-lt"/>
                <a:cs typeface="+mn-lt"/>
              </a:rPr>
              <a:t> un </a:t>
            </a:r>
            <a:r>
              <a:rPr lang="en-US" sz="2000" dirty="0" err="1">
                <a:ea typeface="+mn-lt"/>
                <a:cs typeface="+mn-lt"/>
              </a:rPr>
              <a:t>jeugo</a:t>
            </a:r>
            <a:r>
              <a:rPr lang="en-US" sz="2000" dirty="0">
                <a:ea typeface="+mn-lt"/>
                <a:cs typeface="+mn-lt"/>
              </a:rPr>
              <a:t> de </a:t>
            </a:r>
            <a:r>
              <a:rPr lang="en-US" sz="2000" dirty="0" err="1">
                <a:ea typeface="+mn-lt"/>
                <a:cs typeface="+mn-lt"/>
              </a:rPr>
              <a:t>intercambio</a:t>
            </a:r>
            <a:r>
              <a:rPr lang="en-US" sz="2000" dirty="0">
                <a:ea typeface="+mn-lt"/>
                <a:cs typeface="+mn-lt"/>
              </a:rPr>
              <a:t> de ideas? </a:t>
            </a:r>
            <a:r>
              <a:rPr lang="en-US" sz="2000" dirty="0" err="1">
                <a:ea typeface="+mn-lt"/>
                <a:cs typeface="+mn-lt"/>
              </a:rPr>
              <a:t>Aquí</a:t>
            </a:r>
            <a:r>
              <a:rPr lang="en-US" sz="2000" dirty="0">
                <a:ea typeface="+mn-lt"/>
                <a:cs typeface="+mn-lt"/>
              </a:rPr>
              <a:t> hay seis </a:t>
            </a:r>
            <a:r>
              <a:rPr lang="en-US" sz="2000" dirty="0" err="1">
                <a:ea typeface="+mn-lt"/>
                <a:cs typeface="+mn-lt"/>
              </a:rPr>
              <a:t>formas</a:t>
            </a:r>
            <a:r>
              <a:rPr lang="en-US" sz="2000" dirty="0">
                <a:ea typeface="+mn-lt"/>
                <a:cs typeface="+mn-lt"/>
              </a:rPr>
              <a:t> para </a:t>
            </a:r>
            <a:r>
              <a:rPr lang="en-US" sz="2000" dirty="0" err="1">
                <a:ea typeface="+mn-lt"/>
                <a:cs typeface="+mn-lt"/>
              </a:rPr>
              <a:t>crear</a:t>
            </a:r>
            <a:r>
              <a:rPr lang="en-US" sz="2000" dirty="0">
                <a:ea typeface="+mn-lt"/>
                <a:cs typeface="+mn-lt"/>
              </a:rPr>
              <a:t> </a:t>
            </a:r>
            <a:r>
              <a:rPr lang="en-US" sz="2000" dirty="0" err="1">
                <a:ea typeface="+mn-lt"/>
                <a:cs typeface="+mn-lt"/>
              </a:rPr>
              <a:t>tu</a:t>
            </a:r>
            <a:r>
              <a:rPr lang="en-US" sz="2000" dirty="0">
                <a:ea typeface="+mn-lt"/>
                <a:cs typeface="+mn-lt"/>
              </a:rPr>
              <a:t> </a:t>
            </a:r>
            <a:r>
              <a:rPr lang="en-US" sz="2000" dirty="0" err="1">
                <a:ea typeface="+mn-lt"/>
                <a:cs typeface="+mn-lt"/>
              </a:rPr>
              <a:t>estrategia</a:t>
            </a:r>
            <a:r>
              <a:rPr lang="en-US" sz="2000" dirty="0">
                <a:ea typeface="+mn-lt"/>
                <a:cs typeface="+mn-lt"/>
              </a:rPr>
              <a:t> de ideas de </a:t>
            </a:r>
            <a:r>
              <a:rPr lang="en-US" sz="2000" dirty="0" err="1">
                <a:ea typeface="+mn-lt"/>
                <a:cs typeface="+mn-lt"/>
              </a:rPr>
              <a:t>Océano</a:t>
            </a:r>
            <a:r>
              <a:rPr lang="en-US" sz="2000" dirty="0">
                <a:ea typeface="+mn-lt"/>
                <a:cs typeface="+mn-lt"/>
              </a:rPr>
              <a:t> Azul </a:t>
            </a:r>
            <a:r>
              <a:rPr lang="fi-FI" sz="2000" dirty="0">
                <a:ea typeface="+mn-lt"/>
                <a:cs typeface="+mn-lt"/>
                <a:hlinkClick r:id="rId4">
                  <a:extLst>
                    <a:ext uri="{A12FA001-AC4F-418D-AE19-62706E023703}">
                      <ahyp:hlinkClr xmlns:ahyp="http://schemas.microsoft.com/office/drawing/2018/hyperlinkcolor" val="tx"/>
                    </a:ext>
                  </a:extLst>
                </a:hlinkClick>
              </a:rPr>
              <a:t>https://youtu.be/NUWKiC2Jg-A</a:t>
            </a:r>
            <a:r>
              <a:rPr lang="fi-FI" sz="2000" dirty="0">
                <a:ea typeface="+mn-lt"/>
                <a:cs typeface="+mn-lt"/>
              </a:rPr>
              <a:t> </a:t>
            </a:r>
            <a:endParaRPr lang="en-GB" sz="2000" dirty="0">
              <a:ea typeface="+mn-lt"/>
              <a:cs typeface="+mn-lt"/>
            </a:endParaRPr>
          </a:p>
          <a:p>
            <a:pPr marL="457200" indent="-457200" algn="l">
              <a:lnSpc>
                <a:spcPct val="100000"/>
              </a:lnSpc>
              <a:buChar char="•"/>
              <a:defRPr/>
            </a:pPr>
            <a:r>
              <a:rPr lang="es-ES" sz="2000" dirty="0">
                <a:ea typeface="+mn-lt"/>
                <a:cs typeface="+mn-lt"/>
              </a:rPr>
              <a:t>La estrategia del océano azul es la búsqueda simultánea de la diferenciación y el bajo coste para abrir un nuevo espacio de mercado y crear una nueva demanda. </a:t>
            </a:r>
          </a:p>
          <a:p>
            <a:pPr marL="457200" indent="-457200" algn="l">
              <a:lnSpc>
                <a:spcPct val="100000"/>
              </a:lnSpc>
              <a:buChar char="•"/>
              <a:defRPr/>
            </a:pPr>
            <a:r>
              <a:rPr lang="es-ES" sz="2000" dirty="0">
                <a:ea typeface="+mn-lt"/>
                <a:cs typeface="+mn-lt"/>
              </a:rPr>
              <a:t>Se trata de crear y capturar un espacio de mercado no disputado, haciendo así que la competencia sea irrelevante. </a:t>
            </a:r>
            <a:r>
              <a:rPr lang="it" sz="2000" dirty="0">
                <a:ea typeface="+mn-lt"/>
                <a:cs typeface="+mn-lt"/>
              </a:rPr>
              <a:t>(https://www.blueoceanstrategy.com/what-is-blue-ocean-strategy/)</a:t>
            </a:r>
            <a:r>
              <a:rPr lang="en-GB" sz="2000" dirty="0">
                <a:ea typeface="+mn-lt"/>
                <a:cs typeface="+mn-lt"/>
              </a:rPr>
              <a:t> </a:t>
            </a:r>
            <a:endParaRPr lang="en-GB" sz="2000" dirty="0">
              <a:cs typeface="Calibri" panose="020F0502020204030204"/>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spc="-85" dirty="0">
                <a:solidFill>
                  <a:srgbClr val="D92E2D"/>
                </a:solidFill>
                <a:ea typeface="Calibri" panose="020F0502020204030204" pitchFamily="34" charset="0"/>
                <a:cs typeface="Tahoma"/>
              </a:rPr>
              <a:t>Unidad 3 </a:t>
            </a:r>
            <a:endParaRPr lang="es-ES" sz="4000" b="1" spc="-85" dirty="0">
              <a:solidFill>
                <a:srgbClr val="FF0000"/>
              </a:solidFill>
              <a:cs typeface="Tahoma"/>
            </a:endParaRPr>
          </a:p>
        </p:txBody>
      </p:sp>
    </p:spTree>
    <p:extLst>
      <p:ext uri="{BB962C8B-B14F-4D97-AF65-F5344CB8AC3E}">
        <p14:creationId xmlns:p14="http://schemas.microsoft.com/office/powerpoint/2010/main" val="18247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603066" y="1379594"/>
            <a:ext cx="9329853" cy="4736829"/>
          </a:xfrm>
        </p:spPr>
        <p:txBody>
          <a:bodyPr vert="horz" lIns="91440" tIns="45720" rIns="91440" bIns="45720" rtlCol="0" anchor="t">
            <a:normAutofit/>
          </a:bodyPr>
          <a:lstStyle/>
          <a:p>
            <a:pPr algn="l">
              <a:defRPr/>
            </a:pPr>
            <a:r>
              <a:rPr lang="en-GB" b="1" dirty="0" err="1">
                <a:ea typeface="+mn-lt"/>
                <a:cs typeface="+mn-lt"/>
              </a:rPr>
              <a:t>Diferencias</a:t>
            </a:r>
            <a:r>
              <a:rPr lang="en-GB" b="1" dirty="0">
                <a:ea typeface="+mn-lt"/>
                <a:cs typeface="+mn-lt"/>
              </a:rPr>
              <a:t> entre </a:t>
            </a:r>
            <a:r>
              <a:rPr lang="en-GB" b="1" dirty="0" err="1">
                <a:ea typeface="+mn-lt"/>
                <a:cs typeface="+mn-lt"/>
              </a:rPr>
              <a:t>Océano</a:t>
            </a:r>
            <a:r>
              <a:rPr lang="en-GB" b="1" dirty="0">
                <a:ea typeface="+mn-lt"/>
                <a:cs typeface="+mn-lt"/>
              </a:rPr>
              <a:t> Azul y Rojo</a:t>
            </a:r>
            <a:r>
              <a:rPr lang="en-GB" dirty="0">
                <a:ea typeface="+mn-lt"/>
                <a:cs typeface="+mn-lt"/>
              </a:rPr>
              <a:t> </a:t>
            </a:r>
          </a:p>
          <a:p>
            <a:pPr algn="l">
              <a:defRPr/>
            </a:pPr>
            <a:endParaRPr lang="en-GB"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spc="-85" dirty="0">
                <a:solidFill>
                  <a:srgbClr val="D92E2D"/>
                </a:solidFill>
                <a:ea typeface="Calibri" panose="020F0502020204030204" pitchFamily="34" charset="0"/>
                <a:cs typeface="Tahoma"/>
              </a:rPr>
              <a:t>Unidad 3 </a:t>
            </a:r>
            <a:endParaRPr lang="es-ES" sz="4000" b="1" spc="-85" dirty="0">
              <a:solidFill>
                <a:srgbClr val="FF0000"/>
              </a:solidFill>
              <a:cs typeface="Tahoma"/>
            </a:endParaRPr>
          </a:p>
        </p:txBody>
      </p:sp>
      <p:pic>
        <p:nvPicPr>
          <p:cNvPr id="3" name="Kuva 2">
            <a:extLst>
              <a:ext uri="{FF2B5EF4-FFF2-40B4-BE49-F238E27FC236}">
                <a16:creationId xmlns:a16="http://schemas.microsoft.com/office/drawing/2014/main" id="{CBFF479B-A81F-44B7-A146-9127199ED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314" y="1865033"/>
            <a:ext cx="7703410" cy="4340214"/>
          </a:xfrm>
          <a:prstGeom prst="rect">
            <a:avLst/>
          </a:prstGeom>
        </p:spPr>
      </p:pic>
    </p:spTree>
    <p:extLst>
      <p:ext uri="{BB962C8B-B14F-4D97-AF65-F5344CB8AC3E}">
        <p14:creationId xmlns:p14="http://schemas.microsoft.com/office/powerpoint/2010/main" val="368076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174597" y="1721195"/>
            <a:ext cx="9144000" cy="4564370"/>
          </a:xfrm>
        </p:spPr>
        <p:txBody>
          <a:bodyPr vert="horz" lIns="91440" tIns="45720" rIns="91440" bIns="45720" rtlCol="0" anchor="t">
            <a:normAutofit/>
          </a:bodyPr>
          <a:lstStyle/>
          <a:p>
            <a:pPr algn="l">
              <a:defRPr/>
            </a:pPr>
            <a:r>
              <a:rPr lang="fi-FI" b="1" dirty="0">
                <a:cs typeface="Calibri"/>
              </a:rPr>
              <a:t>Tarea práctica: Marco de cuatro acciones</a:t>
            </a:r>
          </a:p>
          <a:p>
            <a:pPr algn="l">
              <a:defRPr/>
            </a:pPr>
            <a:endParaRPr lang="fi-FI" b="1" dirty="0">
              <a:cs typeface="Calibri"/>
            </a:endParaRPr>
          </a:p>
          <a:p>
            <a:pPr marL="342900" indent="-342900" algn="l">
              <a:buFont typeface="Arial" panose="020B0604020202020204" pitchFamily="34" charset="0"/>
              <a:buChar char="•"/>
              <a:defRPr/>
            </a:pPr>
            <a:r>
              <a:rPr lang="fi-FI" sz="2000" dirty="0"/>
              <a:t>Primero, estudia este material:</a:t>
            </a:r>
            <a:endParaRPr lang="en-US" sz="2000" dirty="0">
              <a:hlinkClick r:id="rId4" tooltip="https://www.blueoceanstrategy.com/tools/four-actions-framework/">
                <a:extLst>
                  <a:ext uri="{A12FA001-AC4F-418D-AE19-62706E023703}">
                    <ahyp:hlinkClr xmlns:ahyp="http://schemas.microsoft.com/office/drawing/2018/hyperlinkcolor" val="tx"/>
                  </a:ext>
                </a:extLst>
              </a:hlinkClick>
            </a:endParaRPr>
          </a:p>
          <a:p>
            <a:pPr algn="l">
              <a:defRPr/>
            </a:pPr>
            <a:r>
              <a:rPr lang="en-US" sz="2000" dirty="0">
                <a:hlinkClick r:id="rId4" tooltip="https://www.blueoceanstrategy.com/tools/four-actions-framework/">
                  <a:extLst>
                    <a:ext uri="{A12FA001-AC4F-418D-AE19-62706E023703}">
                      <ahyp:hlinkClr xmlns:ahyp="http://schemas.microsoft.com/office/drawing/2018/hyperlinkcolor" val="tx"/>
                    </a:ext>
                  </a:extLst>
                </a:hlinkClick>
              </a:rPr>
              <a:t>https://www.blueoceanstrategy.com/tools/four-actions-framework/</a:t>
            </a:r>
            <a:endParaRPr lang="en-US" sz="2000" b="1" dirty="0">
              <a:cs typeface="Calibri"/>
            </a:endParaRPr>
          </a:p>
          <a:p>
            <a:pPr marL="342900" indent="-342900" algn="l">
              <a:buFont typeface="Arial" panose="020B0604020202020204" pitchFamily="34" charset="0"/>
              <a:buChar char="•"/>
              <a:defRPr/>
            </a:pPr>
            <a:r>
              <a:rPr lang="es-ES" sz="2000" dirty="0">
                <a:cs typeface="Calibri"/>
              </a:rPr>
              <a:t>Prepara tu marco de cuatro acciones y preséntalo en clase</a:t>
            </a:r>
            <a:r>
              <a:rPr lang="en-US" sz="2000" dirty="0">
                <a:cs typeface="Calibri"/>
              </a:rPr>
              <a:t>.</a:t>
            </a:r>
          </a:p>
          <a:p>
            <a:pPr algn="l">
              <a:defRPr/>
            </a:pPr>
            <a:endParaRPr lang="en-US" sz="2000" dirty="0">
              <a:cs typeface="Calibri"/>
            </a:endParaRPr>
          </a:p>
          <a:p>
            <a:pPr marL="342900" indent="-342900" algn="l">
              <a:buFont typeface="Arial" panose="020B0604020202020204" pitchFamily="34" charset="0"/>
              <a:buChar char="•"/>
              <a:defRPr/>
            </a:pPr>
            <a:endParaRPr lang="fi-FI" sz="2000" dirty="0">
              <a:cs typeface="Calibri"/>
            </a:endParaRPr>
          </a:p>
          <a:p>
            <a:pPr marL="342900" indent="-342900" algn="l">
              <a:buFont typeface="Arial" panose="020B0604020202020204" pitchFamily="34" charset="0"/>
              <a:buChar char="•"/>
              <a:defRPr/>
            </a:pPr>
            <a:endParaRPr lang="en-US" sz="2000" dirty="0">
              <a:cs typeface="Calibri"/>
            </a:endParaRPr>
          </a:p>
          <a:p>
            <a:pPr algn="l">
              <a:defRPr/>
            </a:pPr>
            <a:endParaRPr lang="it" sz="3200" b="1"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3900" b="1" i="0" u="none" strike="noStrike" dirty="0">
                <a:solidFill>
                  <a:srgbClr val="D92E2D"/>
                </a:solidFill>
                <a:latin typeface="Calibri Light"/>
              </a:rPr>
              <a:t>Unidad 3</a:t>
            </a:r>
            <a:endParaRPr lang="es-ES" sz="3900" b="1" spc="-85" dirty="0">
              <a:solidFill>
                <a:srgbClr val="FF0000"/>
              </a:solidFill>
              <a:cs typeface="Tahoma"/>
            </a:endParaRPr>
          </a:p>
        </p:txBody>
      </p:sp>
      <p:pic>
        <p:nvPicPr>
          <p:cNvPr id="9" name="Imagen 16">
            <a:extLst>
              <a:ext uri="{FF2B5EF4-FFF2-40B4-BE49-F238E27FC236}">
                <a16:creationId xmlns:a16="http://schemas.microsoft.com/office/drawing/2014/main" id="{72133306-28C8-4689-BEFF-7E7903230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9789" y="4003380"/>
            <a:ext cx="3698488" cy="1928497"/>
          </a:xfrm>
          <a:prstGeom prst="rect">
            <a:avLst/>
          </a:prstGeom>
        </p:spPr>
      </p:pic>
    </p:spTree>
    <p:extLst>
      <p:ext uri="{BB962C8B-B14F-4D97-AF65-F5344CB8AC3E}">
        <p14:creationId xmlns:p14="http://schemas.microsoft.com/office/powerpoint/2010/main" val="166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806EFDD2-B016-428A-BA84-A2E5E9B57D88}"/>
              </a:ext>
            </a:extLst>
          </p:cNvPr>
          <p:cNvSpPr/>
          <p:nvPr/>
        </p:nvSpPr>
        <p:spPr>
          <a:xfrm>
            <a:off x="4209215" y="1159241"/>
            <a:ext cx="3091969" cy="3292444"/>
          </a:xfrm>
          <a:prstGeom prst="ellipse">
            <a:avLst/>
          </a:prstGeom>
          <a:solidFill>
            <a:schemeClr val="bg1"/>
          </a:solidFill>
          <a:ln>
            <a:solidFill>
              <a:srgbClr val="D92E2D"/>
            </a:solidFill>
          </a:ln>
          <a:effectLst>
            <a:glow rad="63500">
              <a:schemeClr val="accent2">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746"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8" y="111354"/>
            <a:ext cx="3811683" cy="1121083"/>
          </a:xfrm>
          <a:prstGeom prst="rect">
            <a:avLst/>
          </a:prstGeom>
        </p:spPr>
      </p:pic>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8886825" y="488131"/>
            <a:ext cx="3091969" cy="671109"/>
          </a:xfrm>
        </p:spPr>
        <p:txBody>
          <a:bodyPr>
            <a:normAutofit/>
          </a:bodyPr>
          <a:lstStyle/>
          <a:p>
            <a:pPr algn="l"/>
            <a:r>
              <a:rPr lang="es-ES" sz="4000" b="1" dirty="0">
                <a:solidFill>
                  <a:srgbClr val="D92E2D"/>
                </a:solidFill>
              </a:rPr>
              <a:t>Resumen</a:t>
            </a:r>
          </a:p>
        </p:txBody>
      </p:sp>
      <p:sp>
        <p:nvSpPr>
          <p:cNvPr id="22" name="Círculo parcial 4">
            <a:extLst>
              <a:ext uri="{FF2B5EF4-FFF2-40B4-BE49-F238E27FC236}">
                <a16:creationId xmlns:a16="http://schemas.microsoft.com/office/drawing/2014/main" id="{4A619EC6-B788-43B7-B1D9-E7EB54C9EEB9}"/>
              </a:ext>
            </a:extLst>
          </p:cNvPr>
          <p:cNvSpPr txBox="1"/>
          <p:nvPr/>
        </p:nvSpPr>
        <p:spPr>
          <a:xfrm>
            <a:off x="8925104" y="2066796"/>
            <a:ext cx="2312278" cy="23068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n-US" altLang="ko-KR" sz="1400" b="1" kern="1200" dirty="0" err="1">
                <a:solidFill>
                  <a:srgbClr val="FF0000"/>
                </a:solidFill>
                <a:ea typeface="+mn-lt"/>
                <a:cs typeface="+mn-lt"/>
              </a:rPr>
              <a:t>Introducción</a:t>
            </a:r>
            <a:r>
              <a:rPr lang="en-US" altLang="ko-KR" sz="1400" b="1" kern="1200" dirty="0">
                <a:solidFill>
                  <a:srgbClr val="FF0000"/>
                </a:solidFill>
                <a:ea typeface="+mn-lt"/>
                <a:cs typeface="+mn-lt"/>
              </a:rPr>
              <a:t> al Design Thinking</a:t>
            </a:r>
            <a:endParaRPr lang="en-US" altLang="ko-KR" sz="1400" b="1" dirty="0">
              <a:solidFill>
                <a:srgbClr val="FF0000"/>
              </a:solidFill>
              <a:ea typeface="+mn-lt"/>
              <a:cs typeface="Arial" pitchFamily="34" charset="0"/>
            </a:endParaRPr>
          </a:p>
          <a:p>
            <a:pPr marL="171450" indent="-171450" algn="ctr" defTabSz="666750">
              <a:lnSpc>
                <a:spcPct val="90000"/>
              </a:lnSpc>
              <a:spcBef>
                <a:spcPct val="0"/>
              </a:spcBef>
              <a:spcAft>
                <a:spcPct val="35000"/>
              </a:spcAft>
              <a:buFont typeface="Arial" panose="020B0604020202020204" pitchFamily="34" charset="0"/>
              <a:buChar char="•"/>
            </a:pPr>
            <a:r>
              <a:rPr lang="es-ES" altLang="ko-KR" sz="1200" kern="1200" dirty="0">
                <a:solidFill>
                  <a:schemeClr val="tx1"/>
                </a:solidFill>
                <a:cs typeface="Arial" pitchFamily="34" charset="0"/>
              </a:rPr>
              <a:t>Comprender y definir el problema del cliente</a:t>
            </a:r>
          </a:p>
          <a:p>
            <a:pPr marL="171450" indent="-171450" algn="ctr" defTabSz="666750">
              <a:lnSpc>
                <a:spcPct val="90000"/>
              </a:lnSpc>
              <a:spcBef>
                <a:spcPct val="0"/>
              </a:spcBef>
              <a:spcAft>
                <a:spcPct val="35000"/>
              </a:spcAft>
              <a:buFont typeface="Arial" panose="020B0604020202020204" pitchFamily="34" charset="0"/>
              <a:buChar char="•"/>
            </a:pPr>
            <a:r>
              <a:rPr lang="es-ES" altLang="ko-KR" sz="1200" kern="1200" dirty="0">
                <a:solidFill>
                  <a:schemeClr val="tx1"/>
                </a:solidFill>
                <a:cs typeface="Arial" pitchFamily="34" charset="0"/>
              </a:rPr>
              <a:t>Evaluación comparativa y recopilación de datos</a:t>
            </a:r>
          </a:p>
          <a:p>
            <a:pPr marL="171450" indent="-171450" algn="ctr" defTabSz="666750">
              <a:lnSpc>
                <a:spcPct val="90000"/>
              </a:lnSpc>
              <a:spcBef>
                <a:spcPct val="0"/>
              </a:spcBef>
              <a:spcAft>
                <a:spcPct val="35000"/>
              </a:spcAft>
              <a:buFont typeface="Arial" panose="020B0604020202020204" pitchFamily="34" charset="0"/>
              <a:buChar char="•"/>
            </a:pPr>
            <a:r>
              <a:rPr lang="es-ES" altLang="ko-KR" sz="1200" kern="1200" dirty="0">
                <a:solidFill>
                  <a:schemeClr val="tx1"/>
                </a:solidFill>
                <a:cs typeface="Arial" pitchFamily="34" charset="0"/>
              </a:rPr>
              <a:t>Diseñar múltiples soluciones</a:t>
            </a:r>
          </a:p>
          <a:p>
            <a:pPr marL="171450" indent="-171450" algn="ctr" defTabSz="666750">
              <a:lnSpc>
                <a:spcPct val="90000"/>
              </a:lnSpc>
              <a:spcBef>
                <a:spcPct val="0"/>
              </a:spcBef>
              <a:spcAft>
                <a:spcPct val="35000"/>
              </a:spcAft>
              <a:buFont typeface="Arial" panose="020B0604020202020204" pitchFamily="34" charset="0"/>
              <a:buChar char="•"/>
            </a:pPr>
            <a:r>
              <a:rPr lang="es-ES" altLang="ko-KR" sz="1200" kern="1200" dirty="0">
                <a:solidFill>
                  <a:schemeClr val="tx1"/>
                </a:solidFill>
                <a:cs typeface="Arial" pitchFamily="34" charset="0"/>
              </a:rPr>
              <a:t>Hacer experimentación barata y rápida</a:t>
            </a:r>
            <a:endParaRPr lang="en-US" altLang="ko-KR" sz="1200" kern="1200" dirty="0">
              <a:solidFill>
                <a:schemeClr val="tx1"/>
              </a:solidFill>
              <a:cs typeface="Arial" pitchFamily="34" charset="0"/>
            </a:endParaRPr>
          </a:p>
        </p:txBody>
      </p:sp>
      <p:pic>
        <p:nvPicPr>
          <p:cNvPr id="23" name="Imagen 22">
            <a:extLst>
              <a:ext uri="{FF2B5EF4-FFF2-40B4-BE49-F238E27FC236}">
                <a16:creationId xmlns:a16="http://schemas.microsoft.com/office/drawing/2014/main" id="{BA156D70-A195-436E-9A17-8D54E37EDF72}"/>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8390564" y="2564218"/>
            <a:ext cx="317240" cy="482490"/>
          </a:xfrm>
          <a:prstGeom prst="rect">
            <a:avLst/>
          </a:prstGeom>
        </p:spPr>
      </p:pic>
      <p:sp>
        <p:nvSpPr>
          <p:cNvPr id="26" name="Círculo parcial 4">
            <a:extLst>
              <a:ext uri="{FF2B5EF4-FFF2-40B4-BE49-F238E27FC236}">
                <a16:creationId xmlns:a16="http://schemas.microsoft.com/office/drawing/2014/main" id="{C270780F-1E50-4F97-9304-1AA371985DE5}"/>
              </a:ext>
            </a:extLst>
          </p:cNvPr>
          <p:cNvSpPr txBox="1"/>
          <p:nvPr/>
        </p:nvSpPr>
        <p:spPr>
          <a:xfrm>
            <a:off x="4234710" y="4894105"/>
            <a:ext cx="3321122" cy="1436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altLang="ko-KR" sz="1400" b="1" kern="1200" dirty="0" err="1">
                <a:solidFill>
                  <a:srgbClr val="FF0000"/>
                </a:solidFill>
                <a:cs typeface="Arial" pitchFamily="34" charset="0"/>
              </a:rPr>
              <a:t>Introducción</a:t>
            </a:r>
            <a:r>
              <a:rPr lang="en-US" altLang="ko-KR" sz="1400" b="1" kern="1200" dirty="0">
                <a:solidFill>
                  <a:srgbClr val="FF0000"/>
                </a:solidFill>
                <a:cs typeface="Arial" pitchFamily="34" charset="0"/>
              </a:rPr>
              <a:t> al </a:t>
            </a:r>
            <a:r>
              <a:rPr lang="en-US" altLang="ko-KR" sz="1400" b="1" kern="1200" dirty="0" err="1">
                <a:solidFill>
                  <a:srgbClr val="FF0000"/>
                </a:solidFill>
                <a:cs typeface="Arial" pitchFamily="34" charset="0"/>
              </a:rPr>
              <a:t>método</a:t>
            </a:r>
            <a:r>
              <a:rPr lang="en-US" altLang="ko-KR" sz="1400" b="1" kern="1200" dirty="0">
                <a:solidFill>
                  <a:srgbClr val="FF0000"/>
                </a:solidFill>
                <a:cs typeface="Arial" pitchFamily="34" charset="0"/>
              </a:rPr>
              <a:t> de </a:t>
            </a:r>
            <a:r>
              <a:rPr lang="en-US" altLang="ko-KR" sz="1400" b="1" kern="1200" dirty="0" err="1">
                <a:solidFill>
                  <a:srgbClr val="FF0000"/>
                </a:solidFill>
                <a:cs typeface="Arial" pitchFamily="34" charset="0"/>
              </a:rPr>
              <a:t>generación</a:t>
            </a:r>
            <a:r>
              <a:rPr lang="en-US" altLang="ko-KR" sz="1400" b="1" kern="1200" dirty="0">
                <a:solidFill>
                  <a:srgbClr val="FF0000"/>
                </a:solidFill>
                <a:cs typeface="Arial" pitchFamily="34" charset="0"/>
              </a:rPr>
              <a:t> de ideas</a:t>
            </a:r>
            <a:endParaRPr lang="en-US" altLang="ko-KR" sz="1400" b="1" dirty="0">
              <a:solidFill>
                <a:srgbClr val="FF0000"/>
              </a:solidFill>
              <a:cs typeface="Arial" pitchFamily="34" charset="0"/>
            </a:endParaRP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kern="1200" dirty="0">
                <a:solidFill>
                  <a:schemeClr val="tx1"/>
                </a:solidFill>
                <a:cs typeface="Arial" pitchFamily="34" charset="0"/>
              </a:rPr>
              <a:t>Brainstorming</a:t>
            </a:r>
            <a:endParaRPr lang="en-US" altLang="ko-KR" sz="1200" dirty="0">
              <a:solidFill>
                <a:schemeClr val="tx1"/>
              </a:solidFill>
              <a:cs typeface="Arial" pitchFamily="34" charset="0"/>
            </a:endParaRP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Brainwriting</a:t>
            </a: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El </a:t>
            </a:r>
            <a:r>
              <a:rPr lang="en-US" altLang="ko-KR" sz="1200" dirty="0" err="1">
                <a:solidFill>
                  <a:schemeClr val="tx1"/>
                </a:solidFill>
                <a:cs typeface="Arial" pitchFamily="34" charset="0"/>
              </a:rPr>
              <a:t>método</a:t>
            </a:r>
            <a:r>
              <a:rPr lang="en-US" altLang="ko-KR" sz="1200" dirty="0">
                <a:solidFill>
                  <a:schemeClr val="tx1"/>
                </a:solidFill>
                <a:cs typeface="Arial" pitchFamily="34" charset="0"/>
              </a:rPr>
              <a:t> de la </a:t>
            </a:r>
            <a:r>
              <a:rPr lang="en-US" altLang="ko-KR" sz="1200" dirty="0" err="1">
                <a:solidFill>
                  <a:schemeClr val="tx1"/>
                </a:solidFill>
                <a:cs typeface="Arial" pitchFamily="34" charset="0"/>
              </a:rPr>
              <a:t>resolución</a:t>
            </a:r>
            <a:r>
              <a:rPr lang="en-US" altLang="ko-KR" sz="1200" dirty="0">
                <a:solidFill>
                  <a:schemeClr val="tx1"/>
                </a:solidFill>
                <a:cs typeface="Arial" pitchFamily="34" charset="0"/>
              </a:rPr>
              <a:t> de </a:t>
            </a:r>
            <a:r>
              <a:rPr lang="en-US" altLang="ko-KR" sz="1200" dirty="0" err="1">
                <a:solidFill>
                  <a:schemeClr val="tx1"/>
                </a:solidFill>
                <a:cs typeface="Arial" pitchFamily="34" charset="0"/>
              </a:rPr>
              <a:t>problemas</a:t>
            </a:r>
            <a:r>
              <a:rPr lang="en-US" altLang="ko-KR" sz="1200" dirty="0">
                <a:solidFill>
                  <a:schemeClr val="tx1"/>
                </a:solidFill>
                <a:cs typeface="Arial" pitchFamily="34" charset="0"/>
              </a:rPr>
              <a:t> de los 5 por </a:t>
            </a:r>
            <a:r>
              <a:rPr lang="en-US" altLang="ko-KR" sz="1200" dirty="0" err="1">
                <a:solidFill>
                  <a:schemeClr val="tx1"/>
                </a:solidFill>
                <a:cs typeface="Arial" pitchFamily="34" charset="0"/>
              </a:rPr>
              <a:t>qué</a:t>
            </a:r>
            <a:endParaRPr lang="en-US" altLang="ko-KR" sz="1200" kern="1200" dirty="0">
              <a:solidFill>
                <a:schemeClr val="tx1"/>
              </a:solidFill>
              <a:cs typeface="Arial" pitchFamily="34" charset="0"/>
            </a:endParaRP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El </a:t>
            </a:r>
            <a:r>
              <a:rPr lang="en-US" altLang="ko-KR" sz="1200" dirty="0" err="1">
                <a:solidFill>
                  <a:schemeClr val="tx1"/>
                </a:solidFill>
                <a:cs typeface="Arial" pitchFamily="34" charset="0"/>
              </a:rPr>
              <a:t>método</a:t>
            </a:r>
            <a:r>
              <a:rPr lang="en-US" altLang="ko-KR" sz="1200" dirty="0">
                <a:solidFill>
                  <a:schemeClr val="tx1"/>
                </a:solidFill>
                <a:cs typeface="Arial" pitchFamily="34" charset="0"/>
              </a:rPr>
              <a:t> de los seis sombreros de </a:t>
            </a:r>
            <a:r>
              <a:rPr lang="en-US" altLang="ko-KR" sz="1200" dirty="0" err="1">
                <a:solidFill>
                  <a:schemeClr val="tx1"/>
                </a:solidFill>
                <a:cs typeface="Arial" pitchFamily="34" charset="0"/>
              </a:rPr>
              <a:t>pensar</a:t>
            </a:r>
            <a:endParaRPr lang="en-US" altLang="ko-KR" sz="1200" kern="1200" dirty="0">
              <a:solidFill>
                <a:schemeClr val="tx1"/>
              </a:solidFill>
              <a:cs typeface="Arial" pitchFamily="34" charset="0"/>
            </a:endParaRPr>
          </a:p>
        </p:txBody>
      </p:sp>
      <p:pic>
        <p:nvPicPr>
          <p:cNvPr id="27" name="Imagen 26">
            <a:extLst>
              <a:ext uri="{FF2B5EF4-FFF2-40B4-BE49-F238E27FC236}">
                <a16:creationId xmlns:a16="http://schemas.microsoft.com/office/drawing/2014/main" id="{841E436B-121B-48E1-A2DE-F4AEA918ED3D}"/>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3852600" y="5242141"/>
            <a:ext cx="317240" cy="482490"/>
          </a:xfrm>
          <a:prstGeom prst="rect">
            <a:avLst/>
          </a:prstGeom>
        </p:spPr>
      </p:pic>
      <p:pic>
        <p:nvPicPr>
          <p:cNvPr id="30" name="Imagen 29">
            <a:extLst>
              <a:ext uri="{FF2B5EF4-FFF2-40B4-BE49-F238E27FC236}">
                <a16:creationId xmlns:a16="http://schemas.microsoft.com/office/drawing/2014/main" id="{F4927C93-6B6D-4139-9E79-D01250405EB4}"/>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5051208" y="1563432"/>
            <a:ext cx="1422332" cy="2163223"/>
          </a:xfrm>
          <a:prstGeom prst="rect">
            <a:avLst/>
          </a:prstGeom>
        </p:spPr>
      </p:pic>
      <p:pic>
        <p:nvPicPr>
          <p:cNvPr id="32" name="Imagen 31">
            <a:extLst>
              <a:ext uri="{FF2B5EF4-FFF2-40B4-BE49-F238E27FC236}">
                <a16:creationId xmlns:a16="http://schemas.microsoft.com/office/drawing/2014/main" id="{2CC6F2AC-3075-415B-BB96-4AB8DF08DE9B}"/>
              </a:ext>
            </a:extLst>
          </p:cNvPr>
          <p:cNvPicPr>
            <a:picLocks noChangeAspect="1"/>
          </p:cNvPicPr>
          <p:nvPr/>
        </p:nvPicPr>
        <p:blipFill rotWithShape="1">
          <a:blip r:embed="rId3">
            <a:extLst>
              <a:ext uri="{28A0092B-C50C-407E-A947-70E740481C1C}">
                <a14:useLocalDpi xmlns:a14="http://schemas.microsoft.com/office/drawing/2010/main" val="0"/>
              </a:ext>
            </a:extLst>
          </a:blip>
          <a:srcRect t="34903" r="20863"/>
          <a:stretch/>
        </p:blipFill>
        <p:spPr>
          <a:xfrm>
            <a:off x="5089012" y="3700706"/>
            <a:ext cx="1236813" cy="299234"/>
          </a:xfrm>
          <a:prstGeom prst="rect">
            <a:avLst/>
          </a:prstGeom>
        </p:spPr>
      </p:pic>
      <p:sp>
        <p:nvSpPr>
          <p:cNvPr id="33" name="Círculo parcial 4">
            <a:extLst>
              <a:ext uri="{FF2B5EF4-FFF2-40B4-BE49-F238E27FC236}">
                <a16:creationId xmlns:a16="http://schemas.microsoft.com/office/drawing/2014/main" id="{10F9AC94-70F5-44D1-8B0D-45D14E205E1B}"/>
              </a:ext>
            </a:extLst>
          </p:cNvPr>
          <p:cNvSpPr txBox="1"/>
          <p:nvPr/>
        </p:nvSpPr>
        <p:spPr>
          <a:xfrm>
            <a:off x="3328842" y="5068067"/>
            <a:ext cx="1545798"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endParaRPr lang="es-ES" sz="1600" kern="1200" dirty="0">
              <a:solidFill>
                <a:schemeClr val="tx1"/>
              </a:solidFill>
            </a:endParaRPr>
          </a:p>
        </p:txBody>
      </p:sp>
      <p:sp>
        <p:nvSpPr>
          <p:cNvPr id="36" name="Círculo parcial 4">
            <a:extLst>
              <a:ext uri="{FF2B5EF4-FFF2-40B4-BE49-F238E27FC236}">
                <a16:creationId xmlns:a16="http://schemas.microsoft.com/office/drawing/2014/main" id="{5087D1B3-B987-41B9-AD1B-6F950D8ADA8F}"/>
              </a:ext>
            </a:extLst>
          </p:cNvPr>
          <p:cNvSpPr txBox="1"/>
          <p:nvPr/>
        </p:nvSpPr>
        <p:spPr>
          <a:xfrm>
            <a:off x="1267844" y="1714191"/>
            <a:ext cx="1851991" cy="2963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n-US" altLang="ko-KR" sz="1400" b="1" dirty="0" err="1">
                <a:solidFill>
                  <a:srgbClr val="FF0000"/>
                </a:solidFill>
                <a:cs typeface="Arial" pitchFamily="34" charset="0"/>
              </a:rPr>
              <a:t>Introducción</a:t>
            </a:r>
            <a:r>
              <a:rPr lang="en-US" altLang="ko-KR" sz="1400" b="1" dirty="0">
                <a:solidFill>
                  <a:srgbClr val="FF0000"/>
                </a:solidFill>
                <a:cs typeface="Arial" pitchFamily="34" charset="0"/>
              </a:rPr>
              <a:t> a la </a:t>
            </a:r>
            <a:r>
              <a:rPr lang="en-US" altLang="ko-KR" sz="1400" b="1" dirty="0" err="1">
                <a:solidFill>
                  <a:srgbClr val="FF0000"/>
                </a:solidFill>
                <a:cs typeface="Arial" pitchFamily="34" charset="0"/>
              </a:rPr>
              <a:t>Estrategia</a:t>
            </a:r>
            <a:r>
              <a:rPr lang="en-US" altLang="ko-KR" sz="1400" b="1" dirty="0">
                <a:solidFill>
                  <a:srgbClr val="FF0000"/>
                </a:solidFill>
                <a:cs typeface="Arial" pitchFamily="34" charset="0"/>
              </a:rPr>
              <a:t> de </a:t>
            </a:r>
            <a:r>
              <a:rPr lang="en-US" altLang="ko-KR" sz="1400" b="1" dirty="0" err="1">
                <a:solidFill>
                  <a:srgbClr val="FF0000"/>
                </a:solidFill>
                <a:cs typeface="Arial" pitchFamily="34" charset="0"/>
              </a:rPr>
              <a:t>Océano</a:t>
            </a:r>
            <a:r>
              <a:rPr lang="en-US" altLang="ko-KR" sz="1400" b="1" dirty="0">
                <a:solidFill>
                  <a:srgbClr val="FF0000"/>
                </a:solidFill>
                <a:cs typeface="Arial" pitchFamily="34" charset="0"/>
              </a:rPr>
              <a:t>  to Blue Ocean Strategy</a:t>
            </a:r>
          </a:p>
          <a:p>
            <a:pPr marL="171450" indent="-171450" algn="ctr" defTabSz="666750">
              <a:lnSpc>
                <a:spcPct val="90000"/>
              </a:lnSpc>
              <a:spcBef>
                <a:spcPct val="0"/>
              </a:spcBef>
              <a:spcAft>
                <a:spcPct val="35000"/>
              </a:spcAft>
              <a:buFont typeface="Arial" panose="020B0604020202020204" pitchFamily="34" charset="0"/>
              <a:buChar char="•"/>
            </a:pPr>
            <a:r>
              <a:rPr lang="es-ES" altLang="ko-KR" sz="1200" dirty="0">
                <a:solidFill>
                  <a:schemeClr val="tx1"/>
                </a:solidFill>
                <a:cs typeface="Arial" pitchFamily="34" charset="0"/>
              </a:rPr>
              <a:t>Una forma de perseguir la diferenciación y el bajo coste para abrir un nuevo espacio de mercado y demanda</a:t>
            </a:r>
          </a:p>
          <a:p>
            <a:pPr marL="171450" indent="-171450" algn="ctr" defTabSz="666750">
              <a:lnSpc>
                <a:spcPct val="90000"/>
              </a:lnSpc>
              <a:spcBef>
                <a:spcPct val="0"/>
              </a:spcBef>
              <a:spcAft>
                <a:spcPct val="35000"/>
              </a:spcAft>
              <a:buFont typeface="Arial" panose="020B0604020202020204" pitchFamily="34" charset="0"/>
              <a:buChar char="•"/>
            </a:pPr>
            <a:r>
              <a:rPr lang="es-ES" altLang="ko-KR" sz="1200" dirty="0">
                <a:solidFill>
                  <a:schemeClr val="tx1"/>
                </a:solidFill>
                <a:cs typeface="Arial" pitchFamily="34" charset="0"/>
              </a:rPr>
              <a:t>Una forma de crear y captar un mercado sin coste para que la competencia sea irrelevante</a:t>
            </a:r>
            <a:r>
              <a:rPr lang="en-US" altLang="ko-KR" sz="1200" dirty="0">
                <a:solidFill>
                  <a:schemeClr val="tx1"/>
                </a:solidFill>
                <a:cs typeface="Arial" pitchFamily="34" charset="0"/>
              </a:rPr>
              <a:t>. </a:t>
            </a:r>
          </a:p>
        </p:txBody>
      </p:sp>
      <p:pic>
        <p:nvPicPr>
          <p:cNvPr id="37" name="Imagen 36">
            <a:extLst>
              <a:ext uri="{FF2B5EF4-FFF2-40B4-BE49-F238E27FC236}">
                <a16:creationId xmlns:a16="http://schemas.microsoft.com/office/drawing/2014/main" id="{2408AB97-1728-42C7-B2C0-68563D63DF07}"/>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937807" y="2805463"/>
            <a:ext cx="317240" cy="482490"/>
          </a:xfrm>
          <a:prstGeom prst="rect">
            <a:avLst/>
          </a:prstGeom>
        </p:spPr>
      </p:pic>
      <p:cxnSp>
        <p:nvCxnSpPr>
          <p:cNvPr id="42" name="Conector recto de flecha 41">
            <a:extLst>
              <a:ext uri="{FF2B5EF4-FFF2-40B4-BE49-F238E27FC236}">
                <a16:creationId xmlns:a16="http://schemas.microsoft.com/office/drawing/2014/main" id="{6CFFDE0F-79B9-4B5C-83BF-0B8BA17475A9}"/>
              </a:ext>
            </a:extLst>
          </p:cNvPr>
          <p:cNvCxnSpPr>
            <a:cxnSpLocks/>
          </p:cNvCxnSpPr>
          <p:nvPr/>
        </p:nvCxnSpPr>
        <p:spPr>
          <a:xfrm flipH="1">
            <a:off x="3228783" y="2736952"/>
            <a:ext cx="980432" cy="0"/>
          </a:xfrm>
          <a:prstGeom prst="straightConnector1">
            <a:avLst/>
          </a:prstGeom>
          <a:ln w="19050">
            <a:solidFill>
              <a:srgbClr val="D92E2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B5981CFC-69D6-4D4C-BACB-7FD12B493921}"/>
              </a:ext>
            </a:extLst>
          </p:cNvPr>
          <p:cNvCxnSpPr>
            <a:cxnSpLocks/>
          </p:cNvCxnSpPr>
          <p:nvPr/>
        </p:nvCxnSpPr>
        <p:spPr>
          <a:xfrm>
            <a:off x="5818246" y="4487783"/>
            <a:ext cx="0" cy="378828"/>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0974103A-2414-4B1B-8808-F01C8A021B8A}"/>
              </a:ext>
            </a:extLst>
          </p:cNvPr>
          <p:cNvCxnSpPr>
            <a:cxnSpLocks/>
          </p:cNvCxnSpPr>
          <p:nvPr/>
        </p:nvCxnSpPr>
        <p:spPr>
          <a:xfrm>
            <a:off x="7301184" y="2741793"/>
            <a:ext cx="997159" cy="0"/>
          </a:xfrm>
          <a:prstGeom prst="straightConnector1">
            <a:avLst/>
          </a:prstGeom>
          <a:ln w="19050">
            <a:solidFill>
              <a:srgbClr val="FFD13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91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6941820" y="488131"/>
            <a:ext cx="5036975" cy="671109"/>
          </a:xfrm>
        </p:spPr>
        <p:txBody>
          <a:bodyPr>
            <a:noAutofit/>
          </a:bodyPr>
          <a:lstStyle/>
          <a:p>
            <a:r>
              <a:rPr lang="en-GB" sz="4000" b="1" dirty="0">
                <a:solidFill>
                  <a:srgbClr val="C00000"/>
                </a:solidFill>
              </a:rPr>
              <a:t>Test de </a:t>
            </a:r>
            <a:r>
              <a:rPr lang="en-GB" sz="4000" b="1" dirty="0" err="1">
                <a:solidFill>
                  <a:srgbClr val="C00000"/>
                </a:solidFill>
              </a:rPr>
              <a:t>autoevaluación</a:t>
            </a:r>
            <a:endParaRPr lang="en-GB" sz="4000" b="1" dirty="0">
              <a:solidFill>
                <a:srgbClr val="C00000"/>
              </a:solidFill>
            </a:endParaRPr>
          </a:p>
        </p:txBody>
      </p:sp>
      <p:sp>
        <p:nvSpPr>
          <p:cNvPr id="11" name="Text Placeholder 4">
            <a:extLst>
              <a:ext uri="{FF2B5EF4-FFF2-40B4-BE49-F238E27FC236}">
                <a16:creationId xmlns:a16="http://schemas.microsoft.com/office/drawing/2014/main" id="{1CEE6CFB-652F-401E-AD86-77644B3FAE51}"/>
              </a:ext>
            </a:extLst>
          </p:cNvPr>
          <p:cNvSpPr txBox="1">
            <a:spLocks/>
          </p:cNvSpPr>
          <p:nvPr/>
        </p:nvSpPr>
        <p:spPr>
          <a:xfrm>
            <a:off x="2494218" y="2232580"/>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Pregunta</a:t>
            </a:r>
            <a:r>
              <a:rPr lang="en-US" altLang="ko-KR" sz="1600" b="1">
                <a:latin typeface="Arial" panose="020B0604020202020204" pitchFamily="34" charset="0"/>
                <a:cs typeface="Arial" panose="020B0604020202020204" pitchFamily="34" charset="0"/>
              </a:rPr>
              <a:t> 1</a:t>
            </a:r>
            <a:r>
              <a:rPr lang="en-US" altLang="ko-KR" sz="1600" b="1">
                <a:latin typeface="+mj-lt"/>
                <a:cs typeface="Arial" pitchFamily="34" charset="0"/>
              </a:rPr>
              <a:t>:</a:t>
            </a:r>
            <a:endParaRPr lang="en-US" altLang="ko-KR" sz="1600" b="1" dirty="0">
              <a:latin typeface="+mj-lt"/>
              <a:cs typeface="Arial" pitchFamily="34" charset="0"/>
            </a:endParaRPr>
          </a:p>
          <a:p>
            <a:r>
              <a:rPr lang="it-IT" b="1" dirty="0"/>
              <a:t>¿</a:t>
            </a:r>
            <a:r>
              <a:rPr lang="it-IT" b="1" dirty="0" err="1"/>
              <a:t>Qué</a:t>
            </a:r>
            <a:r>
              <a:rPr lang="it-IT" b="1" dirty="0"/>
              <a:t> es la </a:t>
            </a:r>
            <a:r>
              <a:rPr lang="it-IT" b="1" dirty="0" err="1"/>
              <a:t>innovación</a:t>
            </a:r>
            <a:r>
              <a:rPr lang="it-IT" b="1" dirty="0"/>
              <a:t> y por </a:t>
            </a:r>
            <a:r>
              <a:rPr lang="it-IT" b="1" dirty="0" err="1"/>
              <a:t>qué</a:t>
            </a:r>
            <a:r>
              <a:rPr lang="it-IT" b="1" dirty="0"/>
              <a:t> es importante en la </a:t>
            </a:r>
            <a:r>
              <a:rPr lang="it-IT" b="1" dirty="0" err="1"/>
              <a:t>empresa</a:t>
            </a:r>
            <a:r>
              <a:rPr lang="it-IT" b="1" dirty="0"/>
              <a:t>?</a:t>
            </a:r>
            <a:endParaRPr lang="ko-KR" altLang="en-US" sz="1600" b="1" dirty="0">
              <a:latin typeface="+mj-lt"/>
              <a:cs typeface="Arial" pitchFamily="34" charset="0"/>
            </a:endParaRPr>
          </a:p>
        </p:txBody>
      </p:sp>
      <p:grpSp>
        <p:nvGrpSpPr>
          <p:cNvPr id="3" name="Grupo 2">
            <a:extLst>
              <a:ext uri="{FF2B5EF4-FFF2-40B4-BE49-F238E27FC236}">
                <a16:creationId xmlns:a16="http://schemas.microsoft.com/office/drawing/2014/main" id="{3ABA6387-F2E0-4F54-A8C6-C1448A54B76F}"/>
              </a:ext>
            </a:extLst>
          </p:cNvPr>
          <p:cNvGrpSpPr/>
          <p:nvPr/>
        </p:nvGrpSpPr>
        <p:grpSpPr>
          <a:xfrm>
            <a:off x="8330291" y="2275106"/>
            <a:ext cx="1061896" cy="965383"/>
            <a:chOff x="1647104" y="1683715"/>
            <a:chExt cx="724176" cy="586547"/>
          </a:xfrm>
        </p:grpSpPr>
        <p:sp>
          <p:nvSpPr>
            <p:cNvPr id="2" name="Rectángulo 1">
              <a:extLst>
                <a:ext uri="{FF2B5EF4-FFF2-40B4-BE49-F238E27FC236}">
                  <a16:creationId xmlns:a16="http://schemas.microsoft.com/office/drawing/2014/main" id="{A1E00100-DE37-4138-ADCC-C4752FCEB8FD}"/>
                </a:ext>
              </a:extLst>
            </p:cNvPr>
            <p:cNvSpPr/>
            <p:nvPr/>
          </p:nvSpPr>
          <p:spPr>
            <a:xfrm>
              <a:off x="1647104" y="1683715"/>
              <a:ext cx="724176" cy="586547"/>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6">
              <a:extLst>
                <a:ext uri="{FF2B5EF4-FFF2-40B4-BE49-F238E27FC236}">
                  <a16:creationId xmlns:a16="http://schemas.microsoft.com/office/drawing/2014/main" id="{278C3459-CABC-4D17-B45C-C4DDA3D55D77}"/>
                </a:ext>
              </a:extLst>
            </p:cNvPr>
            <p:cNvSpPr/>
            <p:nvPr/>
          </p:nvSpPr>
          <p:spPr>
            <a:xfrm>
              <a:off x="1793124" y="1807904"/>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4" name="Grupo 3">
            <a:extLst>
              <a:ext uri="{FF2B5EF4-FFF2-40B4-BE49-F238E27FC236}">
                <a16:creationId xmlns:a16="http://schemas.microsoft.com/office/drawing/2014/main" id="{C4DC21D7-03C9-4E6D-81DF-052482C04255}"/>
              </a:ext>
            </a:extLst>
          </p:cNvPr>
          <p:cNvGrpSpPr/>
          <p:nvPr/>
        </p:nvGrpSpPr>
        <p:grpSpPr>
          <a:xfrm>
            <a:off x="1276760" y="2278581"/>
            <a:ext cx="1061896" cy="965383"/>
            <a:chOff x="5146962" y="2232411"/>
            <a:chExt cx="1061896" cy="965383"/>
          </a:xfrm>
        </p:grpSpPr>
        <p:sp>
          <p:nvSpPr>
            <p:cNvPr id="18" name="Rectángulo 17">
              <a:extLst>
                <a:ext uri="{FF2B5EF4-FFF2-40B4-BE49-F238E27FC236}">
                  <a16:creationId xmlns:a16="http://schemas.microsoft.com/office/drawing/2014/main" id="{40D34F12-CA7C-425C-889A-FA960573DC9D}"/>
                </a:ext>
              </a:extLst>
            </p:cNvPr>
            <p:cNvSpPr/>
            <p:nvPr/>
          </p:nvSpPr>
          <p:spPr>
            <a:xfrm>
              <a:off x="5146962" y="2232411"/>
              <a:ext cx="1061896" cy="965383"/>
            </a:xfrm>
            <a:prstGeom prst="rect">
              <a:avLst/>
            </a:prstGeom>
            <a:solidFill>
              <a:srgbClr val="D92E2D"/>
            </a:solidFill>
            <a:ln>
              <a:solidFill>
                <a:srgbClr val="D9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36">
              <a:extLst>
                <a:ext uri="{FF2B5EF4-FFF2-40B4-BE49-F238E27FC236}">
                  <a16:creationId xmlns:a16="http://schemas.microsoft.com/office/drawing/2014/main" id="{ABA4606A-6E66-41DA-B489-E8F965CD99EE}"/>
                </a:ext>
              </a:extLst>
            </p:cNvPr>
            <p:cNvSpPr/>
            <p:nvPr/>
          </p:nvSpPr>
          <p:spPr>
            <a:xfrm>
              <a:off x="5407868" y="2436812"/>
              <a:ext cx="554394" cy="467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
        <p:nvSpPr>
          <p:cNvPr id="21" name="Text Placeholder 4">
            <a:extLst>
              <a:ext uri="{FF2B5EF4-FFF2-40B4-BE49-F238E27FC236}">
                <a16:creationId xmlns:a16="http://schemas.microsoft.com/office/drawing/2014/main" id="{3F9D470A-BF01-4D7C-864E-03F03E038D13}"/>
              </a:ext>
            </a:extLst>
          </p:cNvPr>
          <p:cNvSpPr txBox="1">
            <a:spLocks/>
          </p:cNvSpPr>
          <p:nvPr/>
        </p:nvSpPr>
        <p:spPr>
          <a:xfrm>
            <a:off x="5961534" y="220230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Pregunta</a:t>
            </a:r>
            <a:r>
              <a:rPr lang="en-US" altLang="ko-KR" sz="1600" b="1" dirty="0">
                <a:latin typeface="Arial" panose="020B0604020202020204" pitchFamily="34" charset="0"/>
                <a:cs typeface="Arial" panose="020B0604020202020204" pitchFamily="34" charset="0"/>
              </a:rPr>
              <a:t> 2</a:t>
            </a:r>
            <a:endParaRPr lang="ko-KR" altLang="en-US" sz="1600" b="1" dirty="0">
              <a:latin typeface="Arial" panose="020B0604020202020204" pitchFamily="34" charset="0"/>
              <a:cs typeface="Arial" panose="020B0604020202020204" pitchFamily="34" charset="0"/>
            </a:endParaRPr>
          </a:p>
        </p:txBody>
      </p:sp>
      <p:sp>
        <p:nvSpPr>
          <p:cNvPr id="22" name="Text Placeholder 5">
            <a:extLst>
              <a:ext uri="{FF2B5EF4-FFF2-40B4-BE49-F238E27FC236}">
                <a16:creationId xmlns:a16="http://schemas.microsoft.com/office/drawing/2014/main" id="{7C8D88BE-7943-4B45-971A-B6E4EFEA82C8}"/>
              </a:ext>
            </a:extLst>
          </p:cNvPr>
          <p:cNvSpPr txBox="1">
            <a:spLocks/>
          </p:cNvSpPr>
          <p:nvPr/>
        </p:nvSpPr>
        <p:spPr>
          <a:xfrm>
            <a:off x="5961534" y="250961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a:t>
            </a:r>
            <a:r>
              <a:rPr lang="en-US" b="1" dirty="0" err="1"/>
              <a:t>Cuáles</a:t>
            </a:r>
            <a:r>
              <a:rPr lang="en-US" b="1" dirty="0"/>
              <a:t> son las </a:t>
            </a:r>
            <a:r>
              <a:rPr lang="en-US" b="1" dirty="0" err="1"/>
              <a:t>fases</a:t>
            </a:r>
            <a:r>
              <a:rPr lang="en-US" b="1" dirty="0"/>
              <a:t> del </a:t>
            </a:r>
            <a:r>
              <a:rPr lang="en-US" b="1" dirty="0" err="1"/>
              <a:t>proceso</a:t>
            </a:r>
            <a:r>
              <a:rPr lang="en-US" b="1" dirty="0"/>
              <a:t> del design thinking?</a:t>
            </a:r>
            <a:endParaRPr lang="en-US" altLang="ko-KR" sz="1600" dirty="0">
              <a:latin typeface="Arial" panose="020B0604020202020204" pitchFamily="34" charset="0"/>
              <a:cs typeface="Arial" panose="020B0604020202020204" pitchFamily="34" charset="0"/>
            </a:endParaRPr>
          </a:p>
        </p:txBody>
      </p:sp>
      <p:sp>
        <p:nvSpPr>
          <p:cNvPr id="24" name="Text Placeholder 4">
            <a:extLst>
              <a:ext uri="{FF2B5EF4-FFF2-40B4-BE49-F238E27FC236}">
                <a16:creationId xmlns:a16="http://schemas.microsoft.com/office/drawing/2014/main" id="{C437ABDA-AED3-4F33-AE14-55ECEF96F665}"/>
              </a:ext>
            </a:extLst>
          </p:cNvPr>
          <p:cNvSpPr txBox="1">
            <a:spLocks/>
          </p:cNvSpPr>
          <p:nvPr/>
        </p:nvSpPr>
        <p:spPr>
          <a:xfrm>
            <a:off x="9494341" y="2244491"/>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Pregunta</a:t>
            </a:r>
            <a:r>
              <a:rPr lang="en-US" altLang="ko-KR" sz="1600" b="1" dirty="0">
                <a:latin typeface="Arial" panose="020B0604020202020204" pitchFamily="34" charset="0"/>
                <a:cs typeface="Arial" panose="020B0604020202020204" pitchFamily="34" charset="0"/>
              </a:rPr>
              <a:t> 3</a:t>
            </a:r>
            <a:endParaRPr lang="ko-KR" altLang="en-US" sz="1600" b="1" dirty="0">
              <a:latin typeface="Arial" panose="020B0604020202020204" pitchFamily="34" charset="0"/>
              <a:cs typeface="Arial" panose="020B0604020202020204" pitchFamily="34" charset="0"/>
            </a:endParaRPr>
          </a:p>
        </p:txBody>
      </p:sp>
      <p:sp>
        <p:nvSpPr>
          <p:cNvPr id="25" name="Text Placeholder 5">
            <a:extLst>
              <a:ext uri="{FF2B5EF4-FFF2-40B4-BE49-F238E27FC236}">
                <a16:creationId xmlns:a16="http://schemas.microsoft.com/office/drawing/2014/main" id="{220CD748-A25E-4A63-BD61-B6BA5E2A3466}"/>
              </a:ext>
            </a:extLst>
          </p:cNvPr>
          <p:cNvSpPr txBox="1">
            <a:spLocks/>
          </p:cNvSpPr>
          <p:nvPr/>
        </p:nvSpPr>
        <p:spPr>
          <a:xfrm>
            <a:off x="9494341" y="255197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Di los </a:t>
            </a:r>
            <a:r>
              <a:rPr lang="en-US" b="1" dirty="0" err="1"/>
              <a:t>principios</a:t>
            </a:r>
            <a:r>
              <a:rPr lang="en-US" b="1" dirty="0"/>
              <a:t> </a:t>
            </a:r>
            <a:r>
              <a:rPr lang="en-US" b="1" dirty="0" err="1"/>
              <a:t>básicos</a:t>
            </a:r>
            <a:r>
              <a:rPr lang="en-US" b="1" dirty="0"/>
              <a:t> del brainstorming.</a:t>
            </a:r>
            <a:endParaRPr lang="en-US" altLang="ko-KR" sz="1600" dirty="0">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6DADA11D-773C-41AA-98A8-4A921B31191E}"/>
              </a:ext>
            </a:extLst>
          </p:cNvPr>
          <p:cNvGrpSpPr/>
          <p:nvPr/>
        </p:nvGrpSpPr>
        <p:grpSpPr>
          <a:xfrm>
            <a:off x="4862975" y="2278580"/>
            <a:ext cx="1061896" cy="965383"/>
            <a:chOff x="4523418" y="3490010"/>
            <a:chExt cx="1061896" cy="965383"/>
          </a:xfrm>
        </p:grpSpPr>
        <p:sp>
          <p:nvSpPr>
            <p:cNvPr id="27" name="Rectángulo 26">
              <a:extLst>
                <a:ext uri="{FF2B5EF4-FFF2-40B4-BE49-F238E27FC236}">
                  <a16:creationId xmlns:a16="http://schemas.microsoft.com/office/drawing/2014/main" id="{9D836CD2-502D-4B8F-AE6C-6C607D277D97}"/>
                </a:ext>
              </a:extLst>
            </p:cNvPr>
            <p:cNvSpPr/>
            <p:nvPr/>
          </p:nvSpPr>
          <p:spPr>
            <a:xfrm>
              <a:off x="4523418" y="3490010"/>
              <a:ext cx="1061896" cy="965383"/>
            </a:xfrm>
            <a:prstGeom prst="rect">
              <a:avLst/>
            </a:prstGeom>
            <a:solidFill>
              <a:srgbClr val="E6872D"/>
            </a:solidFill>
            <a:ln>
              <a:solidFill>
                <a:srgbClr val="E68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Donut 39">
              <a:extLst>
                <a:ext uri="{FF2B5EF4-FFF2-40B4-BE49-F238E27FC236}">
                  <a16:creationId xmlns:a16="http://schemas.microsoft.com/office/drawing/2014/main" id="{1334B0C0-290D-4995-B6C4-A157746FF673}"/>
                </a:ext>
              </a:extLst>
            </p:cNvPr>
            <p:cNvSpPr/>
            <p:nvPr/>
          </p:nvSpPr>
          <p:spPr>
            <a:xfrm flipV="1">
              <a:off x="4832324" y="3760491"/>
              <a:ext cx="444083" cy="417474"/>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sp>
        <p:nvSpPr>
          <p:cNvPr id="29" name="Text Placeholder 4">
            <a:extLst>
              <a:ext uri="{FF2B5EF4-FFF2-40B4-BE49-F238E27FC236}">
                <a16:creationId xmlns:a16="http://schemas.microsoft.com/office/drawing/2014/main" id="{06AF3D80-07B6-4861-AFD2-D114D66325BC}"/>
              </a:ext>
            </a:extLst>
          </p:cNvPr>
          <p:cNvSpPr txBox="1">
            <a:spLocks/>
          </p:cNvSpPr>
          <p:nvPr/>
        </p:nvSpPr>
        <p:spPr>
          <a:xfrm>
            <a:off x="2371280" y="3970029"/>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Pregunta</a:t>
            </a:r>
            <a:r>
              <a:rPr lang="en-US" altLang="ko-KR" sz="1600" b="1" dirty="0">
                <a:latin typeface="Arial" panose="020B0604020202020204" pitchFamily="34" charset="0"/>
                <a:cs typeface="Arial" panose="020B0604020202020204" pitchFamily="34" charset="0"/>
              </a:rPr>
              <a:t> 4</a:t>
            </a:r>
            <a:endParaRPr lang="ko-KR" altLang="en-US" sz="1600" b="1" dirty="0">
              <a:latin typeface="Arial" panose="020B0604020202020204" pitchFamily="34" charset="0"/>
              <a:cs typeface="Arial" panose="020B0604020202020204" pitchFamily="34" charset="0"/>
            </a:endParaRPr>
          </a:p>
        </p:txBody>
      </p:sp>
      <p:sp>
        <p:nvSpPr>
          <p:cNvPr id="30" name="Text Placeholder 5">
            <a:extLst>
              <a:ext uri="{FF2B5EF4-FFF2-40B4-BE49-F238E27FC236}">
                <a16:creationId xmlns:a16="http://schemas.microsoft.com/office/drawing/2014/main" id="{ECDCB232-E9E6-43BF-B205-DF4BE1023D04}"/>
              </a:ext>
            </a:extLst>
          </p:cNvPr>
          <p:cNvSpPr txBox="1">
            <a:spLocks/>
          </p:cNvSpPr>
          <p:nvPr/>
        </p:nvSpPr>
        <p:spPr>
          <a:xfrm>
            <a:off x="2371280" y="427750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Describe </a:t>
            </a:r>
            <a:r>
              <a:rPr lang="en-US" b="1" dirty="0" err="1"/>
              <a:t>el</a:t>
            </a:r>
            <a:r>
              <a:rPr lang="en-US" b="1" dirty="0"/>
              <a:t> </a:t>
            </a:r>
            <a:r>
              <a:rPr lang="en-US" b="1" dirty="0" err="1"/>
              <a:t>método</a:t>
            </a:r>
            <a:r>
              <a:rPr lang="en-US" b="1" dirty="0"/>
              <a:t> de </a:t>
            </a:r>
            <a:r>
              <a:rPr lang="en-US" b="1" dirty="0" err="1"/>
              <a:t>generación</a:t>
            </a:r>
            <a:r>
              <a:rPr lang="en-US" b="1" dirty="0"/>
              <a:t> de ideas. ¿</a:t>
            </a:r>
            <a:r>
              <a:rPr lang="en-US" b="1" dirty="0" err="1"/>
              <a:t>Cuándo</a:t>
            </a:r>
            <a:r>
              <a:rPr lang="en-US" b="1" dirty="0"/>
              <a:t> se </a:t>
            </a:r>
            <a:r>
              <a:rPr lang="en-US" b="1" dirty="0" err="1"/>
              <a:t>puede</a:t>
            </a:r>
            <a:r>
              <a:rPr lang="en-US" b="1" dirty="0"/>
              <a:t> usar?</a:t>
            </a:r>
            <a:endParaRPr lang="en-US" altLang="ko-KR" sz="1600" dirty="0">
              <a:latin typeface="Arial" panose="020B0604020202020204" pitchFamily="34" charset="0"/>
              <a:cs typeface="Arial" panose="020B0604020202020204" pitchFamily="34" charset="0"/>
            </a:endParaRPr>
          </a:p>
        </p:txBody>
      </p:sp>
      <p:grpSp>
        <p:nvGrpSpPr>
          <p:cNvPr id="31" name="Grupo 30">
            <a:extLst>
              <a:ext uri="{FF2B5EF4-FFF2-40B4-BE49-F238E27FC236}">
                <a16:creationId xmlns:a16="http://schemas.microsoft.com/office/drawing/2014/main" id="{0E88218E-E57C-4098-AF1A-77220D2E19C3}"/>
              </a:ext>
            </a:extLst>
          </p:cNvPr>
          <p:cNvGrpSpPr/>
          <p:nvPr/>
        </p:nvGrpSpPr>
        <p:grpSpPr>
          <a:xfrm>
            <a:off x="8330291" y="4012723"/>
            <a:ext cx="1061896" cy="965383"/>
            <a:chOff x="1647104" y="1683715"/>
            <a:chExt cx="724176" cy="586547"/>
          </a:xfrm>
        </p:grpSpPr>
        <p:sp>
          <p:nvSpPr>
            <p:cNvPr id="32" name="Rectángulo 31">
              <a:extLst>
                <a:ext uri="{FF2B5EF4-FFF2-40B4-BE49-F238E27FC236}">
                  <a16:creationId xmlns:a16="http://schemas.microsoft.com/office/drawing/2014/main" id="{72561DF8-F6C1-495C-B9F1-494C045E5820}"/>
                </a:ext>
              </a:extLst>
            </p:cNvPr>
            <p:cNvSpPr/>
            <p:nvPr/>
          </p:nvSpPr>
          <p:spPr>
            <a:xfrm>
              <a:off x="1647104" y="1683715"/>
              <a:ext cx="724176" cy="586547"/>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16">
              <a:extLst>
                <a:ext uri="{FF2B5EF4-FFF2-40B4-BE49-F238E27FC236}">
                  <a16:creationId xmlns:a16="http://schemas.microsoft.com/office/drawing/2014/main" id="{DB3F2BFE-F9C6-425A-BF84-99A376D662AB}"/>
                </a:ext>
              </a:extLst>
            </p:cNvPr>
            <p:cNvSpPr/>
            <p:nvPr/>
          </p:nvSpPr>
          <p:spPr>
            <a:xfrm>
              <a:off x="1793124" y="1807904"/>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34" name="Grupo 33">
            <a:extLst>
              <a:ext uri="{FF2B5EF4-FFF2-40B4-BE49-F238E27FC236}">
                <a16:creationId xmlns:a16="http://schemas.microsoft.com/office/drawing/2014/main" id="{B9477452-4E36-4AE6-9961-382FF033C8FE}"/>
              </a:ext>
            </a:extLst>
          </p:cNvPr>
          <p:cNvGrpSpPr/>
          <p:nvPr/>
        </p:nvGrpSpPr>
        <p:grpSpPr>
          <a:xfrm>
            <a:off x="1276760" y="4016198"/>
            <a:ext cx="1061896" cy="965383"/>
            <a:chOff x="5146962" y="2232411"/>
            <a:chExt cx="1061896" cy="965383"/>
          </a:xfrm>
        </p:grpSpPr>
        <p:sp>
          <p:nvSpPr>
            <p:cNvPr id="35" name="Rectángulo 34">
              <a:extLst>
                <a:ext uri="{FF2B5EF4-FFF2-40B4-BE49-F238E27FC236}">
                  <a16:creationId xmlns:a16="http://schemas.microsoft.com/office/drawing/2014/main" id="{3CAE64E8-A90A-4C86-A35F-CE5EB41ECD02}"/>
                </a:ext>
              </a:extLst>
            </p:cNvPr>
            <p:cNvSpPr/>
            <p:nvPr/>
          </p:nvSpPr>
          <p:spPr>
            <a:xfrm>
              <a:off x="5146962" y="2232411"/>
              <a:ext cx="1061896" cy="965383"/>
            </a:xfrm>
            <a:prstGeom prst="rect">
              <a:avLst/>
            </a:prstGeom>
            <a:solidFill>
              <a:srgbClr val="D92E2D"/>
            </a:solidFill>
            <a:ln>
              <a:solidFill>
                <a:srgbClr val="D9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6">
              <a:extLst>
                <a:ext uri="{FF2B5EF4-FFF2-40B4-BE49-F238E27FC236}">
                  <a16:creationId xmlns:a16="http://schemas.microsoft.com/office/drawing/2014/main" id="{1D72B47C-0E9C-438E-A88A-38A1071127DC}"/>
                </a:ext>
              </a:extLst>
            </p:cNvPr>
            <p:cNvSpPr/>
            <p:nvPr/>
          </p:nvSpPr>
          <p:spPr>
            <a:xfrm>
              <a:off x="5407868" y="2436812"/>
              <a:ext cx="554394" cy="467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
        <p:nvSpPr>
          <p:cNvPr id="37" name="Text Placeholder 4">
            <a:extLst>
              <a:ext uri="{FF2B5EF4-FFF2-40B4-BE49-F238E27FC236}">
                <a16:creationId xmlns:a16="http://schemas.microsoft.com/office/drawing/2014/main" id="{66FD3A1E-A57E-4C83-A668-0354E0D79189}"/>
              </a:ext>
            </a:extLst>
          </p:cNvPr>
          <p:cNvSpPr txBox="1">
            <a:spLocks/>
          </p:cNvSpPr>
          <p:nvPr/>
        </p:nvSpPr>
        <p:spPr>
          <a:xfrm>
            <a:off x="5961534" y="3939750"/>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Pregunta</a:t>
            </a:r>
            <a:r>
              <a:rPr lang="en-US" altLang="ko-KR" sz="1600" b="1" dirty="0">
                <a:latin typeface="Arial" panose="020B0604020202020204" pitchFamily="34" charset="0"/>
                <a:cs typeface="Arial" panose="020B0604020202020204" pitchFamily="34" charset="0"/>
              </a:rPr>
              <a:t> 5</a:t>
            </a:r>
            <a:endParaRPr lang="ko-KR" altLang="en-US" sz="1600" b="1" dirty="0">
              <a:latin typeface="Arial" panose="020B0604020202020204" pitchFamily="34" charset="0"/>
              <a:cs typeface="Arial" panose="020B0604020202020204" pitchFamily="34" charset="0"/>
            </a:endParaRPr>
          </a:p>
        </p:txBody>
      </p:sp>
      <p:sp>
        <p:nvSpPr>
          <p:cNvPr id="38" name="Text Placeholder 5">
            <a:extLst>
              <a:ext uri="{FF2B5EF4-FFF2-40B4-BE49-F238E27FC236}">
                <a16:creationId xmlns:a16="http://schemas.microsoft.com/office/drawing/2014/main" id="{8B57C654-1CB6-4596-9FFD-8CEFA6EF9320}"/>
              </a:ext>
            </a:extLst>
          </p:cNvPr>
          <p:cNvSpPr txBox="1">
            <a:spLocks/>
          </p:cNvSpPr>
          <p:nvPr/>
        </p:nvSpPr>
        <p:spPr>
          <a:xfrm>
            <a:off x="5961534" y="424722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t>Explica</a:t>
            </a:r>
            <a:r>
              <a:rPr lang="en-US" b="1" dirty="0"/>
              <a:t> las ideas </a:t>
            </a:r>
            <a:r>
              <a:rPr lang="en-US" b="1" dirty="0" err="1"/>
              <a:t>básicas</a:t>
            </a:r>
            <a:r>
              <a:rPr lang="en-US" b="1" dirty="0"/>
              <a:t> de la </a:t>
            </a:r>
            <a:r>
              <a:rPr lang="en-US" b="1" dirty="0" err="1"/>
              <a:t>estrategia</a:t>
            </a:r>
            <a:r>
              <a:rPr lang="en-US" b="1" dirty="0"/>
              <a:t> del </a:t>
            </a:r>
            <a:r>
              <a:rPr lang="en-US" b="1" dirty="0" err="1"/>
              <a:t>Océano</a:t>
            </a:r>
            <a:r>
              <a:rPr lang="en-US" b="1" dirty="0"/>
              <a:t> Azul.</a:t>
            </a:r>
            <a:r>
              <a:rPr lang="en-US" dirty="0"/>
              <a:t> </a:t>
            </a:r>
            <a:endParaRPr lang="en-US" altLang="ko-KR" sz="1600" dirty="0">
              <a:latin typeface="Arial" panose="020B0604020202020204" pitchFamily="34" charset="0"/>
              <a:cs typeface="Arial" panose="020B0604020202020204" pitchFamily="34" charset="0"/>
            </a:endParaRPr>
          </a:p>
        </p:txBody>
      </p:sp>
      <p:sp>
        <p:nvSpPr>
          <p:cNvPr id="39" name="Text Placeholder 4">
            <a:extLst>
              <a:ext uri="{FF2B5EF4-FFF2-40B4-BE49-F238E27FC236}">
                <a16:creationId xmlns:a16="http://schemas.microsoft.com/office/drawing/2014/main" id="{9B483733-5021-4087-92C9-D5F95DD38512}"/>
              </a:ext>
            </a:extLst>
          </p:cNvPr>
          <p:cNvSpPr txBox="1">
            <a:spLocks/>
          </p:cNvSpPr>
          <p:nvPr/>
        </p:nvSpPr>
        <p:spPr>
          <a:xfrm>
            <a:off x="9494341" y="398210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Pregunta</a:t>
            </a:r>
            <a:r>
              <a:rPr lang="en-US" altLang="ko-KR" sz="1600" b="1" dirty="0">
                <a:latin typeface="Arial" panose="020B0604020202020204" pitchFamily="34" charset="0"/>
                <a:cs typeface="Arial" panose="020B0604020202020204" pitchFamily="34" charset="0"/>
              </a:rPr>
              <a:t> 6</a:t>
            </a:r>
            <a:endParaRPr lang="ko-KR" altLang="en-US" sz="1600" b="1" dirty="0">
              <a:latin typeface="Arial" panose="020B0604020202020204" pitchFamily="34" charset="0"/>
              <a:cs typeface="Arial" panose="020B0604020202020204" pitchFamily="34" charset="0"/>
            </a:endParaRPr>
          </a:p>
        </p:txBody>
      </p:sp>
      <p:sp>
        <p:nvSpPr>
          <p:cNvPr id="40" name="Text Placeholder 5">
            <a:extLst>
              <a:ext uri="{FF2B5EF4-FFF2-40B4-BE49-F238E27FC236}">
                <a16:creationId xmlns:a16="http://schemas.microsoft.com/office/drawing/2014/main" id="{7DD015C3-AAD3-441E-BA07-59C7C289F7E1}"/>
              </a:ext>
            </a:extLst>
          </p:cNvPr>
          <p:cNvSpPr txBox="1">
            <a:spLocks/>
          </p:cNvSpPr>
          <p:nvPr/>
        </p:nvSpPr>
        <p:spPr>
          <a:xfrm>
            <a:off x="9494341" y="428958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a:t>
            </a:r>
            <a:r>
              <a:rPr lang="en-US" sz="1600" b="1" dirty="0" err="1"/>
              <a:t>Cuáles</a:t>
            </a:r>
            <a:r>
              <a:rPr lang="en-US" sz="1600" b="1" dirty="0"/>
              <a:t> son las </a:t>
            </a:r>
            <a:r>
              <a:rPr lang="en-US" sz="1600" b="1" dirty="0" err="1"/>
              <a:t>ventajas</a:t>
            </a:r>
            <a:r>
              <a:rPr lang="en-US" sz="1600" b="1" dirty="0"/>
              <a:t> de la </a:t>
            </a:r>
            <a:r>
              <a:rPr lang="en-US" sz="1600" b="1" dirty="0" err="1"/>
              <a:t>estrategia</a:t>
            </a:r>
            <a:r>
              <a:rPr lang="en-US" sz="1600" b="1" dirty="0"/>
              <a:t> del </a:t>
            </a:r>
            <a:r>
              <a:rPr lang="en-US" sz="1600" b="1" dirty="0" err="1"/>
              <a:t>Océano</a:t>
            </a:r>
            <a:r>
              <a:rPr lang="en-US" sz="1600" b="1" dirty="0"/>
              <a:t> </a:t>
            </a:r>
            <a:r>
              <a:rPr lang="en-US" sz="1600" b="1" dirty="0" err="1"/>
              <a:t>azul</a:t>
            </a:r>
            <a:r>
              <a:rPr lang="en-US" sz="1600" b="1" dirty="0"/>
              <a:t> para </a:t>
            </a:r>
            <a:r>
              <a:rPr lang="en-US" sz="1600" b="1" dirty="0" err="1"/>
              <a:t>el</a:t>
            </a:r>
            <a:r>
              <a:rPr lang="en-US" sz="1600" b="1" dirty="0"/>
              <a:t> Desarrollo de la </a:t>
            </a:r>
            <a:r>
              <a:rPr lang="en-US" sz="1600" b="1" dirty="0" err="1"/>
              <a:t>empresa</a:t>
            </a:r>
            <a:r>
              <a:rPr lang="en-US" sz="1600" b="1" dirty="0"/>
              <a:t>?  </a:t>
            </a:r>
            <a:endParaRPr lang="en-US" altLang="ko-KR" sz="1600" dirty="0">
              <a:latin typeface="Arial" panose="020B0604020202020204" pitchFamily="34" charset="0"/>
              <a:cs typeface="Arial" panose="020B0604020202020204" pitchFamily="34" charset="0"/>
            </a:endParaRPr>
          </a:p>
        </p:txBody>
      </p:sp>
      <p:grpSp>
        <p:nvGrpSpPr>
          <p:cNvPr id="41" name="Grupo 40">
            <a:extLst>
              <a:ext uri="{FF2B5EF4-FFF2-40B4-BE49-F238E27FC236}">
                <a16:creationId xmlns:a16="http://schemas.microsoft.com/office/drawing/2014/main" id="{E08D0167-7F5A-4885-8852-61C2174E62E4}"/>
              </a:ext>
            </a:extLst>
          </p:cNvPr>
          <p:cNvGrpSpPr/>
          <p:nvPr/>
        </p:nvGrpSpPr>
        <p:grpSpPr>
          <a:xfrm>
            <a:off x="4862975" y="4016197"/>
            <a:ext cx="1061896" cy="965383"/>
            <a:chOff x="4523418" y="3490010"/>
            <a:chExt cx="1061896" cy="965383"/>
          </a:xfrm>
        </p:grpSpPr>
        <p:sp>
          <p:nvSpPr>
            <p:cNvPr id="42" name="Rectángulo 41">
              <a:extLst>
                <a:ext uri="{FF2B5EF4-FFF2-40B4-BE49-F238E27FC236}">
                  <a16:creationId xmlns:a16="http://schemas.microsoft.com/office/drawing/2014/main" id="{05AD4410-11B2-443C-AE32-90B520A14AB7}"/>
                </a:ext>
              </a:extLst>
            </p:cNvPr>
            <p:cNvSpPr/>
            <p:nvPr/>
          </p:nvSpPr>
          <p:spPr>
            <a:xfrm>
              <a:off x="4523418" y="3490010"/>
              <a:ext cx="1061896" cy="965383"/>
            </a:xfrm>
            <a:prstGeom prst="rect">
              <a:avLst/>
            </a:prstGeom>
            <a:solidFill>
              <a:srgbClr val="E6872D"/>
            </a:solidFill>
            <a:ln>
              <a:solidFill>
                <a:srgbClr val="E68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Donut 39">
              <a:extLst>
                <a:ext uri="{FF2B5EF4-FFF2-40B4-BE49-F238E27FC236}">
                  <a16:creationId xmlns:a16="http://schemas.microsoft.com/office/drawing/2014/main" id="{47B65D10-ED4E-477A-B5F0-6981EE105C2A}"/>
                </a:ext>
              </a:extLst>
            </p:cNvPr>
            <p:cNvSpPr/>
            <p:nvPr/>
          </p:nvSpPr>
          <p:spPr>
            <a:xfrm flipV="1">
              <a:off x="4832324" y="3760491"/>
              <a:ext cx="444083" cy="417474"/>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spTree>
    <p:extLst>
      <p:ext uri="{BB962C8B-B14F-4D97-AF65-F5344CB8AC3E}">
        <p14:creationId xmlns:p14="http://schemas.microsoft.com/office/powerpoint/2010/main" val="101654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459132" y="1196400"/>
            <a:ext cx="6026935" cy="4595327"/>
          </a:xfrm>
        </p:spPr>
        <p:txBody>
          <a:bodyPr vert="horz" lIns="91440" tIns="45720" rIns="91440" bIns="45720" rtlCol="0" anchor="t">
            <a:normAutofit/>
          </a:bodyPr>
          <a:lstStyle/>
          <a:p>
            <a:pPr algn="l"/>
            <a:endParaRPr lang="es-ES" dirty="0">
              <a:solidFill>
                <a:srgbClr val="E47A24"/>
              </a:solidFill>
              <a:latin typeface="+mj-lt"/>
            </a:endParaRPr>
          </a:p>
          <a:p>
            <a:pPr algn="just"/>
            <a:r>
              <a:rPr lang="en-GB" sz="2000" b="1" dirty="0">
                <a:solidFill>
                  <a:srgbClr val="FFC300"/>
                </a:solidFill>
                <a:effectLst/>
                <a:latin typeface="+mj-lt"/>
                <a:ea typeface="Calibri" panose="020F0502020204030204" pitchFamily="34" charset="0"/>
                <a:cs typeface="Times New Roman"/>
              </a:rPr>
              <a:t>Al final de </a:t>
            </a:r>
            <a:r>
              <a:rPr lang="en-GB" sz="2000" b="1" dirty="0" err="1">
                <a:solidFill>
                  <a:srgbClr val="FFC300"/>
                </a:solidFill>
                <a:effectLst/>
                <a:latin typeface="+mj-lt"/>
                <a:ea typeface="Calibri" panose="020F0502020204030204" pitchFamily="34" charset="0"/>
                <a:cs typeface="Times New Roman"/>
              </a:rPr>
              <a:t>este</a:t>
            </a:r>
            <a:r>
              <a:rPr lang="en-GB" sz="2000" b="1" dirty="0">
                <a:solidFill>
                  <a:srgbClr val="FFC300"/>
                </a:solidFill>
                <a:effectLst/>
                <a:latin typeface="+mj-lt"/>
                <a:ea typeface="Calibri" panose="020F0502020204030204" pitchFamily="34" charset="0"/>
                <a:cs typeface="Times New Roman"/>
              </a:rPr>
              <a:t> modulo, </a:t>
            </a:r>
            <a:r>
              <a:rPr lang="en-GB" sz="2000" b="1" dirty="0" err="1">
                <a:solidFill>
                  <a:srgbClr val="FFC300"/>
                </a:solidFill>
                <a:effectLst/>
                <a:latin typeface="+mj-lt"/>
                <a:ea typeface="Calibri" panose="020F0502020204030204" pitchFamily="34" charset="0"/>
                <a:cs typeface="Times New Roman"/>
              </a:rPr>
              <a:t>serás</a:t>
            </a:r>
            <a:r>
              <a:rPr lang="en-GB" sz="2000" b="1" dirty="0">
                <a:solidFill>
                  <a:srgbClr val="FFC300"/>
                </a:solidFill>
                <a:effectLst/>
                <a:latin typeface="+mj-lt"/>
                <a:ea typeface="Calibri" panose="020F0502020204030204" pitchFamily="34" charset="0"/>
                <a:cs typeface="Times New Roman"/>
              </a:rPr>
              <a:t> </a:t>
            </a:r>
            <a:r>
              <a:rPr lang="en-GB" sz="2000" b="1" dirty="0" err="1">
                <a:solidFill>
                  <a:srgbClr val="FFC300"/>
                </a:solidFill>
                <a:effectLst/>
                <a:latin typeface="+mj-lt"/>
                <a:ea typeface="Calibri" panose="020F0502020204030204" pitchFamily="34" charset="0"/>
                <a:cs typeface="Times New Roman"/>
              </a:rPr>
              <a:t>capaz</a:t>
            </a:r>
            <a:r>
              <a:rPr lang="en-GB" sz="2000" b="1" dirty="0">
                <a:solidFill>
                  <a:srgbClr val="FFC300"/>
                </a:solidFill>
                <a:effectLst/>
                <a:latin typeface="+mj-lt"/>
                <a:ea typeface="Calibri" panose="020F0502020204030204" pitchFamily="34" charset="0"/>
                <a:cs typeface="Times New Roman"/>
              </a:rPr>
              <a:t> de:</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4" name="Título 3">
            <a:extLst>
              <a:ext uri="{FF2B5EF4-FFF2-40B4-BE49-F238E27FC236}">
                <a16:creationId xmlns:a16="http://schemas.microsoft.com/office/drawing/2014/main" id="{C1CC14E4-70FB-426E-8FAD-6F47CAB6EB41}"/>
              </a:ext>
            </a:extLst>
          </p:cNvPr>
          <p:cNvSpPr>
            <a:spLocks noGrp="1"/>
          </p:cNvSpPr>
          <p:nvPr>
            <p:ph type="ctrTitle"/>
          </p:nvPr>
        </p:nvSpPr>
        <p:spPr>
          <a:xfrm>
            <a:off x="8058976" y="553541"/>
            <a:ext cx="3811683" cy="642859"/>
          </a:xfrm>
        </p:spPr>
        <p:txBody>
          <a:bodyPr>
            <a:normAutofit fontScale="90000"/>
          </a:bodyPr>
          <a:lstStyle/>
          <a:p>
            <a:r>
              <a:rPr lang="es-ES" sz="4000" b="1" spc="-85" dirty="0">
                <a:solidFill>
                  <a:srgbClr val="D92E2D"/>
                </a:solidFill>
                <a:ea typeface="Calibri" panose="020F0502020204030204" pitchFamily="34" charset="0"/>
                <a:cs typeface="Tahoma"/>
              </a:rPr>
              <a:t>1.O</a:t>
            </a:r>
            <a:r>
              <a:rPr lang="es-ES" sz="4000" b="1" spc="-85" dirty="0">
                <a:solidFill>
                  <a:srgbClr val="D92E2D"/>
                </a:solidFill>
                <a:cs typeface="Tahoma"/>
              </a:rPr>
              <a:t>bjetivos y metas </a:t>
            </a:r>
            <a:endParaRPr lang="es-ES" sz="4000" b="1" dirty="0">
              <a:solidFill>
                <a:srgbClr val="D92E2D"/>
              </a:solidFill>
            </a:endParaRPr>
          </a:p>
        </p:txBody>
      </p:sp>
      <p:pic>
        <p:nvPicPr>
          <p:cNvPr id="16" name="Imagen 15">
            <a:extLst>
              <a:ext uri="{FF2B5EF4-FFF2-40B4-BE49-F238E27FC236}">
                <a16:creationId xmlns:a16="http://schemas.microsoft.com/office/drawing/2014/main" id="{C59FFB22-1CA2-42FC-9C89-A2FA93EBF02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459132" y="2317483"/>
            <a:ext cx="317240" cy="482490"/>
          </a:xfrm>
          <a:prstGeom prst="rect">
            <a:avLst/>
          </a:prstGeom>
        </p:spPr>
      </p:pic>
      <p:pic>
        <p:nvPicPr>
          <p:cNvPr id="17" name="Imagen 16">
            <a:extLst>
              <a:ext uri="{FF2B5EF4-FFF2-40B4-BE49-F238E27FC236}">
                <a16:creationId xmlns:a16="http://schemas.microsoft.com/office/drawing/2014/main" id="{EB7E19A7-1F68-40D8-B67E-BD6163E7B49B}"/>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459132" y="3300003"/>
            <a:ext cx="317240" cy="482490"/>
          </a:xfrm>
          <a:prstGeom prst="rect">
            <a:avLst/>
          </a:prstGeom>
        </p:spPr>
      </p:pic>
      <p:pic>
        <p:nvPicPr>
          <p:cNvPr id="18" name="Imagen 17">
            <a:extLst>
              <a:ext uri="{FF2B5EF4-FFF2-40B4-BE49-F238E27FC236}">
                <a16:creationId xmlns:a16="http://schemas.microsoft.com/office/drawing/2014/main" id="{3D1E64DD-D47E-458E-A38C-F604DB11DCDC}"/>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459132" y="4282523"/>
            <a:ext cx="317240" cy="482490"/>
          </a:xfrm>
          <a:prstGeom prst="rect">
            <a:avLst/>
          </a:prstGeom>
        </p:spPr>
      </p:pic>
      <p:sp>
        <p:nvSpPr>
          <p:cNvPr id="19" name="TextBox 7">
            <a:extLst>
              <a:ext uri="{FF2B5EF4-FFF2-40B4-BE49-F238E27FC236}">
                <a16:creationId xmlns:a16="http://schemas.microsoft.com/office/drawing/2014/main" id="{B5C1FC63-CF05-4D85-9742-411CF5AE3D86}"/>
              </a:ext>
            </a:extLst>
          </p:cNvPr>
          <p:cNvSpPr txBox="1"/>
          <p:nvPr/>
        </p:nvSpPr>
        <p:spPr>
          <a:xfrm>
            <a:off x="1900225" y="2632758"/>
            <a:ext cx="5124925" cy="461665"/>
          </a:xfrm>
          <a:prstGeom prst="rect">
            <a:avLst/>
          </a:prstGeom>
          <a:noFill/>
        </p:spPr>
        <p:txBody>
          <a:bodyPr wrap="square" lIns="91440" tIns="45720" rIns="91440" bIns="45720" rtlCol="0" anchor="t">
            <a:spAutoFit/>
          </a:bodyPr>
          <a:lstStyle/>
          <a:p>
            <a:r>
              <a:rPr lang="es-ES" sz="1200" dirty="0">
                <a:ea typeface="+mn-lt"/>
                <a:cs typeface="+mn-lt"/>
              </a:rPr>
              <a:t>Después de estudiar esta unidad, podrás definir el concepto de innovación y enumerar las fases de un proceso de innovación.</a:t>
            </a:r>
            <a:endParaRPr lang="en-US" altLang="ko-KR" sz="1200" dirty="0">
              <a:latin typeface="+mj-lt"/>
              <a:ea typeface="맑은 고딕"/>
              <a:cs typeface="Arial"/>
            </a:endParaRPr>
          </a:p>
        </p:txBody>
      </p:sp>
      <p:sp>
        <p:nvSpPr>
          <p:cNvPr id="20" name="TextBox 8">
            <a:extLst>
              <a:ext uri="{FF2B5EF4-FFF2-40B4-BE49-F238E27FC236}">
                <a16:creationId xmlns:a16="http://schemas.microsoft.com/office/drawing/2014/main" id="{006589D8-892A-4191-BF65-8E3960D7DC65}"/>
              </a:ext>
            </a:extLst>
          </p:cNvPr>
          <p:cNvSpPr txBox="1"/>
          <p:nvPr/>
        </p:nvSpPr>
        <p:spPr>
          <a:xfrm>
            <a:off x="1900225" y="2294204"/>
            <a:ext cx="5124925" cy="369332"/>
          </a:xfrm>
          <a:prstGeom prst="rect">
            <a:avLst/>
          </a:prstGeom>
          <a:noFill/>
        </p:spPr>
        <p:txBody>
          <a:bodyPr wrap="square" lIns="108000" tIns="45720" rIns="108000" bIns="45720" rtlCol="0" anchor="t">
            <a:spAutoFit/>
          </a:bodyPr>
          <a:lstStyle/>
          <a:p>
            <a:r>
              <a:rPr lang="en-US" altLang="ko-KR" b="1" dirty="0" err="1">
                <a:latin typeface="+mj-lt"/>
                <a:ea typeface="맑은 고딕"/>
                <a:cs typeface="Arial"/>
              </a:rPr>
              <a:t>Proceso</a:t>
            </a:r>
            <a:r>
              <a:rPr lang="en-US" altLang="ko-KR" b="1" dirty="0">
                <a:latin typeface="+mj-lt"/>
                <a:ea typeface="맑은 고딕"/>
                <a:cs typeface="Arial"/>
              </a:rPr>
              <a:t> de </a:t>
            </a:r>
            <a:r>
              <a:rPr lang="en-US" altLang="ko-KR" b="1" dirty="0" err="1">
                <a:latin typeface="+mj-lt"/>
                <a:ea typeface="맑은 고딕"/>
                <a:cs typeface="Arial"/>
              </a:rPr>
              <a:t>innovación</a:t>
            </a:r>
            <a:endParaRPr lang="en-US" altLang="ko-KR" b="1" dirty="0">
              <a:latin typeface="+mj-lt"/>
              <a:ea typeface="맑은 고딕"/>
              <a:cs typeface="Arial" pitchFamily="34" charset="0"/>
            </a:endParaRPr>
          </a:p>
        </p:txBody>
      </p:sp>
      <p:sp>
        <p:nvSpPr>
          <p:cNvPr id="21" name="TextBox 7">
            <a:extLst>
              <a:ext uri="{FF2B5EF4-FFF2-40B4-BE49-F238E27FC236}">
                <a16:creationId xmlns:a16="http://schemas.microsoft.com/office/drawing/2014/main" id="{D2699A28-3E26-4FD4-8143-27494C6E64F0}"/>
              </a:ext>
            </a:extLst>
          </p:cNvPr>
          <p:cNvSpPr txBox="1"/>
          <p:nvPr/>
        </p:nvSpPr>
        <p:spPr>
          <a:xfrm>
            <a:off x="1900225" y="3612402"/>
            <a:ext cx="5135363" cy="646331"/>
          </a:xfrm>
          <a:prstGeom prst="rect">
            <a:avLst/>
          </a:prstGeom>
          <a:noFill/>
        </p:spPr>
        <p:txBody>
          <a:bodyPr wrap="square" lIns="91440" tIns="45720" rIns="91440" bIns="45720" rtlCol="0" anchor="t">
            <a:spAutoFit/>
          </a:bodyPr>
          <a:lstStyle/>
          <a:p>
            <a:r>
              <a:rPr lang="es-ES" altLang="ko-KR" sz="1200" dirty="0">
                <a:latin typeface="+mj-lt"/>
                <a:ea typeface="맑은 고딕"/>
                <a:cs typeface="Arial"/>
              </a:rPr>
              <a:t>Después de estudiar esta unidad, comprenderás el significado de los métodos estructurados de generación de ideas y, además, tendrás la posibilidad de probar un par de métodos.</a:t>
            </a:r>
            <a:endParaRPr lang="en-US" altLang="ko-KR" sz="1200" strike="sngStrike" dirty="0">
              <a:latin typeface="+mj-lt"/>
              <a:ea typeface="맑은 고딕"/>
              <a:cs typeface="Arial"/>
            </a:endParaRPr>
          </a:p>
        </p:txBody>
      </p:sp>
      <p:sp>
        <p:nvSpPr>
          <p:cNvPr id="22" name="TextBox 8">
            <a:extLst>
              <a:ext uri="{FF2B5EF4-FFF2-40B4-BE49-F238E27FC236}">
                <a16:creationId xmlns:a16="http://schemas.microsoft.com/office/drawing/2014/main" id="{A554AB94-BBE5-4DF1-B75D-FE12DF2146A2}"/>
              </a:ext>
            </a:extLst>
          </p:cNvPr>
          <p:cNvSpPr txBox="1"/>
          <p:nvPr/>
        </p:nvSpPr>
        <p:spPr>
          <a:xfrm>
            <a:off x="1900224" y="3284286"/>
            <a:ext cx="4728268" cy="369332"/>
          </a:xfrm>
          <a:prstGeom prst="rect">
            <a:avLst/>
          </a:prstGeom>
          <a:noFill/>
        </p:spPr>
        <p:txBody>
          <a:bodyPr wrap="square" lIns="108000" tIns="45720" rIns="108000" bIns="45720" rtlCol="0" anchor="t">
            <a:spAutoFit/>
          </a:bodyPr>
          <a:lstStyle/>
          <a:p>
            <a:r>
              <a:rPr lang="en-US" b="1" dirty="0" err="1">
                <a:latin typeface="+mj-lt"/>
                <a:cs typeface="Calibri Light"/>
              </a:rPr>
              <a:t>Método</a:t>
            </a:r>
            <a:r>
              <a:rPr lang="en-US" b="1" dirty="0">
                <a:latin typeface="+mj-lt"/>
                <a:cs typeface="Calibri Light"/>
              </a:rPr>
              <a:t> de </a:t>
            </a:r>
            <a:r>
              <a:rPr lang="en-US" b="1" dirty="0" err="1">
                <a:latin typeface="+mj-lt"/>
                <a:cs typeface="Calibri Light"/>
              </a:rPr>
              <a:t>generación</a:t>
            </a:r>
            <a:r>
              <a:rPr lang="en-US" b="1" dirty="0">
                <a:latin typeface="+mj-lt"/>
                <a:cs typeface="Calibri Light"/>
              </a:rPr>
              <a:t> de ideas</a:t>
            </a:r>
            <a:endParaRPr lang="en-US" altLang="ko-KR" b="1" dirty="0">
              <a:latin typeface="+mj-lt"/>
              <a:ea typeface="맑은 고딕"/>
              <a:cs typeface="Arial" pitchFamily="34" charset="0"/>
            </a:endParaRPr>
          </a:p>
        </p:txBody>
      </p:sp>
      <p:sp>
        <p:nvSpPr>
          <p:cNvPr id="23" name="TextBox 7">
            <a:extLst>
              <a:ext uri="{FF2B5EF4-FFF2-40B4-BE49-F238E27FC236}">
                <a16:creationId xmlns:a16="http://schemas.microsoft.com/office/drawing/2014/main" id="{2DE19CFF-303F-491E-99BB-D2AB3183AEDD}"/>
              </a:ext>
            </a:extLst>
          </p:cNvPr>
          <p:cNvSpPr txBox="1"/>
          <p:nvPr/>
        </p:nvSpPr>
        <p:spPr>
          <a:xfrm>
            <a:off x="1900225" y="4612770"/>
            <a:ext cx="5145801" cy="646331"/>
          </a:xfrm>
          <a:prstGeom prst="rect">
            <a:avLst/>
          </a:prstGeom>
          <a:noFill/>
        </p:spPr>
        <p:txBody>
          <a:bodyPr wrap="square" lIns="91440" tIns="45720" rIns="91440" bIns="45720" rtlCol="0" anchor="t">
            <a:spAutoFit/>
          </a:bodyPr>
          <a:lstStyle/>
          <a:p>
            <a:r>
              <a:rPr lang="es-ES" altLang="ko-KR" sz="1200" dirty="0">
                <a:latin typeface="+mj-lt"/>
                <a:ea typeface="맑은 고딕"/>
                <a:cs typeface="Arial"/>
              </a:rPr>
              <a:t>Después de estudiar esta unidad, comprenderás la idea de la Estrategia del Océano Azul a la hora de crear nuevos mercados para tu empresa. Y además podrás preparar un marco de cuatro acciones para tu propia idea de negocio.</a:t>
            </a:r>
            <a:endParaRPr lang="en-US" altLang="ko-KR" sz="1200" dirty="0">
              <a:latin typeface="+mj-lt"/>
              <a:ea typeface="맑은 고딕"/>
              <a:cs typeface="Arial" pitchFamily="34" charset="0"/>
            </a:endParaRPr>
          </a:p>
        </p:txBody>
      </p:sp>
      <p:sp>
        <p:nvSpPr>
          <p:cNvPr id="24" name="TextBox 8">
            <a:extLst>
              <a:ext uri="{FF2B5EF4-FFF2-40B4-BE49-F238E27FC236}">
                <a16:creationId xmlns:a16="http://schemas.microsoft.com/office/drawing/2014/main" id="{AC73C74C-0A3C-43BB-B07A-42699E1AB031}"/>
              </a:ext>
            </a:extLst>
          </p:cNvPr>
          <p:cNvSpPr txBox="1"/>
          <p:nvPr/>
        </p:nvSpPr>
        <p:spPr>
          <a:xfrm>
            <a:off x="1900225" y="4253340"/>
            <a:ext cx="5124925" cy="369332"/>
          </a:xfrm>
          <a:prstGeom prst="rect">
            <a:avLst/>
          </a:prstGeom>
          <a:noFill/>
        </p:spPr>
        <p:txBody>
          <a:bodyPr wrap="square" lIns="108000" tIns="45720" rIns="108000" bIns="45720" rtlCol="0" anchor="t">
            <a:spAutoFit/>
          </a:bodyPr>
          <a:lstStyle/>
          <a:p>
            <a:r>
              <a:rPr lang="en-US" altLang="ko-KR" b="1" dirty="0" err="1">
                <a:latin typeface="+mj-lt"/>
                <a:ea typeface="맑은 고딕"/>
                <a:cs typeface="Arial"/>
              </a:rPr>
              <a:t>Estrategia</a:t>
            </a:r>
            <a:r>
              <a:rPr lang="en-US" altLang="ko-KR" b="1" dirty="0">
                <a:latin typeface="+mj-lt"/>
                <a:ea typeface="맑은 고딕"/>
                <a:cs typeface="Arial"/>
              </a:rPr>
              <a:t> del </a:t>
            </a:r>
            <a:r>
              <a:rPr lang="en-US" altLang="ko-KR" b="1" dirty="0" err="1">
                <a:latin typeface="+mj-lt"/>
                <a:ea typeface="맑은 고딕"/>
                <a:cs typeface="Arial"/>
              </a:rPr>
              <a:t>Océano</a:t>
            </a:r>
            <a:r>
              <a:rPr lang="en-US" altLang="ko-KR" b="1" dirty="0">
                <a:latin typeface="+mj-lt"/>
                <a:ea typeface="맑은 고딕"/>
                <a:cs typeface="Arial"/>
              </a:rPr>
              <a:t> Azul</a:t>
            </a:r>
            <a:endParaRPr lang="en-US" altLang="ko-KR" b="1" dirty="0">
              <a:latin typeface="+mj-lt"/>
              <a:ea typeface="맑은 고딕"/>
              <a:cs typeface="Arial" pitchFamily="34" charset="0"/>
            </a:endParaRPr>
          </a:p>
        </p:txBody>
      </p:sp>
    </p:spTree>
    <p:extLst>
      <p:ext uri="{BB962C8B-B14F-4D97-AF65-F5344CB8AC3E}">
        <p14:creationId xmlns:p14="http://schemas.microsoft.com/office/powerpoint/2010/main" val="30280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AEDCF4D-E318-41BA-B105-9369AC1C05A7}"/>
              </a:ext>
            </a:extLst>
          </p:cNvPr>
          <p:cNvSpPr/>
          <p:nvPr/>
        </p:nvSpPr>
        <p:spPr>
          <a:xfrm>
            <a:off x="1335279" y="2371658"/>
            <a:ext cx="8548033" cy="214423"/>
          </a:xfrm>
          <a:prstGeom prst="rect">
            <a:avLst/>
          </a:prstGeom>
          <a:solidFill>
            <a:srgbClr val="FFD13C"/>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4" name="Título 3">
            <a:extLst>
              <a:ext uri="{FF2B5EF4-FFF2-40B4-BE49-F238E27FC236}">
                <a16:creationId xmlns:a16="http://schemas.microsoft.com/office/drawing/2014/main" id="{C1CC14E4-70FB-426E-8FAD-6F47CAB6EB41}"/>
              </a:ext>
            </a:extLst>
          </p:cNvPr>
          <p:cNvSpPr>
            <a:spLocks noGrp="1"/>
          </p:cNvSpPr>
          <p:nvPr>
            <p:ph type="ctrTitle"/>
          </p:nvPr>
        </p:nvSpPr>
        <p:spPr>
          <a:xfrm>
            <a:off x="8058976" y="553541"/>
            <a:ext cx="3811683" cy="642859"/>
          </a:xfrm>
        </p:spPr>
        <p:txBody>
          <a:bodyPr>
            <a:normAutofit/>
          </a:bodyPr>
          <a:lstStyle/>
          <a:p>
            <a:r>
              <a:rPr lang="es-ES" sz="4000" b="1" spc="-85" dirty="0" err="1">
                <a:solidFill>
                  <a:srgbClr val="D92E2D"/>
                </a:solidFill>
                <a:ea typeface="Calibri" panose="020F0502020204030204" pitchFamily="34" charset="0"/>
                <a:cs typeface="Tahoma"/>
              </a:rPr>
              <a:t>Indice</a:t>
            </a:r>
            <a:endParaRPr lang="es-ES" sz="4000" b="1" dirty="0">
              <a:solidFill>
                <a:srgbClr val="D92E2D"/>
              </a:solidFill>
            </a:endParaRPr>
          </a:p>
        </p:txBody>
      </p:sp>
      <p:pic>
        <p:nvPicPr>
          <p:cNvPr id="16" name="Imagen 15">
            <a:extLst>
              <a:ext uri="{FF2B5EF4-FFF2-40B4-BE49-F238E27FC236}">
                <a16:creationId xmlns:a16="http://schemas.microsoft.com/office/drawing/2014/main" id="{C59FFB22-1CA2-42FC-9C89-A2FA93EBF02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2892435" y="1811714"/>
            <a:ext cx="317240" cy="482490"/>
          </a:xfrm>
          <a:prstGeom prst="rect">
            <a:avLst/>
          </a:prstGeom>
        </p:spPr>
      </p:pic>
      <p:sp>
        <p:nvSpPr>
          <p:cNvPr id="19" name="TextBox 7">
            <a:extLst>
              <a:ext uri="{FF2B5EF4-FFF2-40B4-BE49-F238E27FC236}">
                <a16:creationId xmlns:a16="http://schemas.microsoft.com/office/drawing/2014/main" id="{B5C1FC63-CF05-4D85-9742-411CF5AE3D86}"/>
              </a:ext>
            </a:extLst>
          </p:cNvPr>
          <p:cNvSpPr txBox="1"/>
          <p:nvPr/>
        </p:nvSpPr>
        <p:spPr>
          <a:xfrm>
            <a:off x="1333396" y="2683363"/>
            <a:ext cx="3093449" cy="3416320"/>
          </a:xfrm>
          <a:prstGeom prst="rect">
            <a:avLst/>
          </a:prstGeom>
          <a:noFill/>
        </p:spPr>
        <p:txBody>
          <a:bodyPr wrap="square" lIns="91440" tIns="45720" rIns="91440" bIns="45720" rtlCol="0" anchor="t">
            <a:spAutoFit/>
          </a:bodyPr>
          <a:lstStyle/>
          <a:p>
            <a:r>
              <a:rPr lang="en-US" sz="1200" dirty="0" err="1">
                <a:ea typeface="+mn-lt"/>
                <a:cs typeface="+mn-lt"/>
              </a:rPr>
              <a:t>Introducción</a:t>
            </a:r>
            <a:r>
              <a:rPr lang="en-US" sz="1200" dirty="0">
                <a:ea typeface="+mn-lt"/>
                <a:cs typeface="+mn-lt"/>
              </a:rPr>
              <a:t> al </a:t>
            </a:r>
            <a:r>
              <a:rPr lang="en-US" sz="1200" dirty="0" err="1">
                <a:ea typeface="+mn-lt"/>
                <a:cs typeface="+mn-lt"/>
              </a:rPr>
              <a:t>proceso</a:t>
            </a:r>
            <a:r>
              <a:rPr lang="en-US" sz="1200" dirty="0">
                <a:ea typeface="+mn-lt"/>
                <a:cs typeface="+mn-lt"/>
              </a:rPr>
              <a:t> de Design Thinking:</a:t>
            </a:r>
          </a:p>
          <a:p>
            <a:endParaRPr lang="en-US" sz="1200" dirty="0">
              <a:ea typeface="+mn-lt"/>
              <a:cs typeface="+mn-lt"/>
            </a:endParaRPr>
          </a:p>
          <a:p>
            <a:pPr marL="228600" indent="-228600">
              <a:buFont typeface="+mj-lt"/>
              <a:buAutoNum type="arabicPeriod"/>
            </a:pPr>
            <a:r>
              <a:rPr lang="es-ES" sz="1200" dirty="0">
                <a:ea typeface="+mn-lt"/>
                <a:cs typeface="+mn-lt"/>
              </a:rPr>
              <a:t>Adoptar la perspectiva de los usuarios y empatizar con el problema que experimentan.</a:t>
            </a:r>
          </a:p>
          <a:p>
            <a:pPr marL="228600" indent="-228600">
              <a:buFont typeface="+mj-lt"/>
              <a:buAutoNum type="arabicPeriod"/>
            </a:pPr>
            <a:r>
              <a:rPr lang="es-ES" sz="1200" dirty="0">
                <a:ea typeface="+mn-lt"/>
                <a:cs typeface="+mn-lt"/>
              </a:rPr>
              <a:t>Definir el problema en detalle agregando la información dispersa disponible. </a:t>
            </a:r>
          </a:p>
          <a:p>
            <a:pPr marL="228600" indent="-228600">
              <a:buFont typeface="+mj-lt"/>
              <a:buAutoNum type="arabicPeriod"/>
            </a:pPr>
            <a:r>
              <a:rPr lang="es-ES" sz="1200" dirty="0">
                <a:ea typeface="+mn-lt"/>
                <a:cs typeface="+mn-lt"/>
              </a:rPr>
              <a:t>Realizar una lluvia de ideas sobre las posibles soluciones al problema, combinando ideas imaginativas y generando el mayor número posible de ellas. </a:t>
            </a:r>
          </a:p>
          <a:p>
            <a:pPr marL="228600" indent="-228600">
              <a:buFont typeface="+mj-lt"/>
              <a:buAutoNum type="arabicPeriod"/>
            </a:pPr>
            <a:r>
              <a:rPr lang="es-ES" sz="1200" dirty="0">
                <a:ea typeface="+mn-lt"/>
                <a:cs typeface="+mn-lt"/>
              </a:rPr>
              <a:t>Crear un prototipo de la solución para identificar nuevos caminos y destacar los puntos fuertes y débiles.</a:t>
            </a:r>
          </a:p>
          <a:p>
            <a:pPr marL="228600" indent="-228600">
              <a:buFont typeface="+mj-lt"/>
              <a:buAutoNum type="arabicPeriod"/>
            </a:pPr>
            <a:r>
              <a:rPr lang="es-ES" sz="1200" dirty="0">
                <a:ea typeface="+mn-lt"/>
                <a:cs typeface="+mn-lt"/>
              </a:rPr>
              <a:t>Probar el prototipo solicitando la opinión de los usuarios finales</a:t>
            </a:r>
            <a:endParaRPr lang="en-US" sz="1100" dirty="0">
              <a:ea typeface="맑은 고딕"/>
              <a:cs typeface="Calibri"/>
            </a:endParaRPr>
          </a:p>
          <a:p>
            <a:endParaRPr lang="en-US" altLang="ko-KR" sz="1200" dirty="0">
              <a:latin typeface="Calibri"/>
              <a:ea typeface="맑은 고딕"/>
              <a:cs typeface="Arial" pitchFamily="34" charset="0"/>
            </a:endParaRPr>
          </a:p>
        </p:txBody>
      </p:sp>
      <p:sp>
        <p:nvSpPr>
          <p:cNvPr id="20" name="TextBox 8">
            <a:extLst>
              <a:ext uri="{FF2B5EF4-FFF2-40B4-BE49-F238E27FC236}">
                <a16:creationId xmlns:a16="http://schemas.microsoft.com/office/drawing/2014/main" id="{006589D8-892A-4191-BF65-8E3960D7DC65}"/>
              </a:ext>
            </a:extLst>
          </p:cNvPr>
          <p:cNvSpPr txBox="1"/>
          <p:nvPr/>
        </p:nvSpPr>
        <p:spPr>
          <a:xfrm>
            <a:off x="1795843" y="2283765"/>
            <a:ext cx="2312095" cy="369332"/>
          </a:xfrm>
          <a:prstGeom prst="rect">
            <a:avLst/>
          </a:prstGeom>
          <a:noFill/>
        </p:spPr>
        <p:txBody>
          <a:bodyPr wrap="square" lIns="108000" tIns="45720" rIns="108000" bIns="45720" rtlCol="0" anchor="t">
            <a:spAutoFit/>
          </a:bodyPr>
          <a:lstStyle/>
          <a:p>
            <a:r>
              <a:rPr lang="en-US" altLang="ko-KR" b="1" dirty="0">
                <a:latin typeface="+mj-lt"/>
                <a:ea typeface="맑은 고딕"/>
                <a:cs typeface="Arial"/>
              </a:rPr>
              <a:t>Unidad 1</a:t>
            </a:r>
            <a:endParaRPr lang="en-US" altLang="ko-KR" b="1" dirty="0">
              <a:latin typeface="+mj-lt"/>
              <a:ea typeface="맑은 고딕"/>
              <a:cs typeface="Arial" pitchFamily="34" charset="0"/>
            </a:endParaRPr>
          </a:p>
        </p:txBody>
      </p:sp>
      <p:pic>
        <p:nvPicPr>
          <p:cNvPr id="25" name="Imagen 24">
            <a:extLst>
              <a:ext uri="{FF2B5EF4-FFF2-40B4-BE49-F238E27FC236}">
                <a16:creationId xmlns:a16="http://schemas.microsoft.com/office/drawing/2014/main" id="{1CA66825-C19B-4FC4-97F1-DF2455EE26AF}"/>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5607096" y="1811714"/>
            <a:ext cx="317240" cy="482490"/>
          </a:xfrm>
          <a:prstGeom prst="rect">
            <a:avLst/>
          </a:prstGeom>
        </p:spPr>
      </p:pic>
      <p:sp>
        <p:nvSpPr>
          <p:cNvPr id="26" name="TextBox 7">
            <a:extLst>
              <a:ext uri="{FF2B5EF4-FFF2-40B4-BE49-F238E27FC236}">
                <a16:creationId xmlns:a16="http://schemas.microsoft.com/office/drawing/2014/main" id="{56366EB9-2D22-4CD6-B844-8967B389876D}"/>
              </a:ext>
            </a:extLst>
          </p:cNvPr>
          <p:cNvSpPr txBox="1"/>
          <p:nvPr/>
        </p:nvSpPr>
        <p:spPr>
          <a:xfrm>
            <a:off x="4586748" y="2674070"/>
            <a:ext cx="2563386" cy="2862322"/>
          </a:xfrm>
          <a:prstGeom prst="rect">
            <a:avLst/>
          </a:prstGeom>
          <a:noFill/>
        </p:spPr>
        <p:txBody>
          <a:bodyPr wrap="square" lIns="91440" tIns="45720" rIns="91440" bIns="45720" rtlCol="0" anchor="t">
            <a:spAutoFit/>
          </a:bodyPr>
          <a:lstStyle/>
          <a:p>
            <a:r>
              <a:rPr lang="fi-FI" sz="1200" dirty="0">
                <a:ea typeface="+mn-lt"/>
                <a:cs typeface="+mn-lt"/>
              </a:rPr>
              <a:t>Introducción al método de generación de ideas</a:t>
            </a:r>
            <a:r>
              <a:rPr lang="en-GB" sz="1200" dirty="0">
                <a:ea typeface="+mn-lt"/>
                <a:cs typeface="+mn-lt"/>
              </a:rPr>
              <a:t>:</a:t>
            </a:r>
          </a:p>
          <a:p>
            <a:endParaRPr lang="en-GB" sz="1200" dirty="0">
              <a:ea typeface="+mn-lt"/>
              <a:cs typeface="+mn-lt"/>
            </a:endParaRPr>
          </a:p>
          <a:p>
            <a:r>
              <a:rPr lang="en-US" sz="1200" dirty="0">
                <a:ea typeface="+mn-lt"/>
                <a:cs typeface="+mn-lt"/>
              </a:rPr>
              <a:t>1. Brainstorming</a:t>
            </a:r>
            <a:endParaRPr lang="fi-FI" dirty="0">
              <a:ea typeface="+mn-lt"/>
              <a:cs typeface="+mn-lt"/>
            </a:endParaRPr>
          </a:p>
          <a:p>
            <a:pPr marL="171450" indent="-171450">
              <a:buFont typeface="Arial"/>
              <a:buChar char="•"/>
            </a:pPr>
            <a:r>
              <a:rPr lang="en-US" sz="1200" dirty="0" err="1">
                <a:ea typeface="+mn-lt"/>
                <a:cs typeface="+mn-lt"/>
              </a:rPr>
              <a:t>Introducción</a:t>
            </a:r>
            <a:r>
              <a:rPr lang="en-US" sz="1200" dirty="0">
                <a:ea typeface="+mn-lt"/>
                <a:cs typeface="+mn-lt"/>
              </a:rPr>
              <a:t> al Brainstorming</a:t>
            </a:r>
            <a:endParaRPr lang="fi-FI" dirty="0">
              <a:cs typeface="Calibri"/>
            </a:endParaRPr>
          </a:p>
          <a:p>
            <a:pPr marL="171450" indent="-171450">
              <a:buFont typeface="Arial" panose="020B0604020202020204" pitchFamily="34" charset="0"/>
              <a:buChar char="•"/>
            </a:pPr>
            <a:r>
              <a:rPr lang="en-US" sz="1200" dirty="0">
                <a:ea typeface="+mn-lt"/>
                <a:cs typeface="+mn-lt"/>
              </a:rPr>
              <a:t>REGLAS para </a:t>
            </a:r>
            <a:r>
              <a:rPr lang="en-US" sz="1200" dirty="0" err="1">
                <a:ea typeface="+mn-lt"/>
                <a:cs typeface="+mn-lt"/>
              </a:rPr>
              <a:t>el</a:t>
            </a:r>
            <a:r>
              <a:rPr lang="en-US" sz="1200" dirty="0">
                <a:ea typeface="+mn-lt"/>
                <a:cs typeface="+mn-lt"/>
              </a:rPr>
              <a:t> Brainstorming </a:t>
            </a:r>
            <a:endParaRPr lang="en-US" dirty="0">
              <a:cs typeface="Calibri" panose="020F0502020204030204"/>
            </a:endParaRPr>
          </a:p>
          <a:p>
            <a:pPr marL="171450" indent="-171450">
              <a:buFont typeface="Arial" panose="020B0604020202020204" pitchFamily="34" charset="0"/>
              <a:buChar char="•"/>
            </a:pPr>
            <a:r>
              <a:rPr lang="en-US" sz="1200" dirty="0">
                <a:ea typeface="+mn-lt"/>
                <a:cs typeface="+mn-lt"/>
              </a:rPr>
              <a:t>PASOS para </a:t>
            </a:r>
            <a:r>
              <a:rPr lang="en-US" sz="1200" dirty="0" err="1">
                <a:ea typeface="+mn-lt"/>
                <a:cs typeface="+mn-lt"/>
              </a:rPr>
              <a:t>el</a:t>
            </a:r>
            <a:r>
              <a:rPr lang="en-US" sz="1200" dirty="0">
                <a:ea typeface="+mn-lt"/>
                <a:cs typeface="+mn-lt"/>
              </a:rPr>
              <a:t> Brainstorming</a:t>
            </a:r>
            <a:endParaRPr lang="en-US" dirty="0">
              <a:cs typeface="Calibri" panose="020F0502020204030204"/>
            </a:endParaRPr>
          </a:p>
          <a:p>
            <a:r>
              <a:rPr lang="en-US" sz="1200" dirty="0">
                <a:ea typeface="+mn-lt"/>
                <a:cs typeface="+mn-lt"/>
              </a:rPr>
              <a:t>2. Brainwriting</a:t>
            </a:r>
            <a:endParaRPr lang="en-US" dirty="0">
              <a:cs typeface="Calibri" panose="020F0502020204030204"/>
            </a:endParaRPr>
          </a:p>
          <a:p>
            <a:pPr marL="171450" indent="-171450">
              <a:buFont typeface="Arial"/>
              <a:buChar char="•"/>
            </a:pPr>
            <a:r>
              <a:rPr lang="en-US" sz="1200" dirty="0">
                <a:ea typeface="+mn-lt"/>
                <a:cs typeface="+mn-lt"/>
              </a:rPr>
              <a:t>6-3-5 Brainwriting</a:t>
            </a:r>
          </a:p>
          <a:p>
            <a:pPr marL="171450" indent="-171450">
              <a:buFont typeface="Arial" panose="020B0604020202020204" pitchFamily="34" charset="0"/>
              <a:buChar char="•"/>
            </a:pPr>
            <a:r>
              <a:rPr lang="en-US" sz="1200" dirty="0">
                <a:ea typeface="+mn-lt"/>
                <a:cs typeface="+mn-lt"/>
              </a:rPr>
              <a:t>Brainwriting Online</a:t>
            </a:r>
            <a:endParaRPr lang="en-US" dirty="0">
              <a:cs typeface="Calibri" panose="020F0502020204030204"/>
            </a:endParaRPr>
          </a:p>
          <a:p>
            <a:r>
              <a:rPr lang="en-US" sz="1200" dirty="0">
                <a:ea typeface="+mn-lt"/>
                <a:cs typeface="+mn-lt"/>
              </a:rPr>
              <a:t>3. 5Y/El </a:t>
            </a:r>
            <a:r>
              <a:rPr lang="en-US" sz="1200" dirty="0" err="1">
                <a:ea typeface="+mn-lt"/>
                <a:cs typeface="+mn-lt"/>
              </a:rPr>
              <a:t>método</a:t>
            </a:r>
            <a:r>
              <a:rPr lang="en-US" sz="1200" dirty="0">
                <a:ea typeface="+mn-lt"/>
                <a:cs typeface="+mn-lt"/>
              </a:rPr>
              <a:t> de </a:t>
            </a:r>
            <a:r>
              <a:rPr lang="en-US" sz="1200" dirty="0" err="1">
                <a:ea typeface="+mn-lt"/>
                <a:cs typeface="+mn-lt"/>
              </a:rPr>
              <a:t>resolución</a:t>
            </a:r>
            <a:r>
              <a:rPr lang="en-US" sz="1200" dirty="0">
                <a:ea typeface="+mn-lt"/>
                <a:cs typeface="+mn-lt"/>
              </a:rPr>
              <a:t> de </a:t>
            </a:r>
            <a:r>
              <a:rPr lang="en-US" sz="1200" dirty="0" err="1">
                <a:ea typeface="+mn-lt"/>
                <a:cs typeface="+mn-lt"/>
              </a:rPr>
              <a:t>problemas</a:t>
            </a:r>
            <a:r>
              <a:rPr lang="en-US" sz="1200" dirty="0">
                <a:ea typeface="+mn-lt"/>
                <a:cs typeface="+mn-lt"/>
              </a:rPr>
              <a:t> de los 5 por </a:t>
            </a:r>
            <a:r>
              <a:rPr lang="en-US" sz="1200" dirty="0" err="1">
                <a:ea typeface="+mn-lt"/>
                <a:cs typeface="+mn-lt"/>
              </a:rPr>
              <a:t>qué</a:t>
            </a:r>
            <a:endParaRPr lang="en-US" dirty="0">
              <a:cs typeface="Calibri" panose="020F0502020204030204"/>
            </a:endParaRPr>
          </a:p>
          <a:p>
            <a:r>
              <a:rPr lang="en-US" sz="1200" dirty="0">
                <a:ea typeface="+mn-lt"/>
                <a:cs typeface="+mn-lt"/>
              </a:rPr>
              <a:t>4. El </a:t>
            </a:r>
            <a:r>
              <a:rPr lang="en-US" sz="1200" dirty="0" err="1">
                <a:ea typeface="+mn-lt"/>
                <a:cs typeface="+mn-lt"/>
              </a:rPr>
              <a:t>método</a:t>
            </a:r>
            <a:r>
              <a:rPr lang="en-US" sz="1200" dirty="0">
                <a:ea typeface="+mn-lt"/>
                <a:cs typeface="+mn-lt"/>
              </a:rPr>
              <a:t> de los seis sombreros para </a:t>
            </a:r>
            <a:r>
              <a:rPr lang="en-US" sz="1200" dirty="0" err="1">
                <a:ea typeface="+mn-lt"/>
                <a:cs typeface="+mn-lt"/>
              </a:rPr>
              <a:t>pensar</a:t>
            </a:r>
            <a:r>
              <a:rPr lang="en-US" sz="1200" dirty="0">
                <a:ea typeface="+mn-lt"/>
                <a:cs typeface="+mn-lt"/>
              </a:rPr>
              <a:t> </a:t>
            </a:r>
            <a:endParaRPr lang="en-US" dirty="0">
              <a:cs typeface="Calibri" panose="020F0502020204030204"/>
            </a:endParaRPr>
          </a:p>
          <a:p>
            <a:endParaRPr lang="en-US" altLang="ko-KR" sz="1200" dirty="0">
              <a:latin typeface="Calibri"/>
              <a:ea typeface="맑은 고딕"/>
              <a:cs typeface="Arial" pitchFamily="34" charset="0"/>
            </a:endParaRPr>
          </a:p>
        </p:txBody>
      </p:sp>
      <p:sp>
        <p:nvSpPr>
          <p:cNvPr id="27" name="TextBox 8">
            <a:extLst>
              <a:ext uri="{FF2B5EF4-FFF2-40B4-BE49-F238E27FC236}">
                <a16:creationId xmlns:a16="http://schemas.microsoft.com/office/drawing/2014/main" id="{AA1CCC6C-69EA-4A83-96E5-7CCC41658666}"/>
              </a:ext>
            </a:extLst>
          </p:cNvPr>
          <p:cNvSpPr txBox="1"/>
          <p:nvPr/>
        </p:nvSpPr>
        <p:spPr>
          <a:xfrm>
            <a:off x="4458311" y="2283766"/>
            <a:ext cx="2698317" cy="369332"/>
          </a:xfrm>
          <a:prstGeom prst="rect">
            <a:avLst/>
          </a:prstGeom>
          <a:noFill/>
        </p:spPr>
        <p:txBody>
          <a:bodyPr wrap="square" lIns="108000" tIns="45720" rIns="108000" bIns="45720" rtlCol="0" anchor="t">
            <a:spAutoFit/>
          </a:bodyPr>
          <a:lstStyle/>
          <a:p>
            <a:r>
              <a:rPr lang="en-US" altLang="ko-KR" b="1" dirty="0">
                <a:latin typeface="+mj-lt"/>
                <a:ea typeface="맑은 고딕"/>
                <a:cs typeface="Arial"/>
              </a:rPr>
              <a:t>Unidad 2</a:t>
            </a:r>
            <a:endParaRPr lang="en-US" altLang="ko-KR" b="1" dirty="0">
              <a:latin typeface="+mj-lt"/>
              <a:ea typeface="맑은 고딕"/>
              <a:cs typeface="Arial" pitchFamily="34" charset="0"/>
            </a:endParaRPr>
          </a:p>
        </p:txBody>
      </p:sp>
      <p:pic>
        <p:nvPicPr>
          <p:cNvPr id="28" name="Imagen 27">
            <a:extLst>
              <a:ext uri="{FF2B5EF4-FFF2-40B4-BE49-F238E27FC236}">
                <a16:creationId xmlns:a16="http://schemas.microsoft.com/office/drawing/2014/main" id="{978411E0-3CA6-4CED-B4B0-574165B4DD68}"/>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8055130" y="1813436"/>
            <a:ext cx="317240" cy="482490"/>
          </a:xfrm>
          <a:prstGeom prst="rect">
            <a:avLst/>
          </a:prstGeom>
        </p:spPr>
      </p:pic>
      <p:sp>
        <p:nvSpPr>
          <p:cNvPr id="29" name="TextBox 7">
            <a:extLst>
              <a:ext uri="{FF2B5EF4-FFF2-40B4-BE49-F238E27FC236}">
                <a16:creationId xmlns:a16="http://schemas.microsoft.com/office/drawing/2014/main" id="{1D02D23A-1EC6-4DDE-8238-C7BD8FE6BCAA}"/>
              </a:ext>
            </a:extLst>
          </p:cNvPr>
          <p:cNvSpPr txBox="1"/>
          <p:nvPr/>
        </p:nvSpPr>
        <p:spPr>
          <a:xfrm>
            <a:off x="7399320" y="2665258"/>
            <a:ext cx="2239797" cy="1200329"/>
          </a:xfrm>
          <a:prstGeom prst="rect">
            <a:avLst/>
          </a:prstGeom>
          <a:noFill/>
        </p:spPr>
        <p:txBody>
          <a:bodyPr wrap="square" lIns="91440" tIns="45720" rIns="91440" bIns="45720" rtlCol="0" anchor="t">
            <a:spAutoFit/>
          </a:bodyPr>
          <a:lstStyle/>
          <a:p>
            <a:r>
              <a:rPr lang="en-US" sz="1200" dirty="0" err="1">
                <a:ea typeface="+mn-lt"/>
                <a:cs typeface="+mn-lt"/>
              </a:rPr>
              <a:t>Introducción</a:t>
            </a:r>
            <a:r>
              <a:rPr lang="en-US" sz="1200" dirty="0">
                <a:ea typeface="+mn-lt"/>
                <a:cs typeface="+mn-lt"/>
              </a:rPr>
              <a:t> a la </a:t>
            </a:r>
            <a:r>
              <a:rPr lang="en-US" sz="1200" dirty="0" err="1">
                <a:ea typeface="+mn-lt"/>
                <a:cs typeface="+mn-lt"/>
              </a:rPr>
              <a:t>estrategia</a:t>
            </a:r>
            <a:r>
              <a:rPr lang="en-US" sz="1200" dirty="0">
                <a:ea typeface="+mn-lt"/>
                <a:cs typeface="+mn-lt"/>
              </a:rPr>
              <a:t> del </a:t>
            </a:r>
            <a:r>
              <a:rPr lang="en-US" sz="1200" dirty="0" err="1">
                <a:ea typeface="+mn-lt"/>
                <a:cs typeface="+mn-lt"/>
              </a:rPr>
              <a:t>Océano</a:t>
            </a:r>
            <a:r>
              <a:rPr lang="en-US" sz="1200" dirty="0">
                <a:ea typeface="+mn-lt"/>
                <a:cs typeface="+mn-lt"/>
              </a:rPr>
              <a:t> </a:t>
            </a:r>
            <a:r>
              <a:rPr lang="en-US" sz="1200" dirty="0" err="1">
                <a:ea typeface="+mn-lt"/>
                <a:cs typeface="+mn-lt"/>
              </a:rPr>
              <a:t>azul</a:t>
            </a:r>
            <a:r>
              <a:rPr lang="en-US" sz="1200" dirty="0">
                <a:ea typeface="+mn-lt"/>
                <a:cs typeface="+mn-lt"/>
              </a:rPr>
              <a:t>:</a:t>
            </a:r>
          </a:p>
          <a:p>
            <a:endParaRPr lang="en-US" sz="1200" dirty="0">
              <a:ea typeface="+mn-lt"/>
              <a:cs typeface="+mn-lt"/>
            </a:endParaRPr>
          </a:p>
          <a:p>
            <a:pPr marL="171450" indent="-171450">
              <a:buFont typeface="Arial" panose="020B0604020202020204" pitchFamily="34" charset="0"/>
              <a:buChar char="•"/>
            </a:pPr>
            <a:r>
              <a:rPr lang="en-US" sz="1200" dirty="0" err="1">
                <a:ea typeface="+mn-lt"/>
                <a:cs typeface="+mn-lt"/>
              </a:rPr>
              <a:t>Implementa</a:t>
            </a:r>
            <a:r>
              <a:rPr lang="en-US" sz="1200" dirty="0">
                <a:ea typeface="+mn-lt"/>
                <a:cs typeface="+mn-lt"/>
              </a:rPr>
              <a:t> </a:t>
            </a:r>
            <a:r>
              <a:rPr lang="en-US" sz="1200" dirty="0" err="1">
                <a:ea typeface="+mn-lt"/>
                <a:cs typeface="+mn-lt"/>
              </a:rPr>
              <a:t>tus</a:t>
            </a:r>
            <a:r>
              <a:rPr lang="en-US" sz="1200" dirty="0">
                <a:ea typeface="+mn-lt"/>
                <a:cs typeface="+mn-lt"/>
              </a:rPr>
              <a:t> ideas </a:t>
            </a:r>
            <a:r>
              <a:rPr lang="en-US" sz="1200" dirty="0" err="1">
                <a:ea typeface="+mn-lt"/>
                <a:cs typeface="+mn-lt"/>
              </a:rPr>
              <a:t>en</a:t>
            </a:r>
            <a:r>
              <a:rPr lang="en-US" sz="1200" dirty="0">
                <a:ea typeface="+mn-lt"/>
                <a:cs typeface="+mn-lt"/>
              </a:rPr>
              <a:t> cuatro </a:t>
            </a:r>
            <a:r>
              <a:rPr lang="en-US" sz="1200" dirty="0" err="1">
                <a:ea typeface="+mn-lt"/>
                <a:cs typeface="+mn-lt"/>
              </a:rPr>
              <a:t>marcos</a:t>
            </a:r>
            <a:r>
              <a:rPr lang="en-US" sz="1200" dirty="0">
                <a:ea typeface="+mn-lt"/>
                <a:cs typeface="+mn-lt"/>
              </a:rPr>
              <a:t> de </a:t>
            </a:r>
            <a:r>
              <a:rPr lang="en-US" sz="1200" dirty="0" err="1">
                <a:ea typeface="+mn-lt"/>
                <a:cs typeface="+mn-lt"/>
              </a:rPr>
              <a:t>acción</a:t>
            </a:r>
            <a:endParaRPr lang="fi-FI" dirty="0"/>
          </a:p>
          <a:p>
            <a:endParaRPr lang="en-US" altLang="ko-KR" sz="1200" dirty="0">
              <a:ea typeface="맑은 고딕"/>
              <a:cs typeface="Arial"/>
            </a:endParaRPr>
          </a:p>
        </p:txBody>
      </p:sp>
      <p:sp>
        <p:nvSpPr>
          <p:cNvPr id="30" name="TextBox 8">
            <a:extLst>
              <a:ext uri="{FF2B5EF4-FFF2-40B4-BE49-F238E27FC236}">
                <a16:creationId xmlns:a16="http://schemas.microsoft.com/office/drawing/2014/main" id="{349A0A3B-C66E-42A6-92D4-1720842ED1EC}"/>
              </a:ext>
            </a:extLst>
          </p:cNvPr>
          <p:cNvSpPr txBox="1"/>
          <p:nvPr/>
        </p:nvSpPr>
        <p:spPr>
          <a:xfrm>
            <a:off x="7219495" y="2295926"/>
            <a:ext cx="2426921" cy="369332"/>
          </a:xfrm>
          <a:prstGeom prst="rect">
            <a:avLst/>
          </a:prstGeom>
          <a:noFill/>
        </p:spPr>
        <p:txBody>
          <a:bodyPr wrap="square" lIns="108000" tIns="45720" rIns="108000" bIns="45720" rtlCol="0" anchor="t">
            <a:spAutoFit/>
          </a:bodyPr>
          <a:lstStyle/>
          <a:p>
            <a:r>
              <a:rPr lang="en-US" altLang="ko-KR" b="1" dirty="0">
                <a:latin typeface="+mj-lt"/>
                <a:ea typeface="맑은 고딕"/>
                <a:cs typeface="Arial"/>
              </a:rPr>
              <a:t>Unidad 3</a:t>
            </a:r>
            <a:endParaRPr lang="en-US" altLang="ko-KR" b="1" dirty="0">
              <a:latin typeface="+mj-lt"/>
              <a:ea typeface="맑은 고딕"/>
              <a:cs typeface="Arial" pitchFamily="34" charset="0"/>
            </a:endParaRPr>
          </a:p>
        </p:txBody>
      </p:sp>
    </p:spTree>
    <p:extLst>
      <p:ext uri="{BB962C8B-B14F-4D97-AF65-F5344CB8AC3E}">
        <p14:creationId xmlns:p14="http://schemas.microsoft.com/office/powerpoint/2010/main" val="41769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26635" y="1391902"/>
            <a:ext cx="9738730" cy="4527200"/>
          </a:xfrm>
        </p:spPr>
        <p:txBody>
          <a:bodyPr vert="horz" lIns="91440" tIns="45720" rIns="91440" bIns="45720" rtlCol="0" anchor="t">
            <a:noAutofit/>
          </a:bodyPr>
          <a:lstStyle/>
          <a:p>
            <a:pPr algn="l">
              <a:defRPr/>
            </a:pPr>
            <a:r>
              <a:rPr lang="en-GB" b="1" dirty="0" err="1">
                <a:ea typeface="+mn-lt"/>
                <a:cs typeface="+mn-lt"/>
              </a:rPr>
              <a:t>Definición</a:t>
            </a:r>
            <a:endParaRPr lang="en-GB" b="1" dirty="0">
              <a:ea typeface="+mn-lt"/>
              <a:cs typeface="+mn-lt"/>
            </a:endParaRPr>
          </a:p>
          <a:p>
            <a:pPr algn="l">
              <a:defRPr/>
            </a:pPr>
            <a:endParaRPr lang="en-GB" b="1" dirty="0">
              <a:ea typeface="+mn-lt"/>
              <a:cs typeface="+mn-lt"/>
            </a:endParaRPr>
          </a:p>
          <a:p>
            <a:pPr marL="342900" indent="-342900" algn="l">
              <a:buFont typeface="Arial" panose="020B0604020202020204" pitchFamily="34" charset="0"/>
              <a:buChar char="•"/>
              <a:defRPr/>
            </a:pPr>
            <a:r>
              <a:rPr lang="es-ES" dirty="0"/>
              <a:t>Los deportistas a menudo tienen que ser innovadores, tanto en el entrenamiento como en la competición. Las habilidades de innovación son una parte importante del deporte. Las mismas habilidades son una parte vital de los negocios, cuando se planifica la empresa y se piensa en la ventaja competitiva. </a:t>
            </a:r>
          </a:p>
          <a:p>
            <a:pPr marL="342900" indent="-342900" algn="l">
              <a:buFont typeface="Arial" panose="020B0604020202020204" pitchFamily="34" charset="0"/>
              <a:buChar char="•"/>
              <a:defRPr/>
            </a:pPr>
            <a:r>
              <a:rPr lang="es-ES" dirty="0"/>
              <a:t>La innovación es la comercialización de una idea (la capacidad de crear valor mediante nuevas ideas y soluciones mejoradas).</a:t>
            </a:r>
          </a:p>
          <a:p>
            <a:pPr marL="342900" indent="-342900" algn="l">
              <a:buFont typeface="Arial" panose="020B0604020202020204" pitchFamily="34" charset="0"/>
              <a:buChar char="•"/>
              <a:defRPr/>
            </a:pPr>
            <a:r>
              <a:rPr lang="es-ES" dirty="0"/>
              <a:t>Las habilidades de innovación son esenciales para los empresarios y para quienes planean crear sus propias empresas. Los empresarios tienen que ser capaces de mantenerse al día con los cambios del mercado y del entorno operativo. </a:t>
            </a: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a:solidFill>
                  <a:srgbClr val="D92E2D"/>
                </a:solidFill>
                <a:ea typeface="Calibri" panose="020F0502020204030204" pitchFamily="34" charset="0"/>
                <a:cs typeface="Tahoma"/>
              </a:rPr>
              <a:t>Unidad 1</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pic>
        <p:nvPicPr>
          <p:cNvPr id="3" name="Kuva 2" descr="Raketti">
            <a:extLst>
              <a:ext uri="{FF2B5EF4-FFF2-40B4-BE49-F238E27FC236}">
                <a16:creationId xmlns:a16="http://schemas.microsoft.com/office/drawing/2014/main" id="{D91CA6A4-A432-4838-8426-1069192531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16853" y="412180"/>
            <a:ext cx="1959445" cy="1959445"/>
          </a:xfrm>
          <a:prstGeom prst="rect">
            <a:avLst/>
          </a:prstGeom>
        </p:spPr>
      </p:pic>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26635" y="1139200"/>
            <a:ext cx="9738730" cy="5079086"/>
          </a:xfrm>
        </p:spPr>
        <p:txBody>
          <a:bodyPr vert="horz" lIns="91440" tIns="45720" rIns="91440" bIns="45720" rtlCol="0" anchor="t">
            <a:noAutofit/>
          </a:bodyPr>
          <a:lstStyle/>
          <a:p>
            <a:pPr algn="l">
              <a:defRPr/>
            </a:pPr>
            <a:r>
              <a:rPr lang="en-GB" b="1" dirty="0" err="1">
                <a:ea typeface="+mn-lt"/>
                <a:cs typeface="+mn-lt"/>
              </a:rPr>
              <a:t>Proceso</a:t>
            </a:r>
            <a:r>
              <a:rPr lang="en-GB" b="1" dirty="0">
                <a:ea typeface="+mn-lt"/>
                <a:cs typeface="+mn-lt"/>
              </a:rPr>
              <a:t> de Design Thinking.</a:t>
            </a:r>
          </a:p>
          <a:p>
            <a:pPr algn="l">
              <a:defRPr/>
            </a:pPr>
            <a:endParaRPr lang="en-GB" b="1" dirty="0">
              <a:ea typeface="+mn-lt"/>
              <a:cs typeface="+mn-lt"/>
            </a:endParaRPr>
          </a:p>
          <a:p>
            <a:pPr marL="457200" indent="-457200" algn="l">
              <a:buAutoNum type="arabicPeriod"/>
              <a:defRPr/>
            </a:pPr>
            <a:r>
              <a:rPr lang="es-ES" sz="2000" dirty="0">
                <a:ea typeface="+mn-lt"/>
                <a:cs typeface="+mn-lt"/>
              </a:rPr>
              <a:t>Adoptar la perspectiva de los usuarios y empatizar con el problema que experimentan.</a:t>
            </a:r>
          </a:p>
          <a:p>
            <a:pPr algn="l">
              <a:defRPr/>
            </a:pPr>
            <a:endParaRPr lang="es-ES" sz="2000" dirty="0">
              <a:ea typeface="+mn-lt"/>
              <a:cs typeface="+mn-lt"/>
            </a:endParaRPr>
          </a:p>
          <a:p>
            <a:pPr algn="l">
              <a:defRPr/>
            </a:pPr>
            <a:r>
              <a:rPr lang="es-ES" sz="2000" dirty="0">
                <a:ea typeface="+mn-lt"/>
                <a:cs typeface="+mn-lt"/>
              </a:rPr>
              <a:t>2. Definir el problema en detalle agregando la información dispersa disponible.</a:t>
            </a:r>
          </a:p>
          <a:p>
            <a:pPr algn="l">
              <a:defRPr/>
            </a:pPr>
            <a:endParaRPr lang="es-ES" sz="2000" dirty="0">
              <a:ea typeface="+mn-lt"/>
              <a:cs typeface="+mn-lt"/>
            </a:endParaRPr>
          </a:p>
          <a:p>
            <a:pPr algn="l">
              <a:defRPr/>
            </a:pPr>
            <a:r>
              <a:rPr lang="es-ES" sz="2000" dirty="0">
                <a:ea typeface="+mn-lt"/>
                <a:cs typeface="+mn-lt"/>
              </a:rPr>
              <a:t>3. Realizar un </a:t>
            </a:r>
            <a:r>
              <a:rPr lang="es-ES" sz="2000" dirty="0" err="1">
                <a:ea typeface="+mn-lt"/>
                <a:cs typeface="+mn-lt"/>
              </a:rPr>
              <a:t>brainstorming</a:t>
            </a:r>
            <a:r>
              <a:rPr lang="es-ES" sz="2000" dirty="0">
                <a:ea typeface="+mn-lt"/>
                <a:cs typeface="+mn-lt"/>
              </a:rPr>
              <a:t> sobre las posibles soluciones al problema, combinando ideas imaginativas y generando la gama más amplia posible de ideas.</a:t>
            </a:r>
          </a:p>
          <a:p>
            <a:pPr algn="l">
              <a:defRPr/>
            </a:pPr>
            <a:endParaRPr lang="es-ES" sz="2000" dirty="0">
              <a:ea typeface="+mn-lt"/>
              <a:cs typeface="+mn-lt"/>
            </a:endParaRPr>
          </a:p>
          <a:p>
            <a:pPr algn="l">
              <a:defRPr/>
            </a:pPr>
            <a:r>
              <a:rPr lang="es-ES" sz="2000" dirty="0">
                <a:ea typeface="+mn-lt"/>
                <a:cs typeface="+mn-lt"/>
              </a:rPr>
              <a:t>4. Prototipo de la solución para identificar nuevos caminos y destacar los puntos fuertes</a:t>
            </a:r>
          </a:p>
          <a:p>
            <a:pPr algn="l">
              <a:defRPr/>
            </a:pPr>
            <a:r>
              <a:rPr lang="es-ES" sz="2000" dirty="0">
                <a:ea typeface="+mn-lt"/>
                <a:cs typeface="+mn-lt"/>
              </a:rPr>
              <a:t>y debilidades.</a:t>
            </a:r>
          </a:p>
          <a:p>
            <a:pPr algn="l">
              <a:defRPr/>
            </a:pPr>
            <a:endParaRPr lang="es-ES" sz="2000" dirty="0">
              <a:ea typeface="+mn-lt"/>
              <a:cs typeface="+mn-lt"/>
            </a:endParaRPr>
          </a:p>
          <a:p>
            <a:pPr algn="l">
              <a:defRPr/>
            </a:pPr>
            <a:r>
              <a:rPr lang="es-ES" sz="2000" dirty="0">
                <a:ea typeface="+mn-lt"/>
                <a:cs typeface="+mn-lt"/>
              </a:rPr>
              <a:t>5. Probar el prototipo solicitando la opinión de los usuarios finales.</a:t>
            </a: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a:solidFill>
                  <a:srgbClr val="D92E2D"/>
                </a:solidFill>
                <a:ea typeface="Calibri" panose="020F0502020204030204" pitchFamily="34" charset="0"/>
                <a:cs typeface="Tahoma"/>
              </a:rPr>
              <a:t>Unidad 1</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spTree>
    <p:extLst>
      <p:ext uri="{BB962C8B-B14F-4D97-AF65-F5344CB8AC3E}">
        <p14:creationId xmlns:p14="http://schemas.microsoft.com/office/powerpoint/2010/main" val="179301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73099" y="1712664"/>
            <a:ext cx="9738730" cy="4527200"/>
          </a:xfrm>
        </p:spPr>
        <p:txBody>
          <a:bodyPr vert="horz" lIns="91440" tIns="45720" rIns="91440" bIns="45720" rtlCol="0" anchor="t">
            <a:noAutofit/>
          </a:bodyPr>
          <a:lstStyle/>
          <a:p>
            <a:pPr algn="l">
              <a:defRPr/>
            </a:pPr>
            <a:endParaRPr lang="en-GB" sz="2000" b="1" dirty="0">
              <a:ea typeface="+mn-lt"/>
              <a:cs typeface="+mn-lt"/>
            </a:endParaRPr>
          </a:p>
          <a:p>
            <a:pPr algn="l">
              <a:defRPr/>
            </a:pP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a:solidFill>
                  <a:srgbClr val="D92E2D"/>
                </a:solidFill>
                <a:ea typeface="Calibri" panose="020F0502020204030204" pitchFamily="34" charset="0"/>
                <a:cs typeface="Tahoma"/>
              </a:rPr>
              <a:t>Unidad 1 </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pic>
        <p:nvPicPr>
          <p:cNvPr id="2" name="Kuva 1">
            <a:extLst>
              <a:ext uri="{FF2B5EF4-FFF2-40B4-BE49-F238E27FC236}">
                <a16:creationId xmlns:a16="http://schemas.microsoft.com/office/drawing/2014/main" id="{E775835B-7ED7-491B-BC81-05CAE730C47E}"/>
              </a:ext>
            </a:extLst>
          </p:cNvPr>
          <p:cNvPicPr>
            <a:picLocks noChangeAspect="1"/>
          </p:cNvPicPr>
          <p:nvPr/>
        </p:nvPicPr>
        <p:blipFill>
          <a:blip r:embed="rId4"/>
          <a:stretch>
            <a:fillRect/>
          </a:stretch>
        </p:blipFill>
        <p:spPr>
          <a:xfrm>
            <a:off x="2009192" y="1151152"/>
            <a:ext cx="7460873" cy="4860194"/>
          </a:xfrm>
          <a:prstGeom prst="rect">
            <a:avLst/>
          </a:prstGeom>
        </p:spPr>
      </p:pic>
      <p:sp>
        <p:nvSpPr>
          <p:cNvPr id="3" name="Suorakulmio 2">
            <a:extLst>
              <a:ext uri="{FF2B5EF4-FFF2-40B4-BE49-F238E27FC236}">
                <a16:creationId xmlns:a16="http://schemas.microsoft.com/office/drawing/2014/main" id="{573AD761-E214-490D-9709-EA957188AF6B}"/>
              </a:ext>
            </a:extLst>
          </p:cNvPr>
          <p:cNvSpPr/>
          <p:nvPr/>
        </p:nvSpPr>
        <p:spPr>
          <a:xfrm>
            <a:off x="5435574" y="5940939"/>
            <a:ext cx="3451586" cy="246221"/>
          </a:xfrm>
          <a:prstGeom prst="rect">
            <a:avLst/>
          </a:prstGeom>
        </p:spPr>
        <p:txBody>
          <a:bodyPr wrap="none">
            <a:spAutoFit/>
          </a:bodyPr>
          <a:lstStyle/>
          <a:p>
            <a:r>
              <a:rPr lang="en-US" sz="1000" dirty="0"/>
              <a:t>https://commons.wikimedia.org/wiki/File:Design_thinking.png</a:t>
            </a:r>
          </a:p>
        </p:txBody>
      </p:sp>
    </p:spTree>
    <p:extLst>
      <p:ext uri="{BB962C8B-B14F-4D97-AF65-F5344CB8AC3E}">
        <p14:creationId xmlns:p14="http://schemas.microsoft.com/office/powerpoint/2010/main" val="132902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73099" y="1712664"/>
            <a:ext cx="9738730" cy="4527200"/>
          </a:xfrm>
        </p:spPr>
        <p:txBody>
          <a:bodyPr vert="horz" lIns="91440" tIns="45720" rIns="91440" bIns="45720" rtlCol="0" anchor="t">
            <a:noAutofit/>
          </a:bodyPr>
          <a:lstStyle/>
          <a:p>
            <a:pPr algn="l"/>
            <a:r>
              <a:rPr lang="fi-FI" b="1" dirty="0">
                <a:ea typeface="+mn-lt"/>
                <a:cs typeface="+mn-lt"/>
              </a:rPr>
              <a:t>Introducción al método de generación de ideas</a:t>
            </a:r>
            <a:endParaRPr lang="en-GB" b="1" dirty="0">
              <a:ea typeface="+mn-lt"/>
              <a:cs typeface="+mn-lt"/>
            </a:endParaRPr>
          </a:p>
          <a:p>
            <a:endParaRPr lang="en-US" b="1" dirty="0">
              <a:ea typeface="+mn-lt"/>
              <a:cs typeface="+mn-lt"/>
            </a:endParaRPr>
          </a:p>
          <a:p>
            <a:pPr algn="l"/>
            <a:r>
              <a:rPr lang="en-US" sz="2000" dirty="0">
                <a:ea typeface="+mn-lt"/>
                <a:cs typeface="+mn-lt"/>
              </a:rPr>
              <a:t>1. Brainstorming</a:t>
            </a:r>
          </a:p>
          <a:p>
            <a:pPr algn="l"/>
            <a:r>
              <a:rPr lang="en-US" sz="2000" dirty="0">
                <a:ea typeface="+mn-lt"/>
                <a:cs typeface="+mn-lt"/>
              </a:rPr>
              <a:t>2. </a:t>
            </a:r>
            <a:r>
              <a:rPr lang="en-US" sz="2000" dirty="0" err="1">
                <a:ea typeface="+mn-lt"/>
                <a:cs typeface="+mn-lt"/>
              </a:rPr>
              <a:t>Resolución</a:t>
            </a:r>
            <a:r>
              <a:rPr lang="en-US" sz="2000" dirty="0">
                <a:ea typeface="+mn-lt"/>
                <a:cs typeface="+mn-lt"/>
              </a:rPr>
              <a:t> de </a:t>
            </a:r>
            <a:r>
              <a:rPr lang="en-US" sz="2000" dirty="0" err="1">
                <a:ea typeface="+mn-lt"/>
                <a:cs typeface="+mn-lt"/>
              </a:rPr>
              <a:t>problemas</a:t>
            </a:r>
            <a:endParaRPr lang="en-US" sz="2000" dirty="0">
              <a:cs typeface="Calibri" panose="020F0502020204030204"/>
            </a:endParaRPr>
          </a:p>
          <a:p>
            <a:pPr algn="l"/>
            <a:r>
              <a:rPr lang="en-US" sz="2000" dirty="0">
                <a:ea typeface="+mn-lt"/>
                <a:cs typeface="+mn-lt"/>
              </a:rPr>
              <a:t>3. </a:t>
            </a:r>
            <a:r>
              <a:rPr lang="en-US" sz="2000" dirty="0" err="1">
                <a:ea typeface="+mn-lt"/>
                <a:cs typeface="+mn-lt"/>
              </a:rPr>
              <a:t>Generación</a:t>
            </a:r>
            <a:r>
              <a:rPr lang="en-US" sz="2000" dirty="0">
                <a:ea typeface="+mn-lt"/>
                <a:cs typeface="+mn-lt"/>
              </a:rPr>
              <a:t> de ideas		</a:t>
            </a: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a:solidFill>
                  <a:srgbClr val="D92E2D"/>
                </a:solidFill>
                <a:ea typeface="Calibri" panose="020F0502020204030204" pitchFamily="34" charset="0"/>
                <a:cs typeface="Tahoma"/>
              </a:rPr>
              <a:t>Unidad 1</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pic>
        <p:nvPicPr>
          <p:cNvPr id="9" name="Imagen 28">
            <a:extLst>
              <a:ext uri="{FF2B5EF4-FFF2-40B4-BE49-F238E27FC236}">
                <a16:creationId xmlns:a16="http://schemas.microsoft.com/office/drawing/2014/main" id="{9F27EAF1-A314-46A8-8ACD-FC85742790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6404" y="2277512"/>
            <a:ext cx="4142497" cy="2758967"/>
          </a:xfrm>
          <a:prstGeom prst="rect">
            <a:avLst/>
          </a:prstGeom>
        </p:spPr>
      </p:pic>
    </p:spTree>
    <p:extLst>
      <p:ext uri="{BB962C8B-B14F-4D97-AF65-F5344CB8AC3E}">
        <p14:creationId xmlns:p14="http://schemas.microsoft.com/office/powerpoint/2010/main" val="9518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824176"/>
            <a:ext cx="9682975" cy="4043981"/>
          </a:xfrm>
        </p:spPr>
        <p:txBody>
          <a:bodyPr vert="horz" lIns="91440" tIns="45720" rIns="91440" bIns="45720" rtlCol="0" anchor="t">
            <a:normAutofit/>
          </a:bodyPr>
          <a:lstStyle/>
          <a:p>
            <a:pPr algn="l">
              <a:defRPr/>
            </a:pPr>
            <a:r>
              <a:rPr lang="it" b="1" dirty="0">
                <a:ea typeface="+mn-lt"/>
                <a:cs typeface="+mn-lt"/>
              </a:rPr>
              <a:t>Brainstorming</a:t>
            </a:r>
          </a:p>
          <a:p>
            <a:pPr algn="l">
              <a:defRPr/>
            </a:pPr>
            <a:endParaRPr lang="en-GB" b="1" dirty="0">
              <a:ea typeface="+mn-lt"/>
              <a:cs typeface="+mn-lt"/>
            </a:endParaRPr>
          </a:p>
          <a:p>
            <a:pPr marL="457200" indent="-457200" algn="l">
              <a:buChar char="•"/>
              <a:defRPr/>
            </a:pPr>
            <a:r>
              <a:rPr lang="es-ES" sz="2000" dirty="0">
                <a:ea typeface="+mn-lt"/>
                <a:cs typeface="+mn-lt"/>
              </a:rPr>
              <a:t>El </a:t>
            </a:r>
            <a:r>
              <a:rPr lang="es-ES" sz="2000" dirty="0" err="1">
                <a:ea typeface="+mn-lt"/>
                <a:cs typeface="+mn-lt"/>
              </a:rPr>
              <a:t>brainstorming</a:t>
            </a:r>
            <a:r>
              <a:rPr lang="es-ES" sz="2000" dirty="0">
                <a:ea typeface="+mn-lt"/>
                <a:cs typeface="+mn-lt"/>
              </a:rPr>
              <a:t> consiste en generar muchas ideas, en colaborar y en estar abierto a soluciones descabelladas.</a:t>
            </a:r>
          </a:p>
          <a:p>
            <a:pPr marL="457200" indent="-457200" algn="l">
              <a:buChar char="•"/>
              <a:defRPr/>
            </a:pPr>
            <a:r>
              <a:rPr lang="es-ES" sz="2000" dirty="0">
                <a:ea typeface="+mn-lt"/>
                <a:cs typeface="+mn-lt"/>
              </a:rPr>
              <a:t>Hay que evitar discutir sobre por qué las ideas pueden no funcionar. Este comportamiento mata la creatividad y hace que la mentalidad del grupo pase de ser generativa a ser crítica. La única manera de llegar a las buenas ideas es tener muchas para elegir. </a:t>
            </a:r>
          </a:p>
          <a:p>
            <a:pPr marL="457200" indent="-457200" algn="l">
              <a:buChar char="•"/>
              <a:defRPr/>
            </a:pPr>
            <a:r>
              <a:rPr lang="es-ES" sz="2000" dirty="0">
                <a:ea typeface="+mn-lt"/>
                <a:cs typeface="+mn-lt"/>
              </a:rPr>
              <a:t>Hay muchas variantes de cómo llevar a cabo una lluvia de ideas, utilizando rotafolios, notas adhesivas, empleando técnicas como la "escritura de ideas", el "alfabeto", la "cuadrícula" o la "lluvia de ideas en círculo". </a:t>
            </a: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spc="-85" dirty="0">
                <a:solidFill>
                  <a:srgbClr val="D92E2D"/>
                </a:solidFill>
                <a:cs typeface="Tahoma"/>
              </a:rPr>
              <a:t>Unidad 2</a:t>
            </a:r>
          </a:p>
        </p:txBody>
      </p:sp>
    </p:spTree>
    <p:extLst>
      <p:ext uri="{BB962C8B-B14F-4D97-AF65-F5344CB8AC3E}">
        <p14:creationId xmlns:p14="http://schemas.microsoft.com/office/powerpoint/2010/main" val="173275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581019"/>
            <a:ext cx="9144000" cy="4713052"/>
          </a:xfrm>
        </p:spPr>
        <p:txBody>
          <a:bodyPr vert="horz" lIns="91440" tIns="45720" rIns="91440" bIns="45720" rtlCol="0" anchor="t">
            <a:normAutofit/>
          </a:bodyPr>
          <a:lstStyle/>
          <a:p>
            <a:pPr algn="l">
              <a:defRPr/>
            </a:pPr>
            <a:r>
              <a:rPr lang="it" b="1" dirty="0">
                <a:ea typeface="+mn-lt"/>
                <a:cs typeface="+mn-lt"/>
              </a:rPr>
              <a:t>PASOS para el Brainstorming: </a:t>
            </a:r>
            <a:endParaRPr lang="en-GB" dirty="0">
              <a:cs typeface="Calibri"/>
            </a:endParaRPr>
          </a:p>
          <a:p>
            <a:pPr algn="l">
              <a:defRPr/>
            </a:pPr>
            <a:endParaRPr lang="it" sz="3200" b="1" dirty="0">
              <a:ea typeface="+mn-lt"/>
              <a:cs typeface="+mn-lt"/>
            </a:endParaRPr>
          </a:p>
          <a:p>
            <a:pPr algn="l">
              <a:defRPr/>
            </a:pPr>
            <a:r>
              <a:rPr lang="it" sz="2300" dirty="0">
                <a:ea typeface="+mn-lt"/>
                <a:cs typeface="+mn-lt"/>
              </a:rPr>
              <a:t>1. Configurar</a:t>
            </a:r>
            <a:endParaRPr lang="en-GB" sz="2300" dirty="0">
              <a:cs typeface="Calibri" panose="020F0502020204030204"/>
            </a:endParaRPr>
          </a:p>
          <a:p>
            <a:pPr algn="l">
              <a:defRPr/>
            </a:pPr>
            <a:r>
              <a:rPr lang="it" sz="2300" dirty="0">
                <a:ea typeface="+mn-lt"/>
                <a:cs typeface="+mn-lt"/>
              </a:rPr>
              <a:t>2. Simplificar 			</a:t>
            </a:r>
            <a:endParaRPr lang="en-GB" sz="2300" dirty="0">
              <a:cs typeface="Calibri" panose="020F0502020204030204"/>
            </a:endParaRPr>
          </a:p>
          <a:p>
            <a:pPr algn="l">
              <a:defRPr/>
            </a:pPr>
            <a:r>
              <a:rPr lang="it" sz="2300" dirty="0">
                <a:ea typeface="+mn-lt"/>
                <a:cs typeface="+mn-lt"/>
              </a:rPr>
              <a:t>3. </a:t>
            </a:r>
            <a:r>
              <a:rPr lang="en-US" sz="2300" dirty="0" err="1">
                <a:ea typeface="+mn-lt"/>
                <a:cs typeface="+mn-lt"/>
              </a:rPr>
              <a:t>Seguimiento</a:t>
            </a:r>
            <a:r>
              <a:rPr lang="it" sz="2300" dirty="0">
                <a:ea typeface="+mn-lt"/>
                <a:cs typeface="+mn-lt"/>
              </a:rPr>
              <a:t> 			</a:t>
            </a:r>
            <a:endParaRPr lang="en-GB" sz="2300" dirty="0">
              <a:cs typeface="Calibri" panose="020F0502020204030204"/>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a:solidFill>
                  <a:srgbClr val="D92E2D"/>
                </a:solidFill>
                <a:latin typeface="Calibri Light"/>
              </a:rPr>
              <a:t>Unidad 2</a:t>
            </a:r>
            <a:r>
              <a:rPr lang="en-US" sz="3900" b="0" i="0" dirty="0">
                <a:latin typeface="Calibri Light"/>
              </a:rPr>
              <a:t>​</a:t>
            </a:r>
            <a:endParaRPr lang="es-ES" sz="3900" b="1" spc="-85" dirty="0">
              <a:solidFill>
                <a:srgbClr val="FF0000"/>
              </a:solidFill>
              <a:cs typeface="Tahoma"/>
            </a:endParaRPr>
          </a:p>
        </p:txBody>
      </p:sp>
      <p:pic>
        <p:nvPicPr>
          <p:cNvPr id="2" name="Kuva 1">
            <a:extLst>
              <a:ext uri="{FF2B5EF4-FFF2-40B4-BE49-F238E27FC236}">
                <a16:creationId xmlns:a16="http://schemas.microsoft.com/office/drawing/2014/main" id="{CC03E725-B9CC-48DB-AA73-CFF5DF889DEA}"/>
              </a:ext>
            </a:extLst>
          </p:cNvPr>
          <p:cNvPicPr>
            <a:picLocks noChangeAspect="1"/>
          </p:cNvPicPr>
          <p:nvPr/>
        </p:nvPicPr>
        <p:blipFill>
          <a:blip r:embed="rId4"/>
          <a:stretch>
            <a:fillRect/>
          </a:stretch>
        </p:blipFill>
        <p:spPr>
          <a:xfrm>
            <a:off x="5910551" y="1581019"/>
            <a:ext cx="3401089" cy="3497454"/>
          </a:xfrm>
          <a:prstGeom prst="rect">
            <a:avLst/>
          </a:prstGeom>
        </p:spPr>
      </p:pic>
      <p:sp>
        <p:nvSpPr>
          <p:cNvPr id="3" name="Suorakulmio 2">
            <a:extLst>
              <a:ext uri="{FF2B5EF4-FFF2-40B4-BE49-F238E27FC236}">
                <a16:creationId xmlns:a16="http://schemas.microsoft.com/office/drawing/2014/main" id="{23B4CF11-D23C-4A10-B740-AB0019062DF7}"/>
              </a:ext>
            </a:extLst>
          </p:cNvPr>
          <p:cNvSpPr/>
          <p:nvPr/>
        </p:nvSpPr>
        <p:spPr>
          <a:xfrm>
            <a:off x="5825094" y="5086107"/>
            <a:ext cx="3150095" cy="400110"/>
          </a:xfrm>
          <a:prstGeom prst="rect">
            <a:avLst/>
          </a:prstGeom>
        </p:spPr>
        <p:txBody>
          <a:bodyPr wrap="square">
            <a:spAutoFit/>
          </a:bodyPr>
          <a:lstStyle/>
          <a:p>
            <a:r>
              <a:rPr lang="en-US" sz="1000" dirty="0"/>
              <a:t>https://key0.cc/freepng/270382-Brainstorming-School-Based-Management-Clipart</a:t>
            </a:r>
          </a:p>
        </p:txBody>
      </p:sp>
    </p:spTree>
    <p:extLst>
      <p:ext uri="{BB962C8B-B14F-4D97-AF65-F5344CB8AC3E}">
        <p14:creationId xmlns:p14="http://schemas.microsoft.com/office/powerpoint/2010/main" val="412533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5F7E5129145C1D4796D0CCED5DFBDE02" ma:contentTypeVersion="13" ma:contentTypeDescription="Luo uusi asiakirja." ma:contentTypeScope="" ma:versionID="118419fb119b9c1e9913f3298a077b54">
  <xsd:schema xmlns:xsd="http://www.w3.org/2001/XMLSchema" xmlns:xs="http://www.w3.org/2001/XMLSchema" xmlns:p="http://schemas.microsoft.com/office/2006/metadata/properties" xmlns:ns3="f72e2ad1-936a-41f1-a598-e84f4d1ebb13" xmlns:ns4="e20851b4-1139-4020-85e5-81b7cb96bc19" targetNamespace="http://schemas.microsoft.com/office/2006/metadata/properties" ma:root="true" ma:fieldsID="bbe855feaae0f8c5a9d6d7a97e2567cc" ns3:_="" ns4:_="">
    <xsd:import namespace="f72e2ad1-936a-41f1-a598-e84f4d1ebb13"/>
    <xsd:import namespace="e20851b4-1139-4020-85e5-81b7cb96bc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ServiceDateTake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e2ad1-936a-41f1-a598-e84f4d1ebb1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851b4-1139-4020-85e5-81b7cb96bc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1FC19E-F1A9-4F23-AF5A-A95B43BB44B2}">
  <ds:schemaRefs>
    <ds:schemaRef ds:uri="e20851b4-1139-4020-85e5-81b7cb96bc19"/>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elements/1.1/"/>
    <ds:schemaRef ds:uri="http://schemas.microsoft.com/office/infopath/2007/PartnerControls"/>
    <ds:schemaRef ds:uri="f72e2ad1-936a-41f1-a598-e84f4d1ebb13"/>
    <ds:schemaRef ds:uri="http://www.w3.org/XML/1998/namespace"/>
    <ds:schemaRef ds:uri="http://purl.org/dc/terms/"/>
  </ds:schemaRefs>
</ds:datastoreItem>
</file>

<file path=customXml/itemProps2.xml><?xml version="1.0" encoding="utf-8"?>
<ds:datastoreItem xmlns:ds="http://schemas.openxmlformats.org/officeDocument/2006/customXml" ds:itemID="{934228FB-21EC-4592-80FF-0EB9C7E73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e2ad1-936a-41f1-a598-e84f4d1ebb13"/>
    <ds:schemaRef ds:uri="e20851b4-1139-4020-85e5-81b7cb96b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FEE615-4159-482B-8537-8B554BA62E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1367</Words>
  <Application>Microsoft Office PowerPoint</Application>
  <PresentationFormat>Panorámica</PresentationFormat>
  <Paragraphs>201</Paragraphs>
  <Slides>18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Calibri Light</vt:lpstr>
      <vt:lpstr>Tema de Office</vt:lpstr>
      <vt:lpstr>HABILIDADES DE INNOVACIÓN - ¿cómo aprovechar la innovación en el deporte para la empresa?</vt:lpstr>
      <vt:lpstr>1.Objetivos y metas </vt:lpstr>
      <vt:lpstr>Indice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vt:lpstr>
      <vt:lpstr>Test de autoevaluación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María del  Mar Castillo</cp:lastModifiedBy>
  <cp:revision>580</cp:revision>
  <cp:lastPrinted>2021-11-11T07:54:38Z</cp:lastPrinted>
  <dcterms:created xsi:type="dcterms:W3CDTF">2020-11-24T11:59:30Z</dcterms:created>
  <dcterms:modified xsi:type="dcterms:W3CDTF">2022-01-31T11:29:44Z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0x0101005F7E5129145C1D4796D0CCED5DFBDE02</vt:lpwstr>
  </property>
</Properties>
</file>