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6" r:id="rId3"/>
    <p:sldId id="262" r:id="rId4"/>
    <p:sldId id="257" r:id="rId5"/>
    <p:sldId id="272" r:id="rId6"/>
    <p:sldId id="268" r:id="rId7"/>
    <p:sldId id="269" r:id="rId8"/>
    <p:sldId id="270" r:id="rId9"/>
    <p:sldId id="265" r:id="rId10"/>
    <p:sldId id="275" r:id="rId11"/>
    <p:sldId id="276" r:id="rId12"/>
    <p:sldId id="277" r:id="rId13"/>
    <p:sldId id="281" r:id="rId14"/>
    <p:sldId id="283" r:id="rId15"/>
    <p:sldId id="278" r:id="rId16"/>
    <p:sldId id="279" r:id="rId17"/>
    <p:sldId id="284" r:id="rId18"/>
    <p:sldId id="286" r:id="rId19"/>
    <p:sldId id="285" r:id="rId20"/>
    <p:sldId id="267"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yan Atanasov" initials="DA" lastIdx="3" clrIdx="0">
    <p:extLst>
      <p:ext uri="{19B8F6BF-5375-455C-9EA6-DF929625EA0E}">
        <p15:presenceInfo xmlns:p15="http://schemas.microsoft.com/office/powerpoint/2012/main" userId="c54fbc232d2d45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72D"/>
    <a:srgbClr val="D92E2D"/>
    <a:srgbClr val="FFD13C"/>
    <a:srgbClr val="FFC400"/>
    <a:srgbClr val="FFCD04"/>
    <a:srgbClr val="FFC300"/>
    <a:srgbClr val="FFC100"/>
    <a:srgbClr val="E5802D"/>
    <a:srgbClr val="E47A2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FF722-5071-4D62-A0FC-0548A7243F86}" type="datetimeFigureOut">
              <a:rPr lang="en-US" smtClean="0"/>
              <a:t>1/31/2022</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6C407-1102-484A-BF57-7780BD30A19B}" type="slidenum">
              <a:rPr lang="en-US" smtClean="0"/>
              <a:t>‹Nº›</a:t>
            </a:fld>
            <a:endParaRPr lang="en-US"/>
          </a:p>
        </p:txBody>
      </p:sp>
    </p:spTree>
    <p:extLst>
      <p:ext uri="{BB962C8B-B14F-4D97-AF65-F5344CB8AC3E}">
        <p14:creationId xmlns:p14="http://schemas.microsoft.com/office/powerpoint/2010/main" val="382311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Question</a:t>
            </a:r>
            <a:r>
              <a:rPr lang="fi-FI" dirty="0"/>
              <a:t> 1  </a:t>
            </a:r>
            <a:r>
              <a:rPr lang="en-US" altLang="ko-KR" sz="1200" dirty="0">
                <a:latin typeface="Arial" panose="020B0604020202020204" pitchFamily="34" charset="0"/>
                <a:cs typeface="Arial" panose="020B0604020202020204" pitchFamily="34" charset="0"/>
              </a:rPr>
              <a:t>Decision-making process, </a:t>
            </a:r>
            <a:r>
              <a:rPr lang="fi-FI" dirty="0"/>
              <a:t>Q2</a:t>
            </a:r>
            <a:r>
              <a:rPr lang="fi-FI" u="sng" dirty="0"/>
              <a:t> </a:t>
            </a:r>
            <a:r>
              <a:rPr lang="en-US" altLang="ko-KR" sz="1200" u="none" dirty="0">
                <a:cs typeface="Arial" panose="020B0604020202020204" pitchFamily="34" charset="0"/>
              </a:rPr>
              <a:t>Natural Reward strategy, Q3 </a:t>
            </a:r>
            <a:r>
              <a:rPr lang="en-US" sz="1200" b="0" i="0" dirty="0">
                <a:solidFill>
                  <a:srgbClr val="181818"/>
                </a:solidFill>
                <a:effectLst/>
              </a:rPr>
              <a:t>Improving you management skills, Q4 </a:t>
            </a:r>
            <a:r>
              <a:rPr lang="en-US" sz="1200" dirty="0">
                <a:solidFill>
                  <a:srgbClr val="181818"/>
                </a:solidFill>
              </a:rPr>
              <a:t>Cultivate Self-Awareness, Q5 </a:t>
            </a:r>
            <a:r>
              <a:rPr lang="en-US" sz="1200" b="0" i="0" u="none" dirty="0">
                <a:solidFill>
                  <a:srgbClr val="181818"/>
                </a:solidFill>
                <a:effectLst/>
              </a:rPr>
              <a:t>They are not important for an entrepreneur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8181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181818"/>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u="none" dirty="0"/>
          </a:p>
          <a:p>
            <a:endParaRPr lang="en-US" dirty="0"/>
          </a:p>
        </p:txBody>
      </p:sp>
      <p:sp>
        <p:nvSpPr>
          <p:cNvPr id="4" name="Dian numeron paikkamerkki 3"/>
          <p:cNvSpPr>
            <a:spLocks noGrp="1"/>
          </p:cNvSpPr>
          <p:nvPr>
            <p:ph type="sldNum" sz="quarter" idx="5"/>
          </p:nvPr>
        </p:nvSpPr>
        <p:spPr/>
        <p:txBody>
          <a:bodyPr/>
          <a:lstStyle/>
          <a:p>
            <a:fld id="{F486C407-1102-484A-BF57-7780BD30A19B}" type="slidenum">
              <a:rPr lang="en-US" smtClean="0"/>
              <a:t>20</a:t>
            </a:fld>
            <a:endParaRPr lang="en-US"/>
          </a:p>
        </p:txBody>
      </p:sp>
    </p:spTree>
    <p:extLst>
      <p:ext uri="{BB962C8B-B14F-4D97-AF65-F5344CB8AC3E}">
        <p14:creationId xmlns:p14="http://schemas.microsoft.com/office/powerpoint/2010/main" val="171650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‹Nº›</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fif"/></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fif"/></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2859278" y="2410027"/>
            <a:ext cx="6470782" cy="1121083"/>
          </a:xfrm>
        </p:spPr>
        <p:txBody>
          <a:bodyPr>
            <a:normAutofit/>
          </a:bodyPr>
          <a:lstStyle/>
          <a:p>
            <a:r>
              <a:rPr lang="es-ES" sz="4000" b="1" dirty="0">
                <a:solidFill>
                  <a:srgbClr val="D92E2D"/>
                </a:solidFill>
              </a:rPr>
              <a:t>Gestión y autoliderazgo</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278" y="363145"/>
            <a:ext cx="6959400" cy="2046882"/>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120876" y="2703736"/>
            <a:ext cx="5384139" cy="3127897"/>
          </a:xfrm>
        </p:spPr>
        <p:txBody>
          <a:bodyPr>
            <a:normAutofit/>
          </a:bodyPr>
          <a:lstStyle/>
          <a:p>
            <a:pPr algn="just"/>
            <a:r>
              <a:rPr lang="es-ES" b="0" i="0" dirty="0">
                <a:solidFill>
                  <a:srgbClr val="000000"/>
                </a:solidFill>
                <a:effectLst/>
              </a:rPr>
              <a:t>La toma de decisiones es una habilidad crucial para los directivos. Desde la supervisión de un equipo hasta la dirección de una reunión crítica, ser un gestor eficaz requiere saber analizar problemas empresariales complejos y poner en marcha un plan para avanzar. </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2284317" y="1720645"/>
            <a:ext cx="3811683" cy="8515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i="0" dirty="0" err="1">
                <a:solidFill>
                  <a:srgbClr val="FF0000"/>
                </a:solidFill>
                <a:effectLst/>
              </a:rPr>
              <a:t>Refuerza</a:t>
            </a:r>
            <a:r>
              <a:rPr lang="en-US" sz="2800" b="0" i="0" dirty="0">
                <a:solidFill>
                  <a:srgbClr val="FF0000"/>
                </a:solidFill>
                <a:effectLst/>
              </a:rPr>
              <a:t> la </a:t>
            </a:r>
            <a:r>
              <a:rPr lang="en-US" sz="2800" b="0" i="0" dirty="0" err="1">
                <a:solidFill>
                  <a:srgbClr val="FF0000"/>
                </a:solidFill>
                <a:effectLst/>
              </a:rPr>
              <a:t>toma</a:t>
            </a:r>
            <a:r>
              <a:rPr lang="en-US" sz="2800" b="0" i="0" dirty="0">
                <a:solidFill>
                  <a:srgbClr val="FF0000"/>
                </a:solidFill>
                <a:effectLst/>
              </a:rPr>
              <a:t> de </a:t>
            </a:r>
            <a:r>
              <a:rPr lang="en-US" sz="2800" b="0" i="0" dirty="0" err="1">
                <a:solidFill>
                  <a:srgbClr val="FF0000"/>
                </a:solidFill>
                <a:effectLst/>
              </a:rPr>
              <a:t>decisiones</a:t>
            </a:r>
            <a:endParaRPr lang="en-US" sz="2800" b="0" i="0" dirty="0">
              <a:solidFill>
                <a:srgbClr val="FF0000"/>
              </a:solidFill>
              <a:effectLst/>
            </a:endParaRPr>
          </a:p>
        </p:txBody>
      </p:sp>
      <p:pic>
        <p:nvPicPr>
          <p:cNvPr id="9" name="Картина 8">
            <a:extLst>
              <a:ext uri="{FF2B5EF4-FFF2-40B4-BE49-F238E27FC236}">
                <a16:creationId xmlns:a16="http://schemas.microsoft.com/office/drawing/2014/main" id="{A1F28879-99B3-4A43-89D8-A981F78DA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834" y="1206785"/>
            <a:ext cx="5298042" cy="4624848"/>
          </a:xfrm>
          <a:prstGeom prst="rect">
            <a:avLst/>
          </a:prstGeom>
        </p:spPr>
      </p:pic>
    </p:spTree>
    <p:extLst>
      <p:ext uri="{BB962C8B-B14F-4D97-AF65-F5344CB8AC3E}">
        <p14:creationId xmlns:p14="http://schemas.microsoft.com/office/powerpoint/2010/main" val="348481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833610" y="2700716"/>
            <a:ext cx="6015424" cy="4721290"/>
          </a:xfrm>
        </p:spPr>
        <p:txBody>
          <a:bodyPr>
            <a:normAutofit/>
          </a:bodyPr>
          <a:lstStyle/>
          <a:p>
            <a:pPr algn="just"/>
            <a:r>
              <a:rPr lang="en-US" b="0" i="0" dirty="0">
                <a:solidFill>
                  <a:srgbClr val="000000"/>
                </a:solidFill>
                <a:effectLst/>
              </a:rPr>
              <a:t>Un alto </a:t>
            </a:r>
            <a:r>
              <a:rPr lang="en-US" dirty="0" err="1">
                <a:solidFill>
                  <a:srgbClr val="000000"/>
                </a:solidFill>
              </a:rPr>
              <a:t>nivel</a:t>
            </a:r>
            <a:r>
              <a:rPr lang="en-US" dirty="0">
                <a:solidFill>
                  <a:srgbClr val="000000"/>
                </a:solidFill>
              </a:rPr>
              <a:t> de </a:t>
            </a:r>
            <a:r>
              <a:rPr lang="en-US" dirty="0" err="1">
                <a:solidFill>
                  <a:srgbClr val="000000"/>
                </a:solidFill>
              </a:rPr>
              <a:t>autoconocimiento</a:t>
            </a:r>
            <a:r>
              <a:rPr lang="en-US" dirty="0">
                <a:solidFill>
                  <a:srgbClr val="000000"/>
                </a:solidFill>
              </a:rPr>
              <a:t> es </a:t>
            </a:r>
            <a:r>
              <a:rPr lang="en-US" dirty="0" err="1">
                <a:solidFill>
                  <a:srgbClr val="000000"/>
                </a:solidFill>
              </a:rPr>
              <a:t>crítico</a:t>
            </a:r>
            <a:r>
              <a:rPr lang="en-US" dirty="0">
                <a:solidFill>
                  <a:srgbClr val="000000"/>
                </a:solidFill>
              </a:rPr>
              <a:t> para </a:t>
            </a:r>
            <a:r>
              <a:rPr lang="en-US" dirty="0" err="1">
                <a:solidFill>
                  <a:srgbClr val="000000"/>
                </a:solidFill>
              </a:rPr>
              <a:t>directores</a:t>
            </a:r>
            <a:r>
              <a:rPr lang="en-US" dirty="0">
                <a:solidFill>
                  <a:srgbClr val="000000"/>
                </a:solidFill>
              </a:rPr>
              <a:t> y es lo que </a:t>
            </a:r>
            <a:r>
              <a:rPr lang="en-US" dirty="0" err="1">
                <a:solidFill>
                  <a:srgbClr val="000000"/>
                </a:solidFill>
              </a:rPr>
              <a:t>separa</a:t>
            </a:r>
            <a:r>
              <a:rPr lang="en-US" dirty="0">
                <a:solidFill>
                  <a:srgbClr val="000000"/>
                </a:solidFill>
              </a:rPr>
              <a:t> a los de alto </a:t>
            </a:r>
            <a:r>
              <a:rPr lang="en-US" dirty="0" err="1">
                <a:solidFill>
                  <a:srgbClr val="000000"/>
                </a:solidFill>
              </a:rPr>
              <a:t>rendimiento</a:t>
            </a:r>
            <a:r>
              <a:rPr lang="en-US" dirty="0">
                <a:solidFill>
                  <a:srgbClr val="000000"/>
                </a:solidFill>
              </a:rPr>
              <a:t> de sus </a:t>
            </a:r>
            <a:r>
              <a:rPr lang="en-US" dirty="0" err="1">
                <a:solidFill>
                  <a:srgbClr val="000000"/>
                </a:solidFill>
              </a:rPr>
              <a:t>compañeros</a:t>
            </a:r>
            <a:r>
              <a:rPr lang="en-US" dirty="0">
                <a:solidFill>
                  <a:srgbClr val="000000"/>
                </a:solidFill>
              </a:rPr>
              <a:t> </a:t>
            </a:r>
            <a:r>
              <a:rPr lang="en-US" dirty="0" err="1">
                <a:solidFill>
                  <a:srgbClr val="000000"/>
                </a:solidFill>
              </a:rPr>
              <a:t>en</a:t>
            </a:r>
            <a:r>
              <a:rPr lang="en-US" dirty="0">
                <a:solidFill>
                  <a:srgbClr val="000000"/>
                </a:solidFill>
              </a:rPr>
              <a:t> </a:t>
            </a:r>
            <a:r>
              <a:rPr lang="en-US" dirty="0" err="1">
                <a:solidFill>
                  <a:srgbClr val="000000"/>
                </a:solidFill>
              </a:rPr>
              <a:t>el</a:t>
            </a:r>
            <a:r>
              <a:rPr lang="en-US" dirty="0">
                <a:solidFill>
                  <a:srgbClr val="000000"/>
                </a:solidFill>
              </a:rPr>
              <a:t> </a:t>
            </a:r>
            <a:r>
              <a:rPr lang="en-US" dirty="0" err="1">
                <a:solidFill>
                  <a:srgbClr val="000000"/>
                </a:solidFill>
              </a:rPr>
              <a:t>lugar</a:t>
            </a:r>
            <a:r>
              <a:rPr lang="en-US" dirty="0">
                <a:solidFill>
                  <a:srgbClr val="000000"/>
                </a:solidFill>
              </a:rPr>
              <a:t> de </a:t>
            </a:r>
            <a:r>
              <a:rPr lang="en-US" dirty="0" err="1">
                <a:solidFill>
                  <a:srgbClr val="000000"/>
                </a:solidFill>
              </a:rPr>
              <a:t>trabajo</a:t>
            </a:r>
            <a:r>
              <a:rPr lang="en-US" dirty="0">
                <a:solidFill>
                  <a:srgbClr val="000000"/>
                </a:solidFill>
              </a:rPr>
              <a:t>.</a:t>
            </a:r>
            <a:endParaRPr lang="en-US" b="0" i="0" dirty="0">
              <a:solidFill>
                <a:srgbClr val="000000"/>
              </a:solidFill>
              <a:effectLst/>
            </a:endParaRPr>
          </a:p>
          <a:p>
            <a:pPr algn="just"/>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1738799" y="1985275"/>
            <a:ext cx="4951492"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err="1">
                <a:solidFill>
                  <a:srgbClr val="FF0000"/>
                </a:solidFill>
                <a:effectLst/>
              </a:rPr>
              <a:t>Cultiva</a:t>
            </a:r>
            <a:r>
              <a:rPr lang="en-US" sz="2800" dirty="0">
                <a:solidFill>
                  <a:srgbClr val="FF0000"/>
                </a:solidFill>
              </a:rPr>
              <a:t> la</a:t>
            </a:r>
            <a:r>
              <a:rPr lang="en-US" sz="2800" b="0" i="0" dirty="0">
                <a:solidFill>
                  <a:srgbClr val="FF0000"/>
                </a:solidFill>
                <a:effectLst/>
              </a:rPr>
              <a:t> </a:t>
            </a:r>
            <a:r>
              <a:rPr lang="en-US" sz="2800" b="0" i="0" dirty="0" err="1">
                <a:solidFill>
                  <a:srgbClr val="FF0000"/>
                </a:solidFill>
                <a:effectLst/>
              </a:rPr>
              <a:t>autoconocimiento</a:t>
            </a:r>
            <a:endParaRPr lang="en-US" sz="2800" b="0" i="0" dirty="0">
              <a:solidFill>
                <a:srgbClr val="FF0000"/>
              </a:solidFill>
              <a:effectLst/>
            </a:endParaRPr>
          </a:p>
        </p:txBody>
      </p:sp>
      <p:pic>
        <p:nvPicPr>
          <p:cNvPr id="13" name="Imagen 20">
            <a:extLst>
              <a:ext uri="{FF2B5EF4-FFF2-40B4-BE49-F238E27FC236}">
                <a16:creationId xmlns:a16="http://schemas.microsoft.com/office/drawing/2014/main" id="{FCD6A833-0995-42F8-A740-55A40211D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833" y="1209881"/>
            <a:ext cx="5298043" cy="4379156"/>
          </a:xfrm>
          <a:prstGeom prst="rect">
            <a:avLst/>
          </a:prstGeom>
        </p:spPr>
      </p:pic>
    </p:spTree>
    <p:extLst>
      <p:ext uri="{BB962C8B-B14F-4D97-AF65-F5344CB8AC3E}">
        <p14:creationId xmlns:p14="http://schemas.microsoft.com/office/powerpoint/2010/main" val="24776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061884" y="1914915"/>
            <a:ext cx="5443132" cy="3674122"/>
          </a:xfrm>
        </p:spPr>
        <p:txBody>
          <a:bodyPr>
            <a:normAutofit/>
          </a:bodyPr>
          <a:lstStyle/>
          <a:p>
            <a:pPr algn="just"/>
            <a:r>
              <a:rPr lang="es-ES" b="0" i="0" dirty="0">
                <a:solidFill>
                  <a:srgbClr val="000000"/>
                </a:solidFill>
                <a:effectLst/>
              </a:rPr>
              <a:t>Intenta forjar conexiones más profundas con tus colegas entablando pequeñas conversaciones antes de las reuniones y aprendiendo más sobre sus vidas fuera del ámbito de su trabajo. Además, fomenta el diálogo inclusivo sobre las diferencias personales y profesionales, y está abierto a diversos puntos de vista en los debates.</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2746506" y="1268963"/>
            <a:ext cx="4951492"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err="1">
                <a:solidFill>
                  <a:srgbClr val="FF0000"/>
                </a:solidFill>
              </a:rPr>
              <a:t>Crea</a:t>
            </a:r>
            <a:r>
              <a:rPr lang="en-US" sz="2800" dirty="0">
                <a:solidFill>
                  <a:srgbClr val="FF0000"/>
                </a:solidFill>
              </a:rPr>
              <a:t> </a:t>
            </a:r>
            <a:r>
              <a:rPr lang="en-US" sz="2800" dirty="0" err="1">
                <a:solidFill>
                  <a:srgbClr val="FF0000"/>
                </a:solidFill>
              </a:rPr>
              <a:t>confianza</a:t>
            </a:r>
            <a:endParaRPr lang="en-US" sz="2800" b="0" i="0" dirty="0">
              <a:solidFill>
                <a:srgbClr val="FF0000"/>
              </a:solidFill>
              <a:effectLst/>
            </a:endParaRPr>
          </a:p>
        </p:txBody>
      </p:sp>
      <p:pic>
        <p:nvPicPr>
          <p:cNvPr id="13" name="Imagen 20">
            <a:extLst>
              <a:ext uri="{FF2B5EF4-FFF2-40B4-BE49-F238E27FC236}">
                <a16:creationId xmlns:a16="http://schemas.microsoft.com/office/drawing/2014/main" id="{FCD6A833-0995-42F8-A740-55A40211D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833" y="1209881"/>
            <a:ext cx="5298043" cy="4379156"/>
          </a:xfrm>
          <a:prstGeom prst="rect">
            <a:avLst/>
          </a:prstGeom>
        </p:spPr>
      </p:pic>
    </p:spTree>
    <p:extLst>
      <p:ext uri="{BB962C8B-B14F-4D97-AF65-F5344CB8AC3E}">
        <p14:creationId xmlns:p14="http://schemas.microsoft.com/office/powerpoint/2010/main" val="295086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920449" y="996025"/>
            <a:ext cx="10730778" cy="4721290"/>
          </a:xfrm>
        </p:spPr>
        <p:txBody>
          <a:bodyPr>
            <a:normAutofit/>
          </a:bodyPr>
          <a:lstStyle/>
          <a:p>
            <a:pPr algn="just"/>
            <a:r>
              <a:rPr lang="en-US" dirty="0">
                <a:solidFill>
                  <a:srgbClr val="000000"/>
                </a:solidFill>
              </a:rPr>
              <a:t>Una gran </a:t>
            </a:r>
            <a:r>
              <a:rPr lang="en-US" dirty="0" err="1">
                <a:solidFill>
                  <a:srgbClr val="000000"/>
                </a:solidFill>
              </a:rPr>
              <a:t>capacidad</a:t>
            </a:r>
            <a:r>
              <a:rPr lang="en-US" dirty="0">
                <a:solidFill>
                  <a:srgbClr val="000000"/>
                </a:solidFill>
              </a:rPr>
              <a:t> de </a:t>
            </a:r>
            <a:r>
              <a:rPr lang="en-US" b="0" i="0" dirty="0" err="1">
                <a:solidFill>
                  <a:srgbClr val="000000"/>
                </a:solidFill>
                <a:effectLst/>
              </a:rPr>
              <a:t>comunicación</a:t>
            </a:r>
            <a:r>
              <a:rPr lang="en-US" b="0" i="0" dirty="0">
                <a:solidFill>
                  <a:srgbClr val="000000"/>
                </a:solidFill>
                <a:effectLst/>
              </a:rPr>
              <a:t> es </a:t>
            </a:r>
            <a:r>
              <a:rPr lang="en-US" b="0" i="0" dirty="0" err="1">
                <a:solidFill>
                  <a:srgbClr val="000000"/>
                </a:solidFill>
                <a:effectLst/>
              </a:rPr>
              <a:t>el</a:t>
            </a:r>
            <a:r>
              <a:rPr lang="en-US" b="0" i="0" dirty="0">
                <a:solidFill>
                  <a:srgbClr val="000000"/>
                </a:solidFill>
                <a:effectLst/>
              </a:rPr>
              <a:t> </a:t>
            </a:r>
            <a:r>
              <a:rPr lang="en-US" b="0" i="0" dirty="0" err="1">
                <a:solidFill>
                  <a:srgbClr val="000000"/>
                </a:solidFill>
                <a:effectLst/>
              </a:rPr>
              <a:t>sello</a:t>
            </a:r>
            <a:r>
              <a:rPr lang="en-US" b="0" i="0" dirty="0">
                <a:solidFill>
                  <a:srgbClr val="000000"/>
                </a:solidFill>
                <a:effectLst/>
              </a:rPr>
              <a:t> de </a:t>
            </a:r>
            <a:r>
              <a:rPr lang="en-US" b="0" i="0" dirty="0" err="1">
                <a:solidFill>
                  <a:srgbClr val="000000"/>
                </a:solidFill>
                <a:effectLst/>
              </a:rPr>
              <a:t>cualquier</a:t>
            </a:r>
            <a:r>
              <a:rPr lang="en-US" b="0" i="0" dirty="0">
                <a:solidFill>
                  <a:srgbClr val="000000"/>
                </a:solidFill>
                <a:effectLst/>
              </a:rPr>
              <a:t> </a:t>
            </a:r>
            <a:r>
              <a:rPr lang="en-US" b="0" i="0" dirty="0" err="1">
                <a:solidFill>
                  <a:srgbClr val="000000"/>
                </a:solidFill>
                <a:effectLst/>
              </a:rPr>
              <a:t>directivo</a:t>
            </a:r>
            <a:r>
              <a:rPr lang="en-US" b="0" i="0" dirty="0">
                <a:solidFill>
                  <a:srgbClr val="000000"/>
                </a:solidFill>
                <a:effectLst/>
              </a:rPr>
              <a:t> de </a:t>
            </a:r>
            <a:r>
              <a:rPr lang="en-US" b="0" i="0" dirty="0" err="1">
                <a:solidFill>
                  <a:srgbClr val="000000"/>
                </a:solidFill>
                <a:effectLst/>
              </a:rPr>
              <a:t>éxito</a:t>
            </a:r>
            <a:r>
              <a:rPr lang="en-US" b="0" i="0" dirty="0">
                <a:solidFill>
                  <a:srgbClr val="000000"/>
                </a:solidFill>
                <a:effectLst/>
              </a:rPr>
              <a:t>. </a:t>
            </a:r>
            <a:r>
              <a:rPr lang="en-US" b="0" i="0" dirty="0" err="1">
                <a:solidFill>
                  <a:srgbClr val="000000"/>
                </a:solidFill>
                <a:effectLst/>
              </a:rPr>
              <a:t>Desempeñar</a:t>
            </a:r>
            <a:r>
              <a:rPr lang="en-US" b="0" i="0" dirty="0">
                <a:solidFill>
                  <a:srgbClr val="000000"/>
                </a:solidFill>
                <a:effectLst/>
              </a:rPr>
              <a:t> un </a:t>
            </a:r>
            <a:r>
              <a:rPr lang="en-US" b="0" i="0" dirty="0" err="1">
                <a:solidFill>
                  <a:srgbClr val="000000"/>
                </a:solidFill>
                <a:effectLst/>
              </a:rPr>
              <a:t>papel</a:t>
            </a:r>
            <a:r>
              <a:rPr lang="en-US" b="0" i="0" dirty="0">
                <a:solidFill>
                  <a:srgbClr val="000000"/>
                </a:solidFill>
                <a:effectLst/>
              </a:rPr>
              <a:t> </a:t>
            </a:r>
            <a:r>
              <a:rPr lang="en-US" b="0" i="0" dirty="0" err="1">
                <a:solidFill>
                  <a:srgbClr val="000000"/>
                </a:solidFill>
                <a:effectLst/>
              </a:rPr>
              <a:t>directivo</a:t>
            </a:r>
            <a:r>
              <a:rPr lang="en-US" b="0" i="0" dirty="0">
                <a:solidFill>
                  <a:srgbClr val="000000"/>
                </a:solidFill>
                <a:effectLst/>
              </a:rPr>
              <a:t> </a:t>
            </a:r>
            <a:r>
              <a:rPr lang="en-US" b="0" i="0" dirty="0" err="1">
                <a:solidFill>
                  <a:srgbClr val="000000"/>
                </a:solidFill>
                <a:effectLst/>
              </a:rPr>
              <a:t>implica</a:t>
            </a:r>
            <a:r>
              <a:rPr lang="en-US" b="0" i="0" dirty="0">
                <a:solidFill>
                  <a:srgbClr val="000000"/>
                </a:solidFill>
                <a:effectLst/>
              </a:rPr>
              <a:t> </a:t>
            </a:r>
            <a:r>
              <a:rPr lang="en-US" b="0" i="0" dirty="0" err="1">
                <a:solidFill>
                  <a:srgbClr val="000000"/>
                </a:solidFill>
                <a:effectLst/>
              </a:rPr>
              <a:t>abordar</a:t>
            </a:r>
            <a:r>
              <a:rPr lang="en-US" b="0" i="0" dirty="0">
                <a:solidFill>
                  <a:srgbClr val="000000"/>
                </a:solidFill>
                <a:effectLst/>
              </a:rPr>
              <a:t> </a:t>
            </a:r>
            <a:r>
              <a:rPr lang="en-US" b="0" i="0" dirty="0" err="1">
                <a:solidFill>
                  <a:srgbClr val="000000"/>
                </a:solidFill>
                <a:effectLst/>
              </a:rPr>
              <a:t>situaciones</a:t>
            </a:r>
            <a:r>
              <a:rPr lang="en-US" b="0" i="0" dirty="0">
                <a:solidFill>
                  <a:srgbClr val="000000"/>
                </a:solidFill>
                <a:effectLst/>
              </a:rPr>
              <a:t> de </a:t>
            </a:r>
            <a:r>
              <a:rPr lang="en-US" b="0" i="0" dirty="0" err="1">
                <a:solidFill>
                  <a:srgbClr val="000000"/>
                </a:solidFill>
                <a:effectLst/>
              </a:rPr>
              <a:t>negocio</a:t>
            </a:r>
            <a:r>
              <a:rPr lang="en-US" b="0" i="0" dirty="0">
                <a:solidFill>
                  <a:srgbClr val="000000"/>
                </a:solidFill>
                <a:effectLst/>
              </a:rPr>
              <a:t> </a:t>
            </a:r>
            <a:r>
              <a:rPr lang="en-US" b="0" i="0" dirty="0" err="1">
                <a:solidFill>
                  <a:srgbClr val="000000"/>
                </a:solidFill>
                <a:effectLst/>
              </a:rPr>
              <a:t>complejas</a:t>
            </a:r>
            <a:r>
              <a:rPr lang="en-US" b="0" i="0" dirty="0">
                <a:solidFill>
                  <a:srgbClr val="000000"/>
                </a:solidFill>
                <a:effectLst/>
              </a:rPr>
              <a:t> y </a:t>
            </a:r>
            <a:r>
              <a:rPr lang="en-US" b="0" i="0" dirty="0" err="1">
                <a:solidFill>
                  <a:srgbClr val="000000"/>
                </a:solidFill>
                <a:effectLst/>
              </a:rPr>
              <a:t>garantizar</a:t>
            </a:r>
            <a:r>
              <a:rPr lang="en-US" b="0" i="0" dirty="0">
                <a:solidFill>
                  <a:srgbClr val="000000"/>
                </a:solidFill>
                <a:effectLst/>
              </a:rPr>
              <a:t> que </a:t>
            </a:r>
            <a:r>
              <a:rPr lang="en-US" b="0" i="0" dirty="0" err="1">
                <a:solidFill>
                  <a:srgbClr val="000000"/>
                </a:solidFill>
                <a:effectLst/>
              </a:rPr>
              <a:t>tu</a:t>
            </a:r>
            <a:r>
              <a:rPr lang="en-US" b="0" i="0" dirty="0">
                <a:solidFill>
                  <a:srgbClr val="000000"/>
                </a:solidFill>
                <a:effectLst/>
              </a:rPr>
              <a:t> </a:t>
            </a:r>
            <a:r>
              <a:rPr lang="en-US" b="0" i="0" dirty="0" err="1">
                <a:solidFill>
                  <a:srgbClr val="000000"/>
                </a:solidFill>
                <a:effectLst/>
              </a:rPr>
              <a:t>equipo</a:t>
            </a:r>
            <a:r>
              <a:rPr lang="en-US" b="0" i="0" dirty="0">
                <a:solidFill>
                  <a:srgbClr val="000000"/>
                </a:solidFill>
                <a:effectLst/>
              </a:rPr>
              <a:t> </a:t>
            </a:r>
            <a:r>
              <a:rPr lang="en-US" b="0" i="0" dirty="0" err="1">
                <a:solidFill>
                  <a:srgbClr val="000000"/>
                </a:solidFill>
                <a:effectLst/>
              </a:rPr>
              <a:t>disponga</a:t>
            </a:r>
            <a:r>
              <a:rPr lang="en-US" b="0" i="0" dirty="0">
                <a:solidFill>
                  <a:srgbClr val="000000"/>
                </a:solidFill>
                <a:effectLst/>
              </a:rPr>
              <a:t> de la </a:t>
            </a:r>
            <a:r>
              <a:rPr lang="en-US" b="0" i="0" dirty="0" err="1">
                <a:solidFill>
                  <a:srgbClr val="000000"/>
                </a:solidFill>
                <a:effectLst/>
              </a:rPr>
              <a:t>información</a:t>
            </a:r>
            <a:r>
              <a:rPr lang="en-US" b="0" i="0" dirty="0">
                <a:solidFill>
                  <a:srgbClr val="000000"/>
                </a:solidFill>
                <a:effectLst/>
              </a:rPr>
              <a:t> y las </a:t>
            </a:r>
            <a:r>
              <a:rPr lang="en-US" b="0" i="0" dirty="0" err="1">
                <a:solidFill>
                  <a:srgbClr val="000000"/>
                </a:solidFill>
                <a:effectLst/>
              </a:rPr>
              <a:t>herramientas</a:t>
            </a:r>
            <a:r>
              <a:rPr lang="en-US" b="0" i="0" dirty="0">
                <a:solidFill>
                  <a:srgbClr val="000000"/>
                </a:solidFill>
                <a:effectLst/>
              </a:rPr>
              <a:t> </a:t>
            </a:r>
            <a:r>
              <a:rPr lang="en-US" b="0" i="0" dirty="0" err="1">
                <a:solidFill>
                  <a:srgbClr val="000000"/>
                </a:solidFill>
                <a:effectLst/>
              </a:rPr>
              <a:t>necesarias</a:t>
            </a:r>
            <a:r>
              <a:rPr lang="en-US" b="0" i="0" dirty="0">
                <a:solidFill>
                  <a:srgbClr val="000000"/>
                </a:solidFill>
                <a:effectLst/>
              </a:rPr>
              <a:t> para </a:t>
            </a:r>
            <a:r>
              <a:rPr lang="en-US" b="0" i="0" dirty="0" err="1">
                <a:solidFill>
                  <a:srgbClr val="000000"/>
                </a:solidFill>
                <a:effectLst/>
              </a:rPr>
              <a:t>tener</a:t>
            </a:r>
            <a:r>
              <a:rPr lang="en-US" b="0" i="0" dirty="0">
                <a:solidFill>
                  <a:srgbClr val="000000"/>
                </a:solidFill>
                <a:effectLst/>
              </a:rPr>
              <a:t> </a:t>
            </a:r>
            <a:r>
              <a:rPr lang="en-US" b="0" i="0" dirty="0" err="1">
                <a:solidFill>
                  <a:srgbClr val="000000"/>
                </a:solidFill>
                <a:effectLst/>
              </a:rPr>
              <a:t>éxito</a:t>
            </a:r>
            <a:r>
              <a:rPr lang="en-US" b="0" i="0" dirty="0">
                <a:solidFill>
                  <a:srgbClr val="000000"/>
                </a:solidFill>
                <a:effectLst/>
              </a:rPr>
              <a:t>. </a:t>
            </a: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870810" y="353166"/>
            <a:ext cx="4951492"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a:solidFill>
                  <a:srgbClr val="FF0000"/>
                </a:solidFill>
                <a:effectLst/>
              </a:rPr>
              <a:t>Se </a:t>
            </a:r>
            <a:r>
              <a:rPr lang="en-US" sz="2800" dirty="0">
                <a:solidFill>
                  <a:srgbClr val="FF0000"/>
                </a:solidFill>
              </a:rPr>
              <a:t>un </a:t>
            </a:r>
            <a:r>
              <a:rPr lang="en-US" sz="2800" dirty="0" err="1">
                <a:solidFill>
                  <a:srgbClr val="FF0000"/>
                </a:solidFill>
              </a:rPr>
              <a:t>mejor</a:t>
            </a:r>
            <a:r>
              <a:rPr lang="en-US" sz="2800" dirty="0">
                <a:solidFill>
                  <a:srgbClr val="FF0000"/>
                </a:solidFill>
              </a:rPr>
              <a:t> </a:t>
            </a:r>
            <a:r>
              <a:rPr lang="en-US" sz="2800" dirty="0" err="1">
                <a:solidFill>
                  <a:srgbClr val="FF0000"/>
                </a:solidFill>
              </a:rPr>
              <a:t>comunicador</a:t>
            </a:r>
            <a:endParaRPr lang="en-US" sz="2800" b="0" i="0" dirty="0">
              <a:solidFill>
                <a:srgbClr val="FF0000"/>
              </a:solidFill>
              <a:effectLst/>
            </a:endParaRPr>
          </a:p>
        </p:txBody>
      </p:sp>
      <p:pic>
        <p:nvPicPr>
          <p:cNvPr id="9" name="Контейнер за съдържание 4">
            <a:extLst>
              <a:ext uri="{FF2B5EF4-FFF2-40B4-BE49-F238E27FC236}">
                <a16:creationId xmlns:a16="http://schemas.microsoft.com/office/drawing/2014/main" id="{1C996040-FA4D-43E0-A263-04F11C1A9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588" y="2706507"/>
            <a:ext cx="4876800" cy="2798064"/>
          </a:xfrm>
          <a:prstGeom prst="rect">
            <a:avLst/>
          </a:prstGeom>
        </p:spPr>
      </p:pic>
      <p:pic>
        <p:nvPicPr>
          <p:cNvPr id="14" name="Imagen 14">
            <a:extLst>
              <a:ext uri="{FF2B5EF4-FFF2-40B4-BE49-F238E27FC236}">
                <a16:creationId xmlns:a16="http://schemas.microsoft.com/office/drawing/2014/main" id="{D090B745-4D90-404D-AE2D-1413E8FE3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840" y="3076923"/>
            <a:ext cx="4027760" cy="1215429"/>
          </a:xfrm>
          <a:prstGeom prst="rect">
            <a:avLst/>
          </a:prstGeom>
        </p:spPr>
      </p:pic>
    </p:spTree>
    <p:extLst>
      <p:ext uri="{BB962C8B-B14F-4D97-AF65-F5344CB8AC3E}">
        <p14:creationId xmlns:p14="http://schemas.microsoft.com/office/powerpoint/2010/main" val="271579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1152808" y="281965"/>
            <a:ext cx="5583196"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a:solidFill>
                  <a:srgbClr val="FF0000"/>
                </a:solidFill>
                <a:effectLst/>
              </a:rPr>
              <a:t> </a:t>
            </a:r>
            <a:r>
              <a:rPr lang="en-US" sz="2800" b="0" i="0" dirty="0" err="1">
                <a:solidFill>
                  <a:srgbClr val="FF0000"/>
                </a:solidFill>
                <a:effectLst/>
              </a:rPr>
              <a:t>Establecer</a:t>
            </a:r>
            <a:r>
              <a:rPr lang="en-US" sz="2800" b="0" i="0" dirty="0">
                <a:solidFill>
                  <a:srgbClr val="FF0000"/>
                </a:solidFill>
                <a:effectLst/>
              </a:rPr>
              <a:t> </a:t>
            </a:r>
            <a:r>
              <a:rPr lang="en-US" sz="2800" b="0" i="0" dirty="0" err="1">
                <a:solidFill>
                  <a:srgbClr val="FF0000"/>
                </a:solidFill>
                <a:effectLst/>
              </a:rPr>
              <a:t>controles</a:t>
            </a:r>
            <a:r>
              <a:rPr lang="en-US" sz="2800" b="0" i="0" dirty="0">
                <a:solidFill>
                  <a:srgbClr val="FF0000"/>
                </a:solidFill>
                <a:effectLst/>
              </a:rPr>
              <a:t> </a:t>
            </a:r>
            <a:r>
              <a:rPr lang="en-US" sz="2800" b="0" i="0" dirty="0" err="1">
                <a:solidFill>
                  <a:srgbClr val="FF0000"/>
                </a:solidFill>
                <a:effectLst/>
              </a:rPr>
              <a:t>regulares</a:t>
            </a:r>
            <a:endParaRPr lang="en-US" sz="2800" b="0" i="0" dirty="0">
              <a:solidFill>
                <a:srgbClr val="FF0000"/>
              </a:solidFill>
              <a:effectLst/>
            </a:endParaRPr>
          </a:p>
        </p:txBody>
      </p:sp>
      <p:sp>
        <p:nvSpPr>
          <p:cNvPr id="13" name="Текстово поле 12">
            <a:extLst>
              <a:ext uri="{FF2B5EF4-FFF2-40B4-BE49-F238E27FC236}">
                <a16:creationId xmlns:a16="http://schemas.microsoft.com/office/drawing/2014/main" id="{013BDD90-0105-4C55-A403-C6492E7BAA9E}"/>
              </a:ext>
            </a:extLst>
          </p:cNvPr>
          <p:cNvSpPr txBox="1"/>
          <p:nvPr/>
        </p:nvSpPr>
        <p:spPr>
          <a:xfrm>
            <a:off x="895629" y="1031092"/>
            <a:ext cx="6097554" cy="5262979"/>
          </a:xfrm>
          <a:prstGeom prst="rect">
            <a:avLst/>
          </a:prstGeom>
          <a:noFill/>
        </p:spPr>
        <p:txBody>
          <a:bodyPr wrap="square">
            <a:spAutoFit/>
          </a:bodyPr>
          <a:lstStyle/>
          <a:p>
            <a:pPr algn="just"/>
            <a:r>
              <a:rPr lang="en-US" sz="2400" b="0" i="0" dirty="0" err="1">
                <a:solidFill>
                  <a:srgbClr val="181818"/>
                </a:solidFill>
                <a:effectLst/>
              </a:rPr>
              <a:t>Acostúmbrate</a:t>
            </a:r>
            <a:r>
              <a:rPr lang="en-US" sz="2400" b="0" i="0" dirty="0">
                <a:solidFill>
                  <a:srgbClr val="181818"/>
                </a:solidFill>
                <a:effectLst/>
              </a:rPr>
              <a:t> de </a:t>
            </a:r>
            <a:r>
              <a:rPr lang="en-US" sz="2400" b="0" i="0" dirty="0" err="1">
                <a:solidFill>
                  <a:srgbClr val="181818"/>
                </a:solidFill>
                <a:effectLst/>
              </a:rPr>
              <a:t>consultar</a:t>
            </a:r>
            <a:r>
              <a:rPr lang="en-US" sz="2400" b="0" i="0" dirty="0">
                <a:solidFill>
                  <a:srgbClr val="181818"/>
                </a:solidFill>
                <a:effectLst/>
              </a:rPr>
              <a:t> </a:t>
            </a:r>
            <a:r>
              <a:rPr lang="en-US" sz="2400" b="0" i="0" dirty="0" err="1">
                <a:solidFill>
                  <a:srgbClr val="181818"/>
                </a:solidFill>
                <a:effectLst/>
              </a:rPr>
              <a:t>periódicamente</a:t>
            </a:r>
            <a:r>
              <a:rPr lang="en-US" sz="2400" b="0" i="0" dirty="0">
                <a:solidFill>
                  <a:srgbClr val="181818"/>
                </a:solidFill>
                <a:effectLst/>
              </a:rPr>
              <a:t> a </a:t>
            </a:r>
            <a:r>
              <a:rPr lang="en-US" sz="2400" b="0" i="0" dirty="0" err="1">
                <a:solidFill>
                  <a:srgbClr val="181818"/>
                </a:solidFill>
                <a:effectLst/>
              </a:rPr>
              <a:t>tus</a:t>
            </a:r>
            <a:r>
              <a:rPr lang="en-US" sz="2400" b="0" i="0" dirty="0">
                <a:solidFill>
                  <a:srgbClr val="181818"/>
                </a:solidFill>
                <a:effectLst/>
              </a:rPr>
              <a:t> </a:t>
            </a:r>
            <a:r>
              <a:rPr lang="en-US" sz="2400" b="0" i="0" dirty="0" err="1">
                <a:solidFill>
                  <a:srgbClr val="181818"/>
                </a:solidFill>
                <a:effectLst/>
              </a:rPr>
              <a:t>empleados</a:t>
            </a:r>
            <a:r>
              <a:rPr lang="en-US" sz="2400" b="0" i="0" dirty="0">
                <a:solidFill>
                  <a:srgbClr val="181818"/>
                </a:solidFill>
                <a:effectLst/>
              </a:rPr>
              <a:t> </a:t>
            </a:r>
            <a:r>
              <a:rPr lang="en-US" sz="2400" b="0" i="0" dirty="0" err="1">
                <a:solidFill>
                  <a:srgbClr val="181818"/>
                </a:solidFill>
                <a:effectLst/>
              </a:rPr>
              <a:t>fuera</a:t>
            </a:r>
            <a:r>
              <a:rPr lang="en-US" sz="2400" b="0" i="0" dirty="0">
                <a:solidFill>
                  <a:srgbClr val="181818"/>
                </a:solidFill>
                <a:effectLst/>
              </a:rPr>
              <a:t> de las </a:t>
            </a:r>
            <a:r>
              <a:rPr lang="en-US" sz="2400" b="0" i="0" dirty="0" err="1">
                <a:solidFill>
                  <a:srgbClr val="181818"/>
                </a:solidFill>
                <a:effectLst/>
              </a:rPr>
              <a:t>revisiones</a:t>
            </a:r>
            <a:r>
              <a:rPr lang="en-US" sz="2400" b="0" i="0" dirty="0">
                <a:solidFill>
                  <a:srgbClr val="181818"/>
                </a:solidFill>
                <a:effectLst/>
              </a:rPr>
              <a:t> </a:t>
            </a:r>
            <a:r>
              <a:rPr lang="en-US" sz="2400" b="0" i="0" dirty="0" err="1">
                <a:solidFill>
                  <a:srgbClr val="181818"/>
                </a:solidFill>
                <a:effectLst/>
              </a:rPr>
              <a:t>anuales</a:t>
            </a:r>
            <a:r>
              <a:rPr lang="en-US" sz="2400" b="0" i="0" dirty="0">
                <a:solidFill>
                  <a:srgbClr val="181818"/>
                </a:solidFill>
                <a:effectLst/>
              </a:rPr>
              <a:t> de </a:t>
            </a:r>
            <a:r>
              <a:rPr lang="en-US" sz="2400" b="0" i="0" dirty="0" err="1">
                <a:solidFill>
                  <a:srgbClr val="181818"/>
                </a:solidFill>
                <a:effectLst/>
              </a:rPr>
              <a:t>su</a:t>
            </a:r>
            <a:r>
              <a:rPr lang="en-US" sz="2400" b="0" i="0" dirty="0">
                <a:solidFill>
                  <a:srgbClr val="181818"/>
                </a:solidFill>
                <a:effectLst/>
              </a:rPr>
              <a:t> </a:t>
            </a:r>
            <a:r>
              <a:rPr lang="en-US" sz="2400" b="0" i="0" dirty="0" err="1">
                <a:solidFill>
                  <a:srgbClr val="181818"/>
                </a:solidFill>
                <a:effectLst/>
              </a:rPr>
              <a:t>rendimiento</a:t>
            </a:r>
            <a:r>
              <a:rPr lang="en-US" sz="2400" b="0" i="0" dirty="0">
                <a:solidFill>
                  <a:srgbClr val="181818"/>
                </a:solidFill>
                <a:effectLst/>
              </a:rPr>
              <a:t>. </a:t>
            </a:r>
            <a:r>
              <a:rPr lang="en-US" sz="2400" b="0" i="0" dirty="0" err="1">
                <a:solidFill>
                  <a:srgbClr val="181818"/>
                </a:solidFill>
                <a:effectLst/>
              </a:rPr>
              <a:t>Según</a:t>
            </a:r>
            <a:r>
              <a:rPr lang="en-US" sz="2400" b="0" i="0" dirty="0">
                <a:solidFill>
                  <a:srgbClr val="181818"/>
                </a:solidFill>
                <a:effectLst/>
              </a:rPr>
              <a:t> un studio </a:t>
            </a:r>
            <a:r>
              <a:rPr lang="en-US" sz="2400" b="0" i="0" dirty="0" err="1">
                <a:solidFill>
                  <a:srgbClr val="181818"/>
                </a:solidFill>
                <a:effectLst/>
              </a:rPr>
              <a:t>realizado</a:t>
            </a:r>
            <a:r>
              <a:rPr lang="en-US" sz="2400" b="0" i="0" dirty="0">
                <a:solidFill>
                  <a:srgbClr val="181818"/>
                </a:solidFill>
                <a:effectLst/>
              </a:rPr>
              <a:t> por </a:t>
            </a:r>
            <a:r>
              <a:rPr lang="en-US" sz="2400" b="0" i="0" dirty="0">
                <a:effectLst/>
              </a:rPr>
              <a:t>Gallup, los </a:t>
            </a:r>
            <a:r>
              <a:rPr lang="en-US" sz="2400" b="0" i="0" dirty="0" err="1">
                <a:effectLst/>
              </a:rPr>
              <a:t>miembros</a:t>
            </a:r>
            <a:r>
              <a:rPr lang="en-US" sz="2400" b="0" i="0" dirty="0">
                <a:effectLst/>
              </a:rPr>
              <a:t> de los </a:t>
            </a:r>
            <a:r>
              <a:rPr lang="en-US" sz="2400" b="0" i="0" dirty="0" err="1">
                <a:effectLst/>
              </a:rPr>
              <a:t>equipos</a:t>
            </a:r>
            <a:r>
              <a:rPr lang="en-US" sz="2400" b="0" i="0" dirty="0">
                <a:effectLst/>
              </a:rPr>
              <a:t> </a:t>
            </a:r>
            <a:r>
              <a:rPr lang="en-US" sz="2400" b="0" i="0" dirty="0" err="1">
                <a:effectLst/>
              </a:rPr>
              <a:t>cuyos</a:t>
            </a:r>
            <a:r>
              <a:rPr lang="en-US" sz="2400" b="0" i="0" dirty="0">
                <a:effectLst/>
              </a:rPr>
              <a:t> jefes </a:t>
            </a:r>
            <a:r>
              <a:rPr lang="en-US" sz="2400" b="0" i="0" dirty="0" err="1">
                <a:effectLst/>
              </a:rPr>
              <a:t>proporiconan</a:t>
            </a:r>
            <a:r>
              <a:rPr lang="en-US" sz="2400" b="0" i="0" dirty="0">
                <a:effectLst/>
              </a:rPr>
              <a:t> feedback </a:t>
            </a:r>
            <a:r>
              <a:rPr lang="en-US" sz="2400" b="0" i="0" dirty="0" err="1">
                <a:effectLst/>
              </a:rPr>
              <a:t>semanales</a:t>
            </a:r>
            <a:r>
              <a:rPr lang="en-US" sz="2400" b="0" i="0" dirty="0">
                <a:effectLst/>
              </a:rPr>
              <a:t> son</a:t>
            </a:r>
            <a:r>
              <a:rPr lang="en-US" sz="2400" b="0" i="0" dirty="0">
                <a:solidFill>
                  <a:srgbClr val="181818"/>
                </a:solidFill>
                <a:effectLst/>
              </a:rPr>
              <a:t>:</a:t>
            </a:r>
          </a:p>
          <a:p>
            <a:pPr algn="just"/>
            <a:endParaRPr lang="en-US" sz="2400" b="0" i="0" dirty="0">
              <a:solidFill>
                <a:srgbClr val="181818"/>
              </a:solidFill>
              <a:effectLst/>
            </a:endParaRPr>
          </a:p>
          <a:p>
            <a:pPr marL="285750" indent="-285750" algn="just">
              <a:buFont typeface="Wingdings" panose="05000000000000000000" pitchFamily="2" charset="2"/>
              <a:buChar char="ü"/>
            </a:pPr>
            <a:r>
              <a:rPr lang="en-US" sz="2400" b="0" i="0" dirty="0">
                <a:solidFill>
                  <a:srgbClr val="181818"/>
                </a:solidFill>
                <a:effectLst/>
              </a:rPr>
              <a:t>Cinco </a:t>
            </a:r>
            <a:r>
              <a:rPr lang="en-US" sz="2400" b="0" i="0" dirty="0" err="1">
                <a:solidFill>
                  <a:srgbClr val="181818"/>
                </a:solidFill>
                <a:effectLst/>
              </a:rPr>
              <a:t>veces</a:t>
            </a:r>
            <a:r>
              <a:rPr lang="en-US" sz="2400" b="0" i="0" dirty="0">
                <a:solidFill>
                  <a:srgbClr val="181818"/>
                </a:solidFill>
                <a:effectLst/>
              </a:rPr>
              <a:t> </a:t>
            </a:r>
            <a:r>
              <a:rPr lang="en-US" sz="2400" b="0" i="0" dirty="0" err="1">
                <a:solidFill>
                  <a:srgbClr val="181818"/>
                </a:solidFill>
                <a:effectLst/>
              </a:rPr>
              <a:t>más</a:t>
            </a:r>
            <a:r>
              <a:rPr lang="en-US" sz="2400" b="0" i="0" dirty="0">
                <a:solidFill>
                  <a:srgbClr val="181818"/>
                </a:solidFill>
                <a:effectLst/>
              </a:rPr>
              <a:t> probable que </a:t>
            </a:r>
            <a:r>
              <a:rPr lang="en-US" sz="2400" b="0" i="0" dirty="0" err="1">
                <a:solidFill>
                  <a:srgbClr val="181818"/>
                </a:solidFill>
                <a:effectLst/>
              </a:rPr>
              <a:t>estén</a:t>
            </a:r>
            <a:r>
              <a:rPr lang="en-US" sz="2400" b="0" i="0" dirty="0">
                <a:solidFill>
                  <a:srgbClr val="181818"/>
                </a:solidFill>
                <a:effectLst/>
              </a:rPr>
              <a:t> de </a:t>
            </a:r>
            <a:r>
              <a:rPr lang="en-US" sz="2400" b="0" i="0" dirty="0" err="1">
                <a:solidFill>
                  <a:srgbClr val="181818"/>
                </a:solidFill>
                <a:effectLst/>
              </a:rPr>
              <a:t>acuerdo</a:t>
            </a:r>
            <a:r>
              <a:rPr lang="en-US" sz="2400" b="0" i="0" dirty="0">
                <a:solidFill>
                  <a:srgbClr val="181818"/>
                </a:solidFill>
                <a:effectLst/>
              </a:rPr>
              <a:t> </a:t>
            </a:r>
            <a:r>
              <a:rPr lang="en-US" sz="2400" b="0" i="0" dirty="0" err="1">
                <a:solidFill>
                  <a:srgbClr val="181818"/>
                </a:solidFill>
                <a:effectLst/>
              </a:rPr>
              <a:t>en</a:t>
            </a:r>
            <a:r>
              <a:rPr lang="en-US" sz="2400" b="0" i="0" dirty="0">
                <a:solidFill>
                  <a:srgbClr val="181818"/>
                </a:solidFill>
                <a:effectLst/>
              </a:rPr>
              <a:t> que </a:t>
            </a:r>
            <a:r>
              <a:rPr lang="en-US" sz="2400" b="0" i="0" dirty="0" err="1">
                <a:solidFill>
                  <a:srgbClr val="181818"/>
                </a:solidFill>
                <a:effectLst/>
              </a:rPr>
              <a:t>reciben</a:t>
            </a:r>
            <a:r>
              <a:rPr lang="en-US" sz="2400" b="0" i="0" dirty="0">
                <a:solidFill>
                  <a:srgbClr val="181818"/>
                </a:solidFill>
                <a:effectLst/>
              </a:rPr>
              <a:t> un feedback </a:t>
            </a:r>
            <a:r>
              <a:rPr lang="en-US" sz="2400" b="0" i="0" dirty="0" err="1">
                <a:solidFill>
                  <a:srgbClr val="181818"/>
                </a:solidFill>
                <a:effectLst/>
              </a:rPr>
              <a:t>significativo</a:t>
            </a:r>
            <a:r>
              <a:rPr lang="en-US" sz="2400" b="0" i="0" dirty="0">
                <a:solidFill>
                  <a:srgbClr val="181818"/>
                </a:solidFill>
                <a:effectLst/>
              </a:rPr>
              <a:t>. </a:t>
            </a:r>
          </a:p>
          <a:p>
            <a:pPr marL="285750" indent="-285750" algn="just">
              <a:buFont typeface="Wingdings" panose="05000000000000000000" pitchFamily="2" charset="2"/>
              <a:buChar char="ü"/>
            </a:pPr>
            <a:r>
              <a:rPr lang="en-US" sz="2400" b="0" i="0" dirty="0">
                <a:solidFill>
                  <a:srgbClr val="181818"/>
                </a:solidFill>
                <a:effectLst/>
              </a:rPr>
              <a:t>Tres </a:t>
            </a:r>
            <a:r>
              <a:rPr lang="en-US" sz="2400" b="0" i="0" dirty="0" err="1">
                <a:solidFill>
                  <a:srgbClr val="181818"/>
                </a:solidFill>
                <a:effectLst/>
              </a:rPr>
              <a:t>veces</a:t>
            </a:r>
            <a:r>
              <a:rPr lang="en-US" sz="2400" b="0" i="0" dirty="0">
                <a:solidFill>
                  <a:srgbClr val="181818"/>
                </a:solidFill>
                <a:effectLst/>
              </a:rPr>
              <a:t> </a:t>
            </a:r>
            <a:r>
              <a:rPr lang="en-US" sz="2400" b="0" i="0" dirty="0" err="1">
                <a:solidFill>
                  <a:srgbClr val="181818"/>
                </a:solidFill>
                <a:effectLst/>
              </a:rPr>
              <a:t>más</a:t>
            </a:r>
            <a:r>
              <a:rPr lang="en-US" sz="2400" b="0" i="0" dirty="0">
                <a:solidFill>
                  <a:srgbClr val="181818"/>
                </a:solidFill>
                <a:effectLst/>
              </a:rPr>
              <a:t> probable que </a:t>
            </a:r>
            <a:r>
              <a:rPr lang="en-US" sz="2400" b="0" i="0" dirty="0" err="1">
                <a:solidFill>
                  <a:srgbClr val="181818"/>
                </a:solidFill>
                <a:effectLst/>
              </a:rPr>
              <a:t>estén</a:t>
            </a:r>
            <a:r>
              <a:rPr lang="en-US" sz="2400" b="0" i="0" dirty="0">
                <a:solidFill>
                  <a:srgbClr val="181818"/>
                </a:solidFill>
                <a:effectLst/>
              </a:rPr>
              <a:t> de </a:t>
            </a:r>
            <a:r>
              <a:rPr lang="en-US" sz="2400" b="0" i="0" dirty="0" err="1">
                <a:solidFill>
                  <a:srgbClr val="181818"/>
                </a:solidFill>
                <a:effectLst/>
              </a:rPr>
              <a:t>acuerdo</a:t>
            </a:r>
            <a:r>
              <a:rPr lang="en-US" sz="2400" b="0" i="0" dirty="0">
                <a:solidFill>
                  <a:srgbClr val="181818"/>
                </a:solidFill>
                <a:effectLst/>
              </a:rPr>
              <a:t> </a:t>
            </a:r>
            <a:r>
              <a:rPr lang="en-US" sz="2400" b="0" i="0" dirty="0" err="1">
                <a:solidFill>
                  <a:srgbClr val="181818"/>
                </a:solidFill>
                <a:effectLst/>
              </a:rPr>
              <a:t>en</a:t>
            </a:r>
            <a:r>
              <a:rPr lang="en-US" sz="2400" b="0" i="0" dirty="0">
                <a:solidFill>
                  <a:srgbClr val="181818"/>
                </a:solidFill>
                <a:effectLst/>
              </a:rPr>
              <a:t> que </a:t>
            </a:r>
            <a:r>
              <a:rPr lang="en-US" sz="2400" b="0" i="0" dirty="0" err="1">
                <a:solidFill>
                  <a:srgbClr val="181818"/>
                </a:solidFill>
                <a:effectLst/>
              </a:rPr>
              <a:t>están</a:t>
            </a:r>
            <a:r>
              <a:rPr lang="en-US" sz="2400" b="0" i="0" dirty="0">
                <a:solidFill>
                  <a:srgbClr val="181818"/>
                </a:solidFill>
                <a:effectLst/>
              </a:rPr>
              <a:t> </a:t>
            </a:r>
            <a:r>
              <a:rPr lang="en-US" sz="2400" b="0" i="0" dirty="0" err="1">
                <a:solidFill>
                  <a:srgbClr val="181818"/>
                </a:solidFill>
                <a:effectLst/>
              </a:rPr>
              <a:t>motivados</a:t>
            </a:r>
            <a:r>
              <a:rPr lang="en-US" sz="2400" b="0" i="0" dirty="0">
                <a:solidFill>
                  <a:srgbClr val="181818"/>
                </a:solidFill>
                <a:effectLst/>
              </a:rPr>
              <a:t> para </a:t>
            </a:r>
            <a:r>
              <a:rPr lang="en-US" sz="2400" b="0" i="0" dirty="0" err="1">
                <a:solidFill>
                  <a:srgbClr val="181818"/>
                </a:solidFill>
                <a:effectLst/>
              </a:rPr>
              <a:t>hacer</a:t>
            </a:r>
            <a:r>
              <a:rPr lang="en-US" sz="2400" b="0" i="0" dirty="0">
                <a:solidFill>
                  <a:srgbClr val="181818"/>
                </a:solidFill>
                <a:effectLst/>
              </a:rPr>
              <a:t> un </a:t>
            </a:r>
            <a:r>
              <a:rPr lang="en-US" sz="2400" b="0" i="0" dirty="0" err="1">
                <a:solidFill>
                  <a:srgbClr val="181818"/>
                </a:solidFill>
                <a:effectLst/>
              </a:rPr>
              <a:t>trabajo</a:t>
            </a:r>
            <a:r>
              <a:rPr lang="en-US" sz="2400" b="0" i="0" dirty="0">
                <a:solidFill>
                  <a:srgbClr val="181818"/>
                </a:solidFill>
                <a:effectLst/>
              </a:rPr>
              <a:t> </a:t>
            </a:r>
            <a:r>
              <a:rPr lang="en-US" sz="2400" b="0" i="0" dirty="0" err="1">
                <a:solidFill>
                  <a:srgbClr val="181818"/>
                </a:solidFill>
                <a:effectLst/>
              </a:rPr>
              <a:t>excelente</a:t>
            </a:r>
            <a:r>
              <a:rPr lang="en-US" sz="2400" b="0" i="0" dirty="0">
                <a:solidFill>
                  <a:srgbClr val="181818"/>
                </a:solidFill>
                <a:effectLst/>
              </a:rPr>
              <a:t>;</a:t>
            </a:r>
          </a:p>
          <a:p>
            <a:pPr marL="285750" indent="-285750" algn="just">
              <a:buFont typeface="Wingdings" panose="05000000000000000000" pitchFamily="2" charset="2"/>
              <a:buChar char="ü"/>
            </a:pPr>
            <a:r>
              <a:rPr lang="en-US" sz="2400" b="0" i="0" dirty="0">
                <a:solidFill>
                  <a:srgbClr val="181818"/>
                </a:solidFill>
                <a:effectLst/>
              </a:rPr>
              <a:t>Dos </a:t>
            </a:r>
            <a:r>
              <a:rPr lang="en-US" sz="2400" b="0" i="0" dirty="0" err="1">
                <a:solidFill>
                  <a:srgbClr val="181818"/>
                </a:solidFill>
                <a:effectLst/>
              </a:rPr>
              <a:t>veces</a:t>
            </a:r>
            <a:r>
              <a:rPr lang="en-US" sz="2400" b="0" i="0" dirty="0">
                <a:solidFill>
                  <a:srgbClr val="181818"/>
                </a:solidFill>
                <a:effectLst/>
              </a:rPr>
              <a:t> </a:t>
            </a:r>
            <a:r>
              <a:rPr lang="en-US" sz="2400" b="0" i="0" dirty="0" err="1">
                <a:solidFill>
                  <a:srgbClr val="181818"/>
                </a:solidFill>
                <a:effectLst/>
              </a:rPr>
              <a:t>más</a:t>
            </a:r>
            <a:r>
              <a:rPr lang="en-US" sz="2400" b="0" i="0" dirty="0">
                <a:solidFill>
                  <a:srgbClr val="181818"/>
                </a:solidFill>
                <a:effectLst/>
              </a:rPr>
              <a:t> probable que se </a:t>
            </a:r>
            <a:r>
              <a:rPr lang="en-US" sz="2400" b="0" i="0" dirty="0" err="1">
                <a:solidFill>
                  <a:srgbClr val="181818"/>
                </a:solidFill>
                <a:effectLst/>
              </a:rPr>
              <a:t>comprometan</a:t>
            </a:r>
            <a:r>
              <a:rPr lang="en-US" sz="2400" b="0" i="0" dirty="0">
                <a:solidFill>
                  <a:srgbClr val="181818"/>
                </a:solidFill>
                <a:effectLst/>
              </a:rPr>
              <a:t> </a:t>
            </a:r>
            <a:r>
              <a:rPr lang="en-US" sz="2400" b="0" i="0" dirty="0" err="1">
                <a:solidFill>
                  <a:srgbClr val="181818"/>
                </a:solidFill>
                <a:effectLst/>
              </a:rPr>
              <a:t>en</a:t>
            </a:r>
            <a:r>
              <a:rPr lang="en-US" sz="2400" b="0" i="0" dirty="0">
                <a:solidFill>
                  <a:srgbClr val="181818"/>
                </a:solidFill>
                <a:effectLst/>
              </a:rPr>
              <a:t> </a:t>
            </a:r>
            <a:r>
              <a:rPr lang="en-US" sz="2400" b="0" i="0" dirty="0" err="1">
                <a:solidFill>
                  <a:srgbClr val="181818"/>
                </a:solidFill>
                <a:effectLst/>
              </a:rPr>
              <a:t>el</a:t>
            </a:r>
            <a:r>
              <a:rPr lang="en-US" sz="2400" b="0" i="0" dirty="0">
                <a:solidFill>
                  <a:srgbClr val="181818"/>
                </a:solidFill>
                <a:effectLst/>
              </a:rPr>
              <a:t> </a:t>
            </a:r>
            <a:r>
              <a:rPr lang="en-US" sz="2400" b="0" i="0" dirty="0" err="1">
                <a:solidFill>
                  <a:srgbClr val="181818"/>
                </a:solidFill>
                <a:effectLst/>
              </a:rPr>
              <a:t>trabajo</a:t>
            </a:r>
            <a:endParaRPr lang="en-US" sz="2400" b="0" i="0" dirty="0">
              <a:solidFill>
                <a:srgbClr val="181818"/>
              </a:solidFill>
              <a:effectLst/>
            </a:endParaRPr>
          </a:p>
        </p:txBody>
      </p:sp>
      <p:pic>
        <p:nvPicPr>
          <p:cNvPr id="4" name="Картина 3">
            <a:extLst>
              <a:ext uri="{FF2B5EF4-FFF2-40B4-BE49-F238E27FC236}">
                <a16:creationId xmlns:a16="http://schemas.microsoft.com/office/drawing/2014/main" id="{9AB6F1D1-4FE5-4F5E-9AC5-05ECA6ECA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003" y="1059723"/>
            <a:ext cx="5173998" cy="4338255"/>
          </a:xfrm>
          <a:prstGeom prst="rect">
            <a:avLst/>
          </a:prstGeom>
        </p:spPr>
      </p:pic>
    </p:spTree>
    <p:extLst>
      <p:ext uri="{BB962C8B-B14F-4D97-AF65-F5344CB8AC3E}">
        <p14:creationId xmlns:p14="http://schemas.microsoft.com/office/powerpoint/2010/main" val="6911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014469" y="1585251"/>
            <a:ext cx="5671466" cy="4721290"/>
          </a:xfrm>
        </p:spPr>
        <p:txBody>
          <a:bodyPr>
            <a:normAutofit/>
          </a:bodyPr>
          <a:lstStyle/>
          <a:p>
            <a:pPr algn="just"/>
            <a:r>
              <a:rPr lang="en-US" b="0" i="0" dirty="0">
                <a:solidFill>
                  <a:srgbClr val="181818"/>
                </a:solidFill>
                <a:effectLst/>
              </a:rPr>
              <a:t>Más </a:t>
            </a:r>
            <a:r>
              <a:rPr lang="en-US" b="0" i="0" dirty="0" err="1">
                <a:solidFill>
                  <a:srgbClr val="181818"/>
                </a:solidFill>
                <a:effectLst/>
              </a:rPr>
              <a:t>allá</a:t>
            </a:r>
            <a:r>
              <a:rPr lang="en-US" b="0" i="0" dirty="0">
                <a:solidFill>
                  <a:srgbClr val="181818"/>
                </a:solidFill>
                <a:effectLst/>
              </a:rPr>
              <a:t> de las </a:t>
            </a:r>
            <a:r>
              <a:rPr lang="en-US" b="0" i="0" dirty="0" err="1">
                <a:solidFill>
                  <a:srgbClr val="181818"/>
                </a:solidFill>
                <a:effectLst/>
              </a:rPr>
              <a:t>revisiones</a:t>
            </a:r>
            <a:r>
              <a:rPr lang="en-US" b="0" i="0" dirty="0">
                <a:solidFill>
                  <a:srgbClr val="181818"/>
                </a:solidFill>
                <a:effectLst/>
              </a:rPr>
              <a:t> </a:t>
            </a:r>
            <a:r>
              <a:rPr lang="en-US" b="0" i="0" dirty="0" err="1">
                <a:solidFill>
                  <a:srgbClr val="181818"/>
                </a:solidFill>
                <a:effectLst/>
              </a:rPr>
              <a:t>periódicas</a:t>
            </a:r>
            <a:r>
              <a:rPr lang="en-US" dirty="0">
                <a:solidFill>
                  <a:srgbClr val="181818"/>
                </a:solidFill>
              </a:rPr>
              <a:t>, </a:t>
            </a:r>
            <a:r>
              <a:rPr lang="en-US" dirty="0" err="1">
                <a:solidFill>
                  <a:srgbClr val="181818"/>
                </a:solidFill>
              </a:rPr>
              <a:t>establece</a:t>
            </a:r>
            <a:r>
              <a:rPr lang="en-US" dirty="0">
                <a:solidFill>
                  <a:srgbClr val="181818"/>
                </a:solidFill>
              </a:rPr>
              <a:t> una </a:t>
            </a:r>
            <a:r>
              <a:rPr lang="en-US" dirty="0" err="1">
                <a:solidFill>
                  <a:srgbClr val="181818"/>
                </a:solidFill>
              </a:rPr>
              <a:t>cadencia</a:t>
            </a:r>
            <a:r>
              <a:rPr lang="en-US" dirty="0">
                <a:solidFill>
                  <a:srgbClr val="181818"/>
                </a:solidFill>
              </a:rPr>
              <a:t> para </a:t>
            </a:r>
            <a:r>
              <a:rPr lang="en-US" dirty="0" err="1">
                <a:solidFill>
                  <a:srgbClr val="181818"/>
                </a:solidFill>
              </a:rPr>
              <a:t>reflexionar</a:t>
            </a:r>
            <a:r>
              <a:rPr lang="en-US" dirty="0">
                <a:solidFill>
                  <a:srgbClr val="181818"/>
                </a:solidFill>
              </a:rPr>
              <a:t> y </a:t>
            </a:r>
            <a:r>
              <a:rPr lang="en-US" dirty="0" err="1">
                <a:solidFill>
                  <a:srgbClr val="181818"/>
                </a:solidFill>
              </a:rPr>
              <a:t>revisar</a:t>
            </a:r>
            <a:r>
              <a:rPr lang="en-US" dirty="0">
                <a:solidFill>
                  <a:srgbClr val="181818"/>
                </a:solidFill>
              </a:rPr>
              <a:t> </a:t>
            </a:r>
            <a:r>
              <a:rPr lang="en-US" dirty="0" err="1">
                <a:solidFill>
                  <a:srgbClr val="181818"/>
                </a:solidFill>
              </a:rPr>
              <a:t>el</a:t>
            </a:r>
            <a:r>
              <a:rPr lang="en-US" dirty="0">
                <a:solidFill>
                  <a:srgbClr val="181818"/>
                </a:solidFill>
              </a:rPr>
              <a:t> </a:t>
            </a:r>
            <a:r>
              <a:rPr lang="en-US" dirty="0" err="1">
                <a:solidFill>
                  <a:srgbClr val="181818"/>
                </a:solidFill>
              </a:rPr>
              <a:t>trabajo</a:t>
            </a:r>
            <a:r>
              <a:rPr lang="en-US" dirty="0">
                <a:solidFill>
                  <a:srgbClr val="181818"/>
                </a:solidFill>
              </a:rPr>
              <a:t> de </a:t>
            </a:r>
            <a:r>
              <a:rPr lang="en-US" dirty="0" err="1">
                <a:solidFill>
                  <a:srgbClr val="181818"/>
                </a:solidFill>
              </a:rPr>
              <a:t>tu</a:t>
            </a:r>
            <a:r>
              <a:rPr lang="en-US" dirty="0">
                <a:solidFill>
                  <a:srgbClr val="181818"/>
                </a:solidFill>
              </a:rPr>
              <a:t> </a:t>
            </a:r>
            <a:r>
              <a:rPr lang="en-US" dirty="0" err="1">
                <a:solidFill>
                  <a:srgbClr val="181818"/>
                </a:solidFill>
              </a:rPr>
              <a:t>equipo</a:t>
            </a:r>
            <a:r>
              <a:rPr lang="en-US" b="0" i="0" dirty="0">
                <a:solidFill>
                  <a:srgbClr val="181818"/>
                </a:solidFill>
                <a:effectLst/>
              </a:rPr>
              <a:t>. </a:t>
            </a:r>
            <a:r>
              <a:rPr lang="en-US" b="0" i="0" dirty="0" err="1">
                <a:solidFill>
                  <a:srgbClr val="181818"/>
                </a:solidFill>
                <a:effectLst/>
              </a:rPr>
              <a:t>En</a:t>
            </a:r>
            <a:r>
              <a:rPr lang="en-US" b="0" i="0" dirty="0">
                <a:solidFill>
                  <a:srgbClr val="181818"/>
                </a:solidFill>
                <a:effectLst/>
              </a:rPr>
              <a:t> un studio </a:t>
            </a:r>
            <a:r>
              <a:rPr lang="en-US" b="0" i="0" dirty="0" err="1">
                <a:solidFill>
                  <a:srgbClr val="181818"/>
                </a:solidFill>
                <a:effectLst/>
              </a:rPr>
              <a:t>realizado</a:t>
            </a:r>
            <a:r>
              <a:rPr lang="en-US" b="0" i="0" dirty="0">
                <a:solidFill>
                  <a:srgbClr val="181818"/>
                </a:solidFill>
                <a:effectLst/>
              </a:rPr>
              <a:t> por los </a:t>
            </a:r>
            <a:r>
              <a:rPr lang="en-US" b="0" i="0" dirty="0" err="1">
                <a:solidFill>
                  <a:srgbClr val="181818"/>
                </a:solidFill>
                <a:effectLst/>
              </a:rPr>
              <a:t>profesores</a:t>
            </a:r>
            <a:r>
              <a:rPr lang="en-US" b="0" i="0" dirty="0">
                <a:solidFill>
                  <a:srgbClr val="181818"/>
                </a:solidFill>
                <a:effectLst/>
              </a:rPr>
              <a:t> Francesca Gino </a:t>
            </a:r>
            <a:r>
              <a:rPr lang="en-US" dirty="0">
                <a:solidFill>
                  <a:srgbClr val="181818"/>
                </a:solidFill>
              </a:rPr>
              <a:t>y</a:t>
            </a:r>
            <a:r>
              <a:rPr lang="en-US" b="0" i="0" dirty="0">
                <a:solidFill>
                  <a:srgbClr val="181818"/>
                </a:solidFill>
                <a:effectLst/>
              </a:rPr>
              <a:t> Gary Pisano, de la Harvard Business School, se </a:t>
            </a:r>
            <a:r>
              <a:rPr lang="en-US" b="0" i="0" dirty="0" err="1">
                <a:solidFill>
                  <a:srgbClr val="181818"/>
                </a:solidFill>
                <a:effectLst/>
              </a:rPr>
              <a:t>descubrió</a:t>
            </a:r>
            <a:r>
              <a:rPr lang="en-US" b="0" i="0" dirty="0">
                <a:solidFill>
                  <a:srgbClr val="181818"/>
                </a:solidFill>
                <a:effectLst/>
              </a:rPr>
              <a:t> que los </a:t>
            </a:r>
            <a:r>
              <a:rPr lang="en-US" b="0" i="0" dirty="0" err="1">
                <a:solidFill>
                  <a:srgbClr val="181818"/>
                </a:solidFill>
                <a:effectLst/>
              </a:rPr>
              <a:t>empleados</a:t>
            </a:r>
            <a:r>
              <a:rPr lang="en-US" b="0" i="0" dirty="0">
                <a:solidFill>
                  <a:srgbClr val="181818"/>
                </a:solidFill>
                <a:effectLst/>
              </a:rPr>
              <a:t> de los call center que </a:t>
            </a:r>
            <a:r>
              <a:rPr lang="en-US" b="0" i="0" dirty="0" err="1">
                <a:solidFill>
                  <a:srgbClr val="181818"/>
                </a:solidFill>
                <a:effectLst/>
              </a:rPr>
              <a:t>dedicaban</a:t>
            </a:r>
            <a:r>
              <a:rPr lang="en-US" b="0" i="0" dirty="0">
                <a:solidFill>
                  <a:srgbClr val="181818"/>
                </a:solidFill>
                <a:effectLst/>
              </a:rPr>
              <a:t> 15 </a:t>
            </a:r>
            <a:r>
              <a:rPr lang="en-US" b="0" i="0" dirty="0" err="1">
                <a:solidFill>
                  <a:srgbClr val="181818"/>
                </a:solidFill>
                <a:effectLst/>
              </a:rPr>
              <a:t>minutos</a:t>
            </a:r>
            <a:r>
              <a:rPr lang="en-US" b="0" i="0" dirty="0">
                <a:solidFill>
                  <a:srgbClr val="181818"/>
                </a:solidFill>
                <a:effectLst/>
              </a:rPr>
              <a:t> </a:t>
            </a:r>
            <a:r>
              <a:rPr lang="en-US" b="0" i="0" dirty="0" err="1">
                <a:solidFill>
                  <a:srgbClr val="181818"/>
                </a:solidFill>
                <a:effectLst/>
              </a:rPr>
              <a:t>en</a:t>
            </a:r>
            <a:r>
              <a:rPr lang="en-US" b="0" i="0" dirty="0">
                <a:solidFill>
                  <a:srgbClr val="181818"/>
                </a:solidFill>
                <a:effectLst/>
              </a:rPr>
              <a:t> </a:t>
            </a:r>
            <a:r>
              <a:rPr lang="en-US" b="0" i="0" dirty="0" err="1">
                <a:solidFill>
                  <a:srgbClr val="181818"/>
                </a:solidFill>
                <a:effectLst/>
              </a:rPr>
              <a:t>reflexionar</a:t>
            </a:r>
            <a:r>
              <a:rPr lang="en-US" b="0" i="0" dirty="0">
                <a:solidFill>
                  <a:srgbClr val="181818"/>
                </a:solidFill>
                <a:effectLst/>
              </a:rPr>
              <a:t> al final de la jornada </a:t>
            </a:r>
            <a:r>
              <a:rPr lang="en-US" b="0" i="0" dirty="0" err="1">
                <a:solidFill>
                  <a:srgbClr val="181818"/>
                </a:solidFill>
                <a:effectLst/>
              </a:rPr>
              <a:t>laboral</a:t>
            </a:r>
            <a:r>
              <a:rPr lang="en-US" b="0" i="0" dirty="0">
                <a:solidFill>
                  <a:srgbClr val="181818"/>
                </a:solidFill>
                <a:effectLst/>
              </a:rPr>
              <a:t> </a:t>
            </a:r>
            <a:r>
              <a:rPr lang="en-US" b="0" i="0" dirty="0" err="1">
                <a:solidFill>
                  <a:srgbClr val="181818"/>
                </a:solidFill>
                <a:effectLst/>
              </a:rPr>
              <a:t>rendían</a:t>
            </a:r>
            <a:r>
              <a:rPr lang="en-US" b="0" i="0" dirty="0">
                <a:solidFill>
                  <a:srgbClr val="181818"/>
                </a:solidFill>
                <a:effectLst/>
              </a:rPr>
              <a:t> un 23%  </a:t>
            </a:r>
            <a:r>
              <a:rPr lang="en-US" b="0" i="0" dirty="0" err="1">
                <a:solidFill>
                  <a:srgbClr val="181818"/>
                </a:solidFill>
                <a:effectLst/>
              </a:rPr>
              <a:t>más</a:t>
            </a:r>
            <a:r>
              <a:rPr lang="en-US" b="0" i="0" dirty="0">
                <a:solidFill>
                  <a:srgbClr val="181818"/>
                </a:solidFill>
                <a:effectLst/>
              </a:rPr>
              <a:t> </a:t>
            </a:r>
            <a:r>
              <a:rPr lang="en-US" b="0" i="0" dirty="0" err="1">
                <a:solidFill>
                  <a:srgbClr val="181818"/>
                </a:solidFill>
                <a:effectLst/>
              </a:rPr>
              <a:t>después</a:t>
            </a:r>
            <a:r>
              <a:rPr lang="en-US" b="0" i="0" dirty="0">
                <a:solidFill>
                  <a:srgbClr val="181818"/>
                </a:solidFill>
                <a:effectLst/>
              </a:rPr>
              <a:t> de 10 días que los que no lo </a:t>
            </a:r>
            <a:r>
              <a:rPr lang="en-US" b="0" i="0" dirty="0" err="1">
                <a:solidFill>
                  <a:srgbClr val="181818"/>
                </a:solidFill>
                <a:effectLst/>
              </a:rPr>
              <a:t>hacían</a:t>
            </a:r>
            <a:r>
              <a:rPr lang="en-US" b="0" i="0" dirty="0">
                <a:solidFill>
                  <a:srgbClr val="181818"/>
                </a:solidFill>
                <a:effectLst/>
              </a:rPr>
              <a:t>.</a:t>
            </a:r>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1409864" y="863852"/>
            <a:ext cx="4951492"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err="1">
                <a:solidFill>
                  <a:srgbClr val="FF0000"/>
                </a:solidFill>
                <a:effectLst/>
              </a:rPr>
              <a:t>Dedica</a:t>
            </a:r>
            <a:r>
              <a:rPr lang="en-US" sz="2800" b="0" i="0" dirty="0">
                <a:solidFill>
                  <a:srgbClr val="FF0000"/>
                </a:solidFill>
                <a:effectLst/>
              </a:rPr>
              <a:t> </a:t>
            </a:r>
            <a:r>
              <a:rPr lang="en-US" sz="2800" b="0" i="0" dirty="0" err="1">
                <a:solidFill>
                  <a:srgbClr val="FF0000"/>
                </a:solidFill>
                <a:effectLst/>
              </a:rPr>
              <a:t>tiempo</a:t>
            </a:r>
            <a:r>
              <a:rPr lang="en-US" sz="2800" b="0" i="0" dirty="0">
                <a:solidFill>
                  <a:srgbClr val="FF0000"/>
                </a:solidFill>
                <a:effectLst/>
              </a:rPr>
              <a:t> a la </a:t>
            </a:r>
            <a:r>
              <a:rPr lang="en-US" sz="2800" b="0" i="0" dirty="0" err="1">
                <a:solidFill>
                  <a:srgbClr val="FF0000"/>
                </a:solidFill>
                <a:effectLst/>
              </a:rPr>
              <a:t>reflexión</a:t>
            </a:r>
            <a:endParaRPr lang="en-US" sz="2800" b="0" i="0" dirty="0">
              <a:solidFill>
                <a:srgbClr val="FF0000"/>
              </a:solidFill>
              <a:effectLst/>
            </a:endParaRPr>
          </a:p>
        </p:txBody>
      </p:sp>
      <p:pic>
        <p:nvPicPr>
          <p:cNvPr id="9" name="Imagen 14">
            <a:extLst>
              <a:ext uri="{FF2B5EF4-FFF2-40B4-BE49-F238E27FC236}">
                <a16:creationId xmlns:a16="http://schemas.microsoft.com/office/drawing/2014/main" id="{6E739177-A432-42D3-8105-5B61B6637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588" y="5077290"/>
            <a:ext cx="4027760" cy="1215429"/>
          </a:xfrm>
          <a:prstGeom prst="rect">
            <a:avLst/>
          </a:prstGeom>
        </p:spPr>
      </p:pic>
      <p:pic>
        <p:nvPicPr>
          <p:cNvPr id="3" name="Картина 2">
            <a:extLst>
              <a:ext uri="{FF2B5EF4-FFF2-40B4-BE49-F238E27FC236}">
                <a16:creationId xmlns:a16="http://schemas.microsoft.com/office/drawing/2014/main" id="{923F5B91-87D6-4F3E-99FE-76EEA03257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833" y="1278294"/>
            <a:ext cx="5380167" cy="4264090"/>
          </a:xfrm>
          <a:prstGeom prst="rect">
            <a:avLst/>
          </a:prstGeom>
        </p:spPr>
      </p:pic>
    </p:spTree>
    <p:extLst>
      <p:ext uri="{BB962C8B-B14F-4D97-AF65-F5344CB8AC3E}">
        <p14:creationId xmlns:p14="http://schemas.microsoft.com/office/powerpoint/2010/main" val="355116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796409" y="1212977"/>
            <a:ext cx="6015424" cy="4721290"/>
          </a:xfrm>
        </p:spPr>
        <p:txBody>
          <a:bodyPr>
            <a:normAutofit/>
          </a:bodyPr>
          <a:lstStyle/>
          <a:p>
            <a:pPr algn="just"/>
            <a:r>
              <a:rPr lang="en-US" b="0" i="0" dirty="0">
                <a:solidFill>
                  <a:srgbClr val="000000"/>
                </a:solidFill>
                <a:effectLst/>
              </a:rPr>
              <a:t>Como </a:t>
            </a:r>
            <a:r>
              <a:rPr lang="en-US" b="0" i="0" dirty="0" err="1">
                <a:solidFill>
                  <a:srgbClr val="000000"/>
                </a:solidFill>
                <a:effectLst/>
              </a:rPr>
              <a:t>emprendedor</a:t>
            </a:r>
            <a:r>
              <a:rPr lang="en-US" b="0" i="0" dirty="0">
                <a:solidFill>
                  <a:srgbClr val="000000"/>
                </a:solidFill>
                <a:effectLst/>
              </a:rPr>
              <a:t> del </a:t>
            </a:r>
            <a:r>
              <a:rPr lang="en-US" b="0" i="0" dirty="0" err="1">
                <a:solidFill>
                  <a:srgbClr val="000000"/>
                </a:solidFill>
                <a:effectLst/>
              </a:rPr>
              <a:t>siglo</a:t>
            </a:r>
            <a:r>
              <a:rPr lang="en-US" b="0" i="0" dirty="0">
                <a:solidFill>
                  <a:srgbClr val="000000"/>
                </a:solidFill>
                <a:effectLst/>
              </a:rPr>
              <a:t> XXI, </a:t>
            </a:r>
            <a:r>
              <a:rPr lang="en-US" b="0" i="0" dirty="0" err="1">
                <a:solidFill>
                  <a:srgbClr val="000000"/>
                </a:solidFill>
                <a:effectLst/>
              </a:rPr>
              <a:t>debes</a:t>
            </a:r>
            <a:r>
              <a:rPr lang="en-US" b="0" i="0" dirty="0">
                <a:solidFill>
                  <a:srgbClr val="000000"/>
                </a:solidFill>
                <a:effectLst/>
              </a:rPr>
              <a:t> </a:t>
            </a:r>
            <a:r>
              <a:rPr lang="en-US" b="0" i="0" dirty="0" err="1">
                <a:solidFill>
                  <a:srgbClr val="000000"/>
                </a:solidFill>
                <a:effectLst/>
              </a:rPr>
              <a:t>aprovechar</a:t>
            </a:r>
            <a:r>
              <a:rPr lang="en-US" b="0" i="0" dirty="0">
                <a:solidFill>
                  <a:srgbClr val="000000"/>
                </a:solidFill>
                <a:effectLst/>
              </a:rPr>
              <a:t> </a:t>
            </a:r>
            <a:r>
              <a:rPr lang="en-US" b="0" i="0" dirty="0" err="1">
                <a:solidFill>
                  <a:srgbClr val="000000"/>
                </a:solidFill>
                <a:effectLst/>
              </a:rPr>
              <a:t>todas</a:t>
            </a:r>
            <a:r>
              <a:rPr lang="en-US" b="0" i="0" dirty="0">
                <a:solidFill>
                  <a:srgbClr val="000000"/>
                </a:solidFill>
                <a:effectLst/>
              </a:rPr>
              <a:t> las </a:t>
            </a:r>
            <a:r>
              <a:rPr lang="en-US" b="0" i="0" dirty="0" err="1">
                <a:solidFill>
                  <a:srgbClr val="000000"/>
                </a:solidFill>
                <a:effectLst/>
              </a:rPr>
              <a:t>oportunidades</a:t>
            </a:r>
            <a:r>
              <a:rPr lang="en-US" b="0" i="0" dirty="0">
                <a:solidFill>
                  <a:srgbClr val="000000"/>
                </a:solidFill>
                <a:effectLst/>
              </a:rPr>
              <a:t> </a:t>
            </a:r>
            <a:r>
              <a:rPr lang="en-US" b="0" i="0" dirty="0" err="1">
                <a:solidFill>
                  <a:srgbClr val="000000"/>
                </a:solidFill>
                <a:effectLst/>
              </a:rPr>
              <a:t>digitales</a:t>
            </a:r>
            <a:r>
              <a:rPr lang="en-US" b="0" i="0" dirty="0">
                <a:solidFill>
                  <a:srgbClr val="000000"/>
                </a:solidFill>
                <a:effectLst/>
              </a:rPr>
              <a:t> que se </a:t>
            </a:r>
            <a:r>
              <a:rPr lang="en-US" b="0" i="0" dirty="0" err="1">
                <a:solidFill>
                  <a:srgbClr val="000000"/>
                </a:solidFill>
                <a:effectLst/>
              </a:rPr>
              <a:t>te</a:t>
            </a:r>
            <a:r>
              <a:rPr lang="en-US" b="0" i="0" dirty="0">
                <a:solidFill>
                  <a:srgbClr val="000000"/>
                </a:solidFill>
                <a:effectLst/>
              </a:rPr>
              <a:t> </a:t>
            </a:r>
            <a:r>
              <a:rPr lang="en-US" b="0" i="0" dirty="0" err="1">
                <a:solidFill>
                  <a:srgbClr val="000000"/>
                </a:solidFill>
                <a:effectLst/>
              </a:rPr>
              <a:t>presentan</a:t>
            </a:r>
            <a:r>
              <a:rPr lang="en-US" b="0" i="0" dirty="0">
                <a:solidFill>
                  <a:srgbClr val="000000"/>
                </a:solidFill>
                <a:effectLst/>
              </a:rPr>
              <a:t>. </a:t>
            </a:r>
            <a:r>
              <a:rPr lang="en-US" b="0" i="0" dirty="0" err="1">
                <a:solidFill>
                  <a:srgbClr val="000000"/>
                </a:solidFill>
                <a:effectLst/>
              </a:rPr>
              <a:t>También</a:t>
            </a:r>
            <a:r>
              <a:rPr lang="en-US" b="0" i="0" dirty="0">
                <a:solidFill>
                  <a:srgbClr val="000000"/>
                </a:solidFill>
                <a:effectLst/>
              </a:rPr>
              <a:t> </a:t>
            </a:r>
            <a:r>
              <a:rPr lang="en-US" b="0" i="0" dirty="0" err="1">
                <a:solidFill>
                  <a:srgbClr val="000000"/>
                </a:solidFill>
                <a:effectLst/>
              </a:rPr>
              <a:t>debes</a:t>
            </a:r>
            <a:r>
              <a:rPr lang="en-US" b="0" i="0" dirty="0">
                <a:solidFill>
                  <a:srgbClr val="000000"/>
                </a:solidFill>
                <a:effectLst/>
              </a:rPr>
              <a:t> </a:t>
            </a:r>
            <a:r>
              <a:rPr lang="en-US" b="0" i="0" dirty="0" err="1">
                <a:solidFill>
                  <a:srgbClr val="000000"/>
                </a:solidFill>
                <a:effectLst/>
              </a:rPr>
              <a:t>abrazar</a:t>
            </a:r>
            <a:r>
              <a:rPr lang="en-US" b="0" i="0" dirty="0">
                <a:solidFill>
                  <a:srgbClr val="000000"/>
                </a:solidFill>
                <a:effectLst/>
              </a:rPr>
              <a:t> las </a:t>
            </a:r>
            <a:r>
              <a:rPr lang="en-US" b="0" i="0" dirty="0" err="1">
                <a:solidFill>
                  <a:srgbClr val="000000"/>
                </a:solidFill>
                <a:effectLst/>
              </a:rPr>
              <a:t>nuevas</a:t>
            </a:r>
            <a:r>
              <a:rPr lang="en-US" b="0" i="0" dirty="0">
                <a:solidFill>
                  <a:srgbClr val="000000"/>
                </a:solidFill>
                <a:effectLst/>
              </a:rPr>
              <a:t> </a:t>
            </a:r>
            <a:r>
              <a:rPr lang="en-US" b="0" i="0" dirty="0" err="1">
                <a:solidFill>
                  <a:srgbClr val="000000"/>
                </a:solidFill>
                <a:effectLst/>
              </a:rPr>
              <a:t>posibilidades</a:t>
            </a:r>
            <a:r>
              <a:rPr lang="en-US" b="0" i="0" dirty="0">
                <a:solidFill>
                  <a:srgbClr val="000000"/>
                </a:solidFill>
                <a:effectLst/>
              </a:rPr>
              <a:t> </a:t>
            </a:r>
            <a:r>
              <a:rPr lang="en-US" b="0" i="0" dirty="0" err="1">
                <a:solidFill>
                  <a:srgbClr val="000000"/>
                </a:solidFill>
                <a:effectLst/>
              </a:rPr>
              <a:t>tecnológicas</a:t>
            </a:r>
            <a:r>
              <a:rPr lang="en-US" b="0" i="0" dirty="0">
                <a:solidFill>
                  <a:srgbClr val="000000"/>
                </a:solidFill>
                <a:effectLst/>
              </a:rPr>
              <a:t>. Las </a:t>
            </a:r>
            <a:r>
              <a:rPr lang="en-US" b="0" i="0" dirty="0" err="1">
                <a:solidFill>
                  <a:srgbClr val="000000"/>
                </a:solidFill>
                <a:effectLst/>
              </a:rPr>
              <a:t>plataformas</a:t>
            </a:r>
            <a:r>
              <a:rPr lang="en-US" b="0" i="0" dirty="0">
                <a:solidFill>
                  <a:srgbClr val="000000"/>
                </a:solidFill>
                <a:effectLst/>
              </a:rPr>
              <a:t> online son uno de </a:t>
            </a:r>
            <a:r>
              <a:rPr lang="en-US" b="0" i="0" dirty="0" err="1">
                <a:solidFill>
                  <a:srgbClr val="000000"/>
                </a:solidFill>
                <a:effectLst/>
              </a:rPr>
              <a:t>estos</a:t>
            </a:r>
            <a:r>
              <a:rPr lang="en-US" b="0" i="0" dirty="0">
                <a:solidFill>
                  <a:srgbClr val="000000"/>
                </a:solidFill>
                <a:effectLst/>
              </a:rPr>
              <a:t> </a:t>
            </a:r>
            <a:r>
              <a:rPr lang="en-US" b="0" i="0" dirty="0" err="1">
                <a:solidFill>
                  <a:srgbClr val="000000"/>
                </a:solidFill>
                <a:effectLst/>
              </a:rPr>
              <a:t>nuevos</a:t>
            </a:r>
            <a:r>
              <a:rPr lang="en-US" b="0" i="0" dirty="0">
                <a:solidFill>
                  <a:srgbClr val="000000"/>
                </a:solidFill>
                <a:effectLst/>
              </a:rPr>
              <a:t> </a:t>
            </a:r>
            <a:r>
              <a:rPr lang="en-US" b="0" i="0" dirty="0" err="1">
                <a:solidFill>
                  <a:srgbClr val="000000"/>
                </a:solidFill>
                <a:effectLst/>
              </a:rPr>
              <a:t>activos</a:t>
            </a:r>
            <a:r>
              <a:rPr lang="en-US" b="0" i="0" dirty="0">
                <a:solidFill>
                  <a:srgbClr val="000000"/>
                </a:solidFill>
                <a:effectLst/>
              </a:rPr>
              <a:t> que </a:t>
            </a:r>
            <a:r>
              <a:rPr lang="en-US" b="0" i="0" dirty="0" err="1">
                <a:solidFill>
                  <a:srgbClr val="000000"/>
                </a:solidFill>
                <a:effectLst/>
              </a:rPr>
              <a:t>pueden</a:t>
            </a:r>
            <a:r>
              <a:rPr lang="en-US" b="0" i="0" dirty="0">
                <a:solidFill>
                  <a:srgbClr val="000000"/>
                </a:solidFill>
                <a:effectLst/>
              </a:rPr>
              <a:t> </a:t>
            </a:r>
            <a:r>
              <a:rPr lang="en-US" b="0" i="0" dirty="0" err="1">
                <a:solidFill>
                  <a:srgbClr val="000000"/>
                </a:solidFill>
                <a:effectLst/>
              </a:rPr>
              <a:t>facilitarnos</a:t>
            </a:r>
            <a:r>
              <a:rPr lang="en-US" b="0" i="0" dirty="0">
                <a:solidFill>
                  <a:srgbClr val="000000"/>
                </a:solidFill>
                <a:effectLst/>
              </a:rPr>
              <a:t> la </a:t>
            </a:r>
            <a:r>
              <a:rPr lang="en-US" b="0" i="0" dirty="0" err="1">
                <a:solidFill>
                  <a:srgbClr val="000000"/>
                </a:solidFill>
                <a:effectLst/>
              </a:rPr>
              <a:t>vida</a:t>
            </a:r>
            <a:r>
              <a:rPr lang="en-US" b="0" i="0" dirty="0">
                <a:solidFill>
                  <a:srgbClr val="000000"/>
                </a:solidFill>
                <a:effectLst/>
              </a:rPr>
              <a:t> </a:t>
            </a:r>
            <a:r>
              <a:rPr lang="en-US" b="0" i="0" dirty="0" err="1">
                <a:solidFill>
                  <a:srgbClr val="000000"/>
                </a:solidFill>
                <a:effectLst/>
              </a:rPr>
              <a:t>en</a:t>
            </a:r>
            <a:r>
              <a:rPr lang="en-US" b="0" i="0" dirty="0">
                <a:solidFill>
                  <a:srgbClr val="000000"/>
                </a:solidFill>
                <a:effectLst/>
              </a:rPr>
              <a:t> lo que </a:t>
            </a:r>
            <a:r>
              <a:rPr lang="en-US" b="0" i="0" dirty="0" err="1">
                <a:solidFill>
                  <a:srgbClr val="000000"/>
                </a:solidFill>
                <a:effectLst/>
              </a:rPr>
              <a:t>respecta</a:t>
            </a:r>
            <a:r>
              <a:rPr lang="en-US" b="0" i="0" dirty="0">
                <a:solidFill>
                  <a:srgbClr val="000000"/>
                </a:solidFill>
                <a:effectLst/>
              </a:rPr>
              <a:t> a la gestion y al </a:t>
            </a:r>
            <a:r>
              <a:rPr lang="en-US" b="0" i="0" dirty="0" err="1">
                <a:solidFill>
                  <a:srgbClr val="000000"/>
                </a:solidFill>
                <a:effectLst/>
              </a:rPr>
              <a:t>empendimiento</a:t>
            </a:r>
            <a:r>
              <a:rPr lang="en-US" b="0" i="0" dirty="0">
                <a:solidFill>
                  <a:srgbClr val="000000"/>
                </a:solidFill>
                <a:effectLst/>
              </a:rPr>
              <a:t>.</a:t>
            </a: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3254478" y="387120"/>
            <a:ext cx="7737988"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0" i="0" dirty="0">
                <a:solidFill>
                  <a:srgbClr val="FF0000"/>
                </a:solidFill>
                <a:effectLst/>
              </a:rPr>
              <a:t> </a:t>
            </a:r>
            <a:r>
              <a:rPr lang="en-US" sz="2800" b="0" i="0" u="sng" dirty="0">
                <a:solidFill>
                  <a:srgbClr val="FF0000"/>
                </a:solidFill>
                <a:effectLst/>
              </a:rPr>
              <a:t>Unidad 3. Los </a:t>
            </a:r>
            <a:r>
              <a:rPr lang="en-US" sz="2800" b="0" i="0" u="sng" dirty="0" err="1">
                <a:solidFill>
                  <a:srgbClr val="FF0000"/>
                </a:solidFill>
                <a:effectLst/>
              </a:rPr>
              <a:t>beneficios</a:t>
            </a:r>
            <a:r>
              <a:rPr lang="en-US" sz="2800" b="0" i="0" u="sng" dirty="0">
                <a:solidFill>
                  <a:srgbClr val="FF0000"/>
                </a:solidFill>
                <a:effectLst/>
              </a:rPr>
              <a:t> de la Plataforma online</a:t>
            </a:r>
            <a:endParaRPr lang="en-US" sz="2800" b="0" i="0" dirty="0">
              <a:solidFill>
                <a:srgbClr val="FF0000"/>
              </a:solidFill>
              <a:effectLst/>
            </a:endParaRPr>
          </a:p>
        </p:txBody>
      </p:sp>
      <p:pic>
        <p:nvPicPr>
          <p:cNvPr id="9" name="Imagen 14">
            <a:extLst>
              <a:ext uri="{FF2B5EF4-FFF2-40B4-BE49-F238E27FC236}">
                <a16:creationId xmlns:a16="http://schemas.microsoft.com/office/drawing/2014/main" id="{F00218EB-6376-48B9-9925-485C4B89E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10" y="3790664"/>
            <a:ext cx="4027760" cy="1215429"/>
          </a:xfrm>
          <a:prstGeom prst="rect">
            <a:avLst/>
          </a:prstGeom>
        </p:spPr>
      </p:pic>
      <p:pic>
        <p:nvPicPr>
          <p:cNvPr id="3" name="Картина 2">
            <a:extLst>
              <a:ext uri="{FF2B5EF4-FFF2-40B4-BE49-F238E27FC236}">
                <a16:creationId xmlns:a16="http://schemas.microsoft.com/office/drawing/2014/main" id="{1ECC7F50-766F-4D44-96E1-A0473FCA9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833" y="1212977"/>
            <a:ext cx="5339575" cy="4143270"/>
          </a:xfrm>
          <a:prstGeom prst="rect">
            <a:avLst/>
          </a:prstGeom>
        </p:spPr>
      </p:pic>
    </p:spTree>
    <p:extLst>
      <p:ext uri="{BB962C8B-B14F-4D97-AF65-F5344CB8AC3E}">
        <p14:creationId xmlns:p14="http://schemas.microsoft.com/office/powerpoint/2010/main" val="5178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3526904" y="852915"/>
            <a:ext cx="601542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i="0" dirty="0">
                <a:solidFill>
                  <a:srgbClr val="FF0000"/>
                </a:solidFill>
                <a:effectLst/>
              </a:rPr>
              <a:t>¿</a:t>
            </a:r>
            <a:r>
              <a:rPr lang="en-US" sz="2800" b="0" i="0" dirty="0" err="1">
                <a:solidFill>
                  <a:srgbClr val="FF0000"/>
                </a:solidFill>
                <a:effectLst/>
              </a:rPr>
              <a:t>Cómo</a:t>
            </a:r>
            <a:r>
              <a:rPr lang="en-US" sz="2800" b="0" i="0" dirty="0">
                <a:solidFill>
                  <a:srgbClr val="FF0000"/>
                </a:solidFill>
                <a:effectLst/>
              </a:rPr>
              <a:t> </a:t>
            </a:r>
            <a:r>
              <a:rPr lang="en-US" sz="2800" b="0" i="0" dirty="0" err="1">
                <a:solidFill>
                  <a:srgbClr val="FF0000"/>
                </a:solidFill>
                <a:effectLst/>
              </a:rPr>
              <a:t>pueden</a:t>
            </a:r>
            <a:r>
              <a:rPr lang="en-US" sz="2800" b="0" i="0" dirty="0">
                <a:solidFill>
                  <a:srgbClr val="FF0000"/>
                </a:solidFill>
                <a:effectLst/>
              </a:rPr>
              <a:t> las </a:t>
            </a:r>
            <a:r>
              <a:rPr lang="en-US" sz="2800" b="0" i="0" dirty="0" err="1">
                <a:solidFill>
                  <a:srgbClr val="FF0000"/>
                </a:solidFill>
                <a:effectLst/>
              </a:rPr>
              <a:t>contribuir</a:t>
            </a:r>
            <a:r>
              <a:rPr lang="en-US" sz="2800" b="0" i="0" dirty="0">
                <a:solidFill>
                  <a:srgbClr val="FF0000"/>
                </a:solidFill>
                <a:effectLst/>
              </a:rPr>
              <a:t> las </a:t>
            </a:r>
            <a:r>
              <a:rPr lang="en-US" sz="2800" b="0" i="0" dirty="0" err="1">
                <a:solidFill>
                  <a:srgbClr val="FF0000"/>
                </a:solidFill>
                <a:effectLst/>
              </a:rPr>
              <a:t>plataformas</a:t>
            </a:r>
            <a:r>
              <a:rPr lang="en-US" sz="2800" b="0" i="0" dirty="0">
                <a:solidFill>
                  <a:srgbClr val="FF0000"/>
                </a:solidFill>
                <a:effectLst/>
              </a:rPr>
              <a:t> </a:t>
            </a:r>
            <a:r>
              <a:rPr lang="en-US" sz="2800" b="0" i="0" dirty="0" err="1">
                <a:solidFill>
                  <a:srgbClr val="FF0000"/>
                </a:solidFill>
                <a:effectLst/>
              </a:rPr>
              <a:t>según</a:t>
            </a:r>
            <a:r>
              <a:rPr lang="en-US" sz="2800" b="0" i="0" dirty="0">
                <a:solidFill>
                  <a:srgbClr val="FF0000"/>
                </a:solidFill>
                <a:effectLst/>
              </a:rPr>
              <a:t> </a:t>
            </a:r>
            <a:r>
              <a:rPr lang="en-US" sz="2800" b="0" i="0" dirty="0" err="1">
                <a:solidFill>
                  <a:srgbClr val="FF0000"/>
                </a:solidFill>
                <a:effectLst/>
              </a:rPr>
              <a:t>tú</a:t>
            </a:r>
            <a:r>
              <a:rPr lang="en-US" sz="2800" b="0" i="0" dirty="0">
                <a:solidFill>
                  <a:srgbClr val="FF0000"/>
                </a:solidFill>
                <a:effectLst/>
              </a:rPr>
              <a:t>?</a:t>
            </a:r>
          </a:p>
        </p:txBody>
      </p:sp>
      <p:pic>
        <p:nvPicPr>
          <p:cNvPr id="13" name="Картина 12">
            <a:extLst>
              <a:ext uri="{FF2B5EF4-FFF2-40B4-BE49-F238E27FC236}">
                <a16:creationId xmlns:a16="http://schemas.microsoft.com/office/drawing/2014/main" id="{93F3F547-68CE-4514-BB4F-FCB700538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501" y="1720283"/>
            <a:ext cx="5778230" cy="4124770"/>
          </a:xfrm>
          <a:prstGeom prst="rect">
            <a:avLst/>
          </a:prstGeom>
        </p:spPr>
      </p:pic>
    </p:spTree>
    <p:extLst>
      <p:ext uri="{BB962C8B-B14F-4D97-AF65-F5344CB8AC3E}">
        <p14:creationId xmlns:p14="http://schemas.microsoft.com/office/powerpoint/2010/main" val="26303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2671481" y="649370"/>
            <a:ext cx="8503731"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i="0" dirty="0">
                <a:solidFill>
                  <a:srgbClr val="FF0000"/>
                </a:solidFill>
                <a:effectLst/>
              </a:rPr>
              <a:t> La </a:t>
            </a:r>
            <a:r>
              <a:rPr lang="en-US" sz="2800" b="0" i="0" dirty="0" err="1">
                <a:solidFill>
                  <a:srgbClr val="FF0000"/>
                </a:solidFill>
                <a:effectLst/>
              </a:rPr>
              <a:t>mayoría</a:t>
            </a:r>
            <a:r>
              <a:rPr lang="en-US" sz="2800" b="0" i="0" dirty="0">
                <a:solidFill>
                  <a:srgbClr val="FF0000"/>
                </a:solidFill>
                <a:effectLst/>
              </a:rPr>
              <a:t> de las </a:t>
            </a:r>
            <a:r>
              <a:rPr lang="en-US" sz="2800" b="0" i="0" dirty="0" err="1">
                <a:solidFill>
                  <a:srgbClr val="FF0000"/>
                </a:solidFill>
                <a:effectLst/>
              </a:rPr>
              <a:t>plataformas</a:t>
            </a:r>
            <a:r>
              <a:rPr lang="en-US" sz="2800" b="0" i="0" dirty="0">
                <a:solidFill>
                  <a:srgbClr val="FF0000"/>
                </a:solidFill>
                <a:effectLst/>
              </a:rPr>
              <a:t> de </a:t>
            </a:r>
            <a:r>
              <a:rPr lang="en-US" sz="2800" b="0" i="0" dirty="0" err="1">
                <a:solidFill>
                  <a:srgbClr val="FF0000"/>
                </a:solidFill>
                <a:effectLst/>
              </a:rPr>
              <a:t>empresa</a:t>
            </a:r>
            <a:r>
              <a:rPr lang="en-US" sz="2800" b="0" i="0" dirty="0">
                <a:solidFill>
                  <a:srgbClr val="FF0000"/>
                </a:solidFill>
                <a:effectLst/>
              </a:rPr>
              <a:t> y </a:t>
            </a:r>
            <a:r>
              <a:rPr lang="en-US" sz="2800" b="0" i="0" dirty="0" err="1">
                <a:solidFill>
                  <a:srgbClr val="FF0000"/>
                </a:solidFill>
                <a:effectLst/>
              </a:rPr>
              <a:t>comunicación</a:t>
            </a:r>
            <a:r>
              <a:rPr lang="en-US" sz="2800" b="0" i="0" dirty="0">
                <a:solidFill>
                  <a:srgbClr val="FF0000"/>
                </a:solidFill>
                <a:effectLst/>
              </a:rPr>
              <a:t>. ¿</a:t>
            </a:r>
            <a:r>
              <a:rPr lang="en-US" sz="2800" b="0" i="0" dirty="0" err="1">
                <a:solidFill>
                  <a:srgbClr val="FF0000"/>
                </a:solidFill>
                <a:effectLst/>
              </a:rPr>
              <a:t>Cuáles</a:t>
            </a:r>
            <a:r>
              <a:rPr lang="en-US" sz="2800" b="0" i="0" dirty="0">
                <a:solidFill>
                  <a:srgbClr val="FF0000"/>
                </a:solidFill>
                <a:effectLst/>
              </a:rPr>
              <a:t> son?</a:t>
            </a:r>
          </a:p>
        </p:txBody>
      </p:sp>
      <p:pic>
        <p:nvPicPr>
          <p:cNvPr id="14" name="Картина 13">
            <a:extLst>
              <a:ext uri="{FF2B5EF4-FFF2-40B4-BE49-F238E27FC236}">
                <a16:creationId xmlns:a16="http://schemas.microsoft.com/office/drawing/2014/main" id="{F9F939AB-692E-470B-866C-C0B038FFC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10" y="1773041"/>
            <a:ext cx="5879527" cy="3311916"/>
          </a:xfrm>
          <a:prstGeom prst="rect">
            <a:avLst/>
          </a:prstGeom>
        </p:spPr>
      </p:pic>
      <p:pic>
        <p:nvPicPr>
          <p:cNvPr id="15" name="Картина 14">
            <a:extLst>
              <a:ext uri="{FF2B5EF4-FFF2-40B4-BE49-F238E27FC236}">
                <a16:creationId xmlns:a16="http://schemas.microsoft.com/office/drawing/2014/main" id="{7CD156BF-A48C-4AEF-AD62-5940DD317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337" y="1773041"/>
            <a:ext cx="5392025" cy="3311916"/>
          </a:xfrm>
          <a:prstGeom prst="rect">
            <a:avLst/>
          </a:prstGeom>
        </p:spPr>
      </p:pic>
    </p:spTree>
    <p:extLst>
      <p:ext uri="{BB962C8B-B14F-4D97-AF65-F5344CB8AC3E}">
        <p14:creationId xmlns:p14="http://schemas.microsoft.com/office/powerpoint/2010/main" val="5930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148578" y="387120"/>
            <a:ext cx="601542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b="0" i="0" dirty="0">
              <a:solidFill>
                <a:srgbClr val="FF0000"/>
              </a:solidFill>
              <a:effectLst/>
            </a:endParaRPr>
          </a:p>
        </p:txBody>
      </p:sp>
      <p:pic>
        <p:nvPicPr>
          <p:cNvPr id="3" name="Картина 2">
            <a:extLst>
              <a:ext uri="{FF2B5EF4-FFF2-40B4-BE49-F238E27FC236}">
                <a16:creationId xmlns:a16="http://schemas.microsoft.com/office/drawing/2014/main" id="{6F885516-B839-4801-B4D3-2A8AE7044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267" y="844759"/>
            <a:ext cx="9866830" cy="4979048"/>
          </a:xfrm>
          <a:prstGeom prst="rect">
            <a:avLst/>
          </a:prstGeom>
        </p:spPr>
      </p:pic>
      <p:sp>
        <p:nvSpPr>
          <p:cNvPr id="13" name="Текстово поле 12">
            <a:extLst>
              <a:ext uri="{FF2B5EF4-FFF2-40B4-BE49-F238E27FC236}">
                <a16:creationId xmlns:a16="http://schemas.microsoft.com/office/drawing/2014/main" id="{8F610E72-DEB5-4D3B-ACE1-C4B6823E087E}"/>
              </a:ext>
            </a:extLst>
          </p:cNvPr>
          <p:cNvSpPr txBox="1"/>
          <p:nvPr/>
        </p:nvSpPr>
        <p:spPr>
          <a:xfrm>
            <a:off x="2448232" y="185329"/>
            <a:ext cx="8516500" cy="523220"/>
          </a:xfrm>
          <a:prstGeom prst="rect">
            <a:avLst/>
          </a:prstGeom>
          <a:noFill/>
        </p:spPr>
        <p:txBody>
          <a:bodyPr wrap="square">
            <a:spAutoFit/>
          </a:bodyPr>
          <a:lstStyle/>
          <a:p>
            <a:pPr algn="ctr"/>
            <a:r>
              <a:rPr lang="en-US" sz="2800" dirty="0" err="1">
                <a:solidFill>
                  <a:srgbClr val="FF0000"/>
                </a:solidFill>
                <a:effectLst/>
              </a:rPr>
              <a:t>Algunos</a:t>
            </a:r>
            <a:r>
              <a:rPr lang="en-US" sz="2800" dirty="0">
                <a:solidFill>
                  <a:srgbClr val="FF0000"/>
                </a:solidFill>
                <a:effectLst/>
              </a:rPr>
              <a:t> </a:t>
            </a:r>
            <a:r>
              <a:rPr lang="en-US" sz="2800" dirty="0" err="1">
                <a:solidFill>
                  <a:srgbClr val="FF0000"/>
                </a:solidFill>
                <a:effectLst/>
              </a:rPr>
              <a:t>hechos</a:t>
            </a:r>
            <a:r>
              <a:rPr lang="en-US" sz="2800" dirty="0">
                <a:solidFill>
                  <a:srgbClr val="FF0000"/>
                </a:solidFill>
                <a:effectLst/>
              </a:rPr>
              <a:t> y </a:t>
            </a:r>
            <a:r>
              <a:rPr lang="en-US" sz="2800" dirty="0" err="1">
                <a:solidFill>
                  <a:srgbClr val="FF0000"/>
                </a:solidFill>
                <a:effectLst/>
              </a:rPr>
              <a:t>figuras</a:t>
            </a:r>
            <a:r>
              <a:rPr lang="en-US" sz="2800" dirty="0">
                <a:solidFill>
                  <a:srgbClr val="FF0000"/>
                </a:solidFill>
                <a:effectLst/>
              </a:rPr>
              <a:t> </a:t>
            </a:r>
            <a:r>
              <a:rPr lang="en-US" sz="2800" dirty="0" err="1">
                <a:solidFill>
                  <a:srgbClr val="FF0000"/>
                </a:solidFill>
                <a:effectLst/>
              </a:rPr>
              <a:t>sobre</a:t>
            </a:r>
            <a:r>
              <a:rPr lang="en-US" sz="2800" dirty="0">
                <a:solidFill>
                  <a:srgbClr val="FF0000"/>
                </a:solidFill>
                <a:effectLst/>
              </a:rPr>
              <a:t> las </a:t>
            </a:r>
            <a:r>
              <a:rPr lang="en-US" sz="2800" dirty="0" err="1">
                <a:solidFill>
                  <a:srgbClr val="FF0000"/>
                </a:solidFill>
                <a:effectLst/>
              </a:rPr>
              <a:t>las</a:t>
            </a:r>
            <a:r>
              <a:rPr lang="en-US" sz="2800" dirty="0">
                <a:solidFill>
                  <a:srgbClr val="FF0000"/>
                </a:solidFill>
                <a:effectLst/>
              </a:rPr>
              <a:t> </a:t>
            </a:r>
            <a:r>
              <a:rPr lang="en-US" sz="2800" dirty="0" err="1">
                <a:solidFill>
                  <a:srgbClr val="FF0000"/>
                </a:solidFill>
                <a:effectLst/>
              </a:rPr>
              <a:t>plataformas</a:t>
            </a:r>
            <a:r>
              <a:rPr lang="en-US" sz="2800" dirty="0">
                <a:solidFill>
                  <a:srgbClr val="FF0000"/>
                </a:solidFill>
                <a:effectLst/>
              </a:rPr>
              <a:t> online</a:t>
            </a:r>
          </a:p>
        </p:txBody>
      </p:sp>
    </p:spTree>
    <p:extLst>
      <p:ext uri="{BB962C8B-B14F-4D97-AF65-F5344CB8AC3E}">
        <p14:creationId xmlns:p14="http://schemas.microsoft.com/office/powerpoint/2010/main" val="39818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ítulo 3">
            <a:extLst>
              <a:ext uri="{FF2B5EF4-FFF2-40B4-BE49-F238E27FC236}">
                <a16:creationId xmlns:a16="http://schemas.microsoft.com/office/drawing/2014/main" id="{C4DFA902-6DA6-4324-8D41-D547B5690652}"/>
              </a:ext>
            </a:extLst>
          </p:cNvPr>
          <p:cNvSpPr>
            <a:spLocks noGrp="1"/>
          </p:cNvSpPr>
          <p:nvPr>
            <p:ph type="ctrTitle"/>
          </p:nvPr>
        </p:nvSpPr>
        <p:spPr>
          <a:xfrm>
            <a:off x="4369301" y="130824"/>
            <a:ext cx="3811683" cy="642859"/>
          </a:xfrm>
        </p:spPr>
        <p:txBody>
          <a:bodyPr>
            <a:normAutofit/>
          </a:bodyPr>
          <a:lstStyle/>
          <a:p>
            <a:r>
              <a:rPr lang="es-ES" sz="4000" b="1" spc="-85" dirty="0">
                <a:solidFill>
                  <a:srgbClr val="D92E2D"/>
                </a:solidFill>
                <a:ea typeface="Calibri" panose="020F0502020204030204" pitchFamily="34" charset="0"/>
                <a:cs typeface="Tahoma"/>
              </a:rPr>
              <a:t>O</a:t>
            </a:r>
            <a:r>
              <a:rPr lang="es-ES" sz="4000" b="1" spc="-85" dirty="0">
                <a:solidFill>
                  <a:srgbClr val="D92E2D"/>
                </a:solidFill>
                <a:cs typeface="Tahoma"/>
              </a:rPr>
              <a:t>bjetivos y Metas </a:t>
            </a:r>
            <a:endParaRPr lang="es-ES" sz="4000" b="1" dirty="0">
              <a:solidFill>
                <a:srgbClr val="D92E2D"/>
              </a:solidFill>
            </a:endParaRPr>
          </a:p>
        </p:txBody>
      </p:sp>
      <p:sp>
        <p:nvSpPr>
          <p:cNvPr id="34" name="Текстово поле 33">
            <a:extLst>
              <a:ext uri="{FF2B5EF4-FFF2-40B4-BE49-F238E27FC236}">
                <a16:creationId xmlns:a16="http://schemas.microsoft.com/office/drawing/2014/main" id="{BB82A4B6-91CE-4600-8A2A-594F61899E15}"/>
              </a:ext>
            </a:extLst>
          </p:cNvPr>
          <p:cNvSpPr txBox="1"/>
          <p:nvPr/>
        </p:nvSpPr>
        <p:spPr>
          <a:xfrm>
            <a:off x="642687" y="1092591"/>
            <a:ext cx="5244929" cy="5611793"/>
          </a:xfrm>
          <a:prstGeom prst="rect">
            <a:avLst/>
          </a:prstGeom>
          <a:noFill/>
        </p:spPr>
        <p:txBody>
          <a:bodyPr wrap="square">
            <a:spAutoFit/>
          </a:bodyPr>
          <a:lstStyle/>
          <a:p>
            <a:pPr marL="360045" marR="0" indent="-269875" algn="just">
              <a:lnSpc>
                <a:spcPct val="115000"/>
              </a:lnSpc>
              <a:spcBef>
                <a:spcPts val="0"/>
              </a:spcBef>
              <a:spcAft>
                <a:spcPts val="1000"/>
              </a:spcAft>
            </a:pPr>
            <a:r>
              <a:rPr lang="en-GB" sz="2000" dirty="0">
                <a:effectLst/>
                <a:ea typeface="Calibri" panose="020F0502020204030204" pitchFamily="34" charset="0"/>
                <a:cs typeface="Arial" panose="020B0604020202020204" pitchFamily="34" charset="0"/>
              </a:rPr>
              <a:t>    </a:t>
            </a:r>
            <a:r>
              <a:rPr lang="es-ES" sz="2000" dirty="0">
                <a:effectLst/>
                <a:ea typeface="Calibri" panose="020F0502020204030204" pitchFamily="34" charset="0"/>
                <a:cs typeface="Arial" panose="020B0604020202020204" pitchFamily="34" charset="0"/>
              </a:rPr>
              <a:t>Al final de este módulo podrás entender cuáles son algunas de las habilidades necesarias para tener éxito como empresario. Más aún, la motivación intrínseca que la extrínseca. </a:t>
            </a:r>
            <a:r>
              <a:rPr lang="es-ES" sz="2000" b="1" dirty="0">
                <a:effectLst/>
                <a:ea typeface="Calibri" panose="020F0502020204030204" pitchFamily="34" charset="0"/>
                <a:cs typeface="Arial" panose="020B0604020202020204" pitchFamily="34" charset="0"/>
              </a:rPr>
              <a:t>El autoliderazgo que se requiere para llegar a ser alguien que esté preparado para dirigir un equipo a través del viaje.</a:t>
            </a:r>
            <a:endParaRPr lang="en-US" sz="2000" b="1" dirty="0">
              <a:ea typeface="Calibri" panose="020F0502020204030204" pitchFamily="34" charset="0"/>
              <a:cs typeface="Arial" panose="020B0604020202020204" pitchFamily="34" charset="0"/>
            </a:endParaRPr>
          </a:p>
          <a:p>
            <a:pPr marL="360045" marR="0" indent="-269875" algn="just">
              <a:lnSpc>
                <a:spcPct val="115000"/>
              </a:lnSpc>
              <a:spcBef>
                <a:spcPts val="0"/>
              </a:spcBef>
              <a:spcAft>
                <a:spcPts val="1000"/>
              </a:spcAft>
            </a:pPr>
            <a:r>
              <a:rPr lang="es-ES" sz="2000" dirty="0">
                <a:effectLst/>
                <a:ea typeface="Calibri" panose="020F0502020204030204" pitchFamily="34" charset="0"/>
                <a:cs typeface="Arial" panose="020B0604020202020204" pitchFamily="34" charset="0"/>
              </a:rPr>
              <a:t>     Como empresario, debes ser capaz de aprovechar las oportunidades digitales actuales.</a:t>
            </a:r>
            <a:r>
              <a:rPr lang="it-IT" sz="2000" dirty="0">
                <a:effectLst/>
                <a:ea typeface="Calibri" panose="020F0502020204030204" pitchFamily="34" charset="0"/>
                <a:cs typeface="Arial" panose="020B0604020202020204" pitchFamily="34" charset="0"/>
              </a:rPr>
              <a:t> </a:t>
            </a:r>
            <a:r>
              <a:rPr lang="it-IT" sz="2000" b="1" dirty="0">
                <a:ea typeface="Calibri" panose="020F0502020204030204" pitchFamily="34" charset="0"/>
                <a:cs typeface="Arial" panose="020B0604020202020204" pitchFamily="34" charset="0"/>
              </a:rPr>
              <a:t>Las </a:t>
            </a:r>
            <a:r>
              <a:rPr lang="it-IT" sz="2000" b="1" dirty="0" err="1">
                <a:ea typeface="Calibri" panose="020F0502020204030204" pitchFamily="34" charset="0"/>
                <a:cs typeface="Arial" panose="020B0604020202020204" pitchFamily="34" charset="0"/>
              </a:rPr>
              <a:t>plataformas</a:t>
            </a:r>
            <a:r>
              <a:rPr lang="it-IT" sz="2000" b="1" dirty="0">
                <a:ea typeface="Calibri" panose="020F0502020204030204" pitchFamily="34" charset="0"/>
                <a:cs typeface="Arial" panose="020B0604020202020204" pitchFamily="34" charset="0"/>
              </a:rPr>
              <a:t> online</a:t>
            </a:r>
            <a:r>
              <a:rPr lang="it-IT" sz="2000" dirty="0">
                <a:effectLst/>
                <a:ea typeface="Calibri" panose="020F0502020204030204" pitchFamily="34" charset="0"/>
                <a:cs typeface="Arial" panose="020B0604020202020204" pitchFamily="34" charset="0"/>
              </a:rPr>
              <a:t>, por </a:t>
            </a:r>
            <a:r>
              <a:rPr lang="it-IT" sz="2000" dirty="0" err="1">
                <a:effectLst/>
                <a:ea typeface="Calibri" panose="020F0502020204030204" pitchFamily="34" charset="0"/>
                <a:cs typeface="Arial" panose="020B0604020202020204" pitchFamily="34" charset="0"/>
              </a:rPr>
              <a:t>ejemplo</a:t>
            </a:r>
            <a:r>
              <a:rPr lang="it-IT" sz="2000" dirty="0">
                <a:effectLst/>
                <a:ea typeface="Calibri" panose="020F0502020204030204" pitchFamily="34" charset="0"/>
                <a:cs typeface="Arial" panose="020B0604020202020204" pitchFamily="34" charset="0"/>
              </a:rPr>
              <a:t>. En este </a:t>
            </a:r>
            <a:r>
              <a:rPr lang="it-IT" sz="2000" dirty="0" err="1">
                <a:effectLst/>
                <a:ea typeface="Calibri" panose="020F0502020204030204" pitchFamily="34" charset="0"/>
                <a:cs typeface="Arial" panose="020B0604020202020204" pitchFamily="34" charset="0"/>
              </a:rPr>
              <a:t>módulo</a:t>
            </a:r>
            <a:r>
              <a:rPr lang="it-IT" sz="2000" dirty="0">
                <a:effectLst/>
                <a:ea typeface="Calibri" panose="020F0502020204030204" pitchFamily="34" charset="0"/>
                <a:cs typeface="Arial" panose="020B0604020202020204" pitchFamily="34" charset="0"/>
              </a:rPr>
              <a:t> nos </a:t>
            </a:r>
            <a:r>
              <a:rPr lang="it-IT" sz="2000" dirty="0" err="1">
                <a:effectLst/>
                <a:ea typeface="Calibri" panose="020F0502020204030204" pitchFamily="34" charset="0"/>
                <a:cs typeface="Arial" panose="020B0604020202020204" pitchFamily="34" charset="0"/>
              </a:rPr>
              <a:t>enfocaremos</a:t>
            </a:r>
            <a:r>
              <a:rPr lang="it-IT" sz="2000" dirty="0">
                <a:effectLst/>
                <a:ea typeface="Calibri" panose="020F0502020204030204" pitchFamily="34" charset="0"/>
                <a:cs typeface="Arial" panose="020B0604020202020204" pitchFamily="34" charset="0"/>
              </a:rPr>
              <a:t> en </a:t>
            </a:r>
            <a:r>
              <a:rPr lang="it-IT" sz="2000" b="1" dirty="0" err="1">
                <a:effectLst/>
                <a:ea typeface="Calibri" panose="020F0502020204030204" pitchFamily="34" charset="0"/>
                <a:cs typeface="Arial" panose="020B0604020202020204" pitchFamily="34" charset="0"/>
              </a:rPr>
              <a:t>qué</a:t>
            </a:r>
            <a:r>
              <a:rPr lang="it-IT" sz="2000" b="1" dirty="0">
                <a:effectLst/>
                <a:ea typeface="Calibri" panose="020F0502020204030204" pitchFamily="34" charset="0"/>
                <a:cs typeface="Arial" panose="020B0604020202020204" pitchFamily="34" charset="0"/>
              </a:rPr>
              <a:t> </a:t>
            </a:r>
            <a:r>
              <a:rPr lang="it-IT" sz="2000" b="1" dirty="0" err="1">
                <a:effectLst/>
                <a:ea typeface="Calibri" panose="020F0502020204030204" pitchFamily="34" charset="0"/>
                <a:cs typeface="Arial" panose="020B0604020202020204" pitchFamily="34" charset="0"/>
              </a:rPr>
              <a:t>beneficios</a:t>
            </a:r>
            <a:r>
              <a:rPr lang="it-IT" sz="2000" b="1" dirty="0">
                <a:effectLst/>
                <a:ea typeface="Calibri" panose="020F0502020204030204" pitchFamily="34" charset="0"/>
                <a:cs typeface="Arial" panose="020B0604020202020204" pitchFamily="34" charset="0"/>
              </a:rPr>
              <a:t> </a:t>
            </a:r>
            <a:r>
              <a:rPr lang="it-IT" sz="2000" b="1" dirty="0" err="1">
                <a:effectLst/>
                <a:ea typeface="Calibri" panose="020F0502020204030204" pitchFamily="34" charset="0"/>
                <a:cs typeface="Arial" panose="020B0604020202020204" pitchFamily="34" charset="0"/>
              </a:rPr>
              <a:t>aportan</a:t>
            </a:r>
            <a:r>
              <a:rPr lang="it-IT" sz="2000" b="1" dirty="0">
                <a:effectLst/>
                <a:ea typeface="Calibri" panose="020F0502020204030204" pitchFamily="34" charset="0"/>
                <a:cs typeface="Arial" panose="020B0604020202020204" pitchFamily="34" charset="0"/>
              </a:rPr>
              <a:t> </a:t>
            </a:r>
            <a:r>
              <a:rPr lang="it-IT" sz="2000" b="1" dirty="0" err="1">
                <a:effectLst/>
                <a:ea typeface="Calibri" panose="020F0502020204030204" pitchFamily="34" charset="0"/>
                <a:cs typeface="Arial" panose="020B0604020202020204" pitchFamily="34" charset="0"/>
              </a:rPr>
              <a:t>las</a:t>
            </a:r>
            <a:r>
              <a:rPr lang="it-IT" sz="2000" b="1" dirty="0">
                <a:effectLst/>
                <a:ea typeface="Calibri" panose="020F0502020204030204" pitchFamily="34" charset="0"/>
                <a:cs typeface="Arial" panose="020B0604020202020204" pitchFamily="34" charset="0"/>
              </a:rPr>
              <a:t> </a:t>
            </a:r>
            <a:r>
              <a:rPr lang="it-IT" sz="2000" b="1" dirty="0" err="1">
                <a:effectLst/>
                <a:ea typeface="Calibri" panose="020F0502020204030204" pitchFamily="34" charset="0"/>
                <a:cs typeface="Arial" panose="020B0604020202020204" pitchFamily="34" charset="0"/>
              </a:rPr>
              <a:t>plataformas</a:t>
            </a:r>
            <a:r>
              <a:rPr lang="it-IT" sz="2000" b="1" dirty="0">
                <a:effectLst/>
                <a:ea typeface="Calibri" panose="020F0502020204030204" pitchFamily="34" charset="0"/>
                <a:cs typeface="Arial" panose="020B0604020202020204" pitchFamily="34" charset="0"/>
              </a:rPr>
              <a:t> online a la </a:t>
            </a:r>
            <a:r>
              <a:rPr lang="it-IT" sz="2000" b="1" dirty="0" err="1">
                <a:effectLst/>
                <a:ea typeface="Calibri" panose="020F0502020204030204" pitchFamily="34" charset="0"/>
                <a:cs typeface="Arial" panose="020B0604020202020204" pitchFamily="34" charset="0"/>
              </a:rPr>
              <a:t>economía</a:t>
            </a:r>
            <a:r>
              <a:rPr lang="it-IT" sz="2000" b="1" dirty="0">
                <a:effectLst/>
                <a:ea typeface="Calibri" panose="020F0502020204030204" pitchFamily="34" charset="0"/>
                <a:cs typeface="Arial" panose="020B0604020202020204" pitchFamily="34" charset="0"/>
              </a:rPr>
              <a:t> y la </a:t>
            </a:r>
            <a:r>
              <a:rPr lang="it-IT" sz="2000" b="1" dirty="0" err="1">
                <a:effectLst/>
                <a:ea typeface="Calibri" panose="020F0502020204030204" pitchFamily="34" charset="0"/>
                <a:cs typeface="Arial" panose="020B0604020202020204" pitchFamily="34" charset="0"/>
              </a:rPr>
              <a:t>sociedad</a:t>
            </a:r>
            <a:r>
              <a:rPr lang="it-IT" sz="2000" b="1" dirty="0">
                <a:effectLst/>
                <a:ea typeface="Calibri" panose="020F0502020204030204" pitchFamily="34" charset="0"/>
                <a:cs typeface="Arial" panose="020B0604020202020204" pitchFamily="34" charset="0"/>
              </a:rPr>
              <a:t>.</a:t>
            </a:r>
            <a:endParaRPr lang="en-US" sz="2000" b="1" dirty="0">
              <a:effectLst/>
              <a:ea typeface="Calibri" panose="020F0502020204030204" pitchFamily="34" charset="0"/>
              <a:cs typeface="Arial" panose="020B0604020202020204" pitchFamily="34" charset="0"/>
            </a:endParaRPr>
          </a:p>
          <a:p>
            <a:pPr algn="just"/>
            <a:endParaRPr lang="en-GB" sz="2000" dirty="0">
              <a:effectLst/>
              <a:ea typeface="Calibri" panose="020F0502020204030204" pitchFamily="34" charset="0"/>
              <a:cs typeface="Arial" panose="020B0604020202020204" pitchFamily="34" charset="0"/>
            </a:endParaRPr>
          </a:p>
        </p:txBody>
      </p:sp>
      <p:pic>
        <p:nvPicPr>
          <p:cNvPr id="35" name="Imagen 28">
            <a:extLst>
              <a:ext uri="{FF2B5EF4-FFF2-40B4-BE49-F238E27FC236}">
                <a16:creationId xmlns:a16="http://schemas.microsoft.com/office/drawing/2014/main" id="{AF378D25-1D2B-46F6-8018-49EF2960B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049" y="1218179"/>
            <a:ext cx="5322199" cy="4828058"/>
          </a:xfrm>
          <a:prstGeom prst="rect">
            <a:avLst/>
          </a:prstGeom>
        </p:spPr>
      </p:pic>
    </p:spTree>
    <p:extLst>
      <p:ext uri="{BB962C8B-B14F-4D97-AF65-F5344CB8AC3E}">
        <p14:creationId xmlns:p14="http://schemas.microsoft.com/office/powerpoint/2010/main" val="9545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3469280" y="234895"/>
            <a:ext cx="5273848" cy="671109"/>
          </a:xfrm>
        </p:spPr>
        <p:txBody>
          <a:bodyPr>
            <a:noAutofit/>
          </a:bodyPr>
          <a:lstStyle/>
          <a:p>
            <a:r>
              <a:rPr lang="en-GB" sz="4000" u="sng" dirty="0">
                <a:solidFill>
                  <a:srgbClr val="FF0000"/>
                </a:solidFill>
              </a:rPr>
              <a:t>Test de </a:t>
            </a:r>
            <a:r>
              <a:rPr lang="en-GB" sz="4000" u="sng" dirty="0" err="1">
                <a:solidFill>
                  <a:srgbClr val="FF0000"/>
                </a:solidFill>
              </a:rPr>
              <a:t>autoevaluación</a:t>
            </a:r>
            <a:endParaRPr lang="en-GB" sz="4000" u="sng" dirty="0">
              <a:solidFill>
                <a:srgbClr val="FF0000"/>
              </a:solidFill>
            </a:endParaRPr>
          </a:p>
        </p:txBody>
      </p:sp>
      <p:sp>
        <p:nvSpPr>
          <p:cNvPr id="11" name="Text Placeholder 4">
            <a:extLst>
              <a:ext uri="{FF2B5EF4-FFF2-40B4-BE49-F238E27FC236}">
                <a16:creationId xmlns:a16="http://schemas.microsoft.com/office/drawing/2014/main" id="{1CEE6CFB-652F-401E-AD86-77644B3FAE51}"/>
              </a:ext>
            </a:extLst>
          </p:cNvPr>
          <p:cNvSpPr txBox="1">
            <a:spLocks/>
          </p:cNvSpPr>
          <p:nvPr/>
        </p:nvSpPr>
        <p:spPr>
          <a:xfrm>
            <a:off x="982390" y="849697"/>
            <a:ext cx="274065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ko-KR" sz="1600" b="1" dirty="0">
              <a:cs typeface="Arial" panose="020B0604020202020204" pitchFamily="34" charset="0"/>
            </a:endParaRPr>
          </a:p>
          <a:p>
            <a:r>
              <a:rPr lang="en-US" altLang="ko-KR" sz="1600" b="1" u="sng" dirty="0" err="1">
                <a:cs typeface="Arial" panose="020B0604020202020204" pitchFamily="34" charset="0"/>
              </a:rPr>
              <a:t>Pregunta</a:t>
            </a:r>
            <a:r>
              <a:rPr lang="en-US" altLang="ko-KR" sz="1600" b="1" u="sng" dirty="0">
                <a:cs typeface="Arial" panose="020B0604020202020204" pitchFamily="34" charset="0"/>
              </a:rPr>
              <a:t> 1</a:t>
            </a:r>
            <a:endParaRPr lang="ko-KR" altLang="en-US" sz="1600" b="1" u="sng" dirty="0">
              <a:cs typeface="Arial" panose="020B0604020202020204" pitchFamily="34" charset="0"/>
            </a:endParaRPr>
          </a:p>
          <a:p>
            <a:r>
              <a:rPr lang="en-US" altLang="ko-KR" sz="1600" b="1" dirty="0">
                <a:cs typeface="Arial" panose="020B0604020202020204" pitchFamily="34" charset="0"/>
              </a:rPr>
              <a:t>¿</a:t>
            </a:r>
            <a:r>
              <a:rPr lang="en-US" altLang="ko-KR" sz="1600" b="1" dirty="0" err="1">
                <a:cs typeface="Arial" panose="020B0604020202020204" pitchFamily="34" charset="0"/>
              </a:rPr>
              <a:t>Cuál</a:t>
            </a:r>
            <a:r>
              <a:rPr lang="en-US" altLang="ko-KR" sz="1600" b="1" dirty="0">
                <a:cs typeface="Arial" panose="020B0604020202020204" pitchFamily="34" charset="0"/>
              </a:rPr>
              <a:t> de </a:t>
            </a:r>
            <a:r>
              <a:rPr lang="en-US" altLang="ko-KR" sz="1600" b="1" dirty="0" err="1">
                <a:cs typeface="Arial" panose="020B0604020202020204" pitchFamily="34" charset="0"/>
              </a:rPr>
              <a:t>estas</a:t>
            </a:r>
            <a:r>
              <a:rPr lang="en-US" altLang="ko-KR" sz="1600" b="1" dirty="0">
                <a:cs typeface="Arial" panose="020B0604020202020204" pitchFamily="34" charset="0"/>
              </a:rPr>
              <a:t> </a:t>
            </a:r>
            <a:r>
              <a:rPr lang="en-US" altLang="ko-KR" sz="1600" b="1" dirty="0" err="1">
                <a:cs typeface="Arial" panose="020B0604020202020204" pitchFamily="34" charset="0"/>
              </a:rPr>
              <a:t>estrategias</a:t>
            </a:r>
            <a:r>
              <a:rPr lang="en-US" altLang="ko-KR" sz="1600" b="1" dirty="0">
                <a:cs typeface="Arial" panose="020B0604020202020204" pitchFamily="34" charset="0"/>
              </a:rPr>
              <a:t> no </a:t>
            </a:r>
            <a:r>
              <a:rPr lang="en-US" altLang="ko-KR" sz="1600" b="1" dirty="0" err="1">
                <a:cs typeface="Arial" panose="020B0604020202020204" pitchFamily="34" charset="0"/>
              </a:rPr>
              <a:t>están</a:t>
            </a:r>
            <a:r>
              <a:rPr lang="en-US" altLang="ko-KR" sz="1600" b="1" dirty="0">
                <a:cs typeface="Arial" panose="020B0604020202020204" pitchFamily="34" charset="0"/>
              </a:rPr>
              <a:t> </a:t>
            </a:r>
            <a:r>
              <a:rPr lang="en-US" altLang="ko-KR" sz="1600" b="1" dirty="0" err="1">
                <a:cs typeface="Arial" panose="020B0604020202020204" pitchFamily="34" charset="0"/>
              </a:rPr>
              <a:t>relacionadas</a:t>
            </a:r>
            <a:r>
              <a:rPr lang="en-US" altLang="ko-KR" sz="1600" b="1" dirty="0">
                <a:cs typeface="Arial" panose="020B0604020202020204" pitchFamily="34" charset="0"/>
              </a:rPr>
              <a:t> con </a:t>
            </a:r>
            <a:r>
              <a:rPr lang="en-US" altLang="ko-KR" sz="1600" b="1" dirty="0" err="1">
                <a:cs typeface="Arial" panose="020B0604020202020204" pitchFamily="34" charset="0"/>
              </a:rPr>
              <a:t>autoliderazgo</a:t>
            </a:r>
            <a:r>
              <a:rPr lang="en-US" altLang="ko-KR" sz="1600" b="1" dirty="0">
                <a:cs typeface="Arial" panose="020B0604020202020204" pitchFamily="34" charset="0"/>
              </a:rPr>
              <a:t>?</a:t>
            </a:r>
            <a:endParaRPr lang="ko-KR" altLang="en-US" sz="1600" b="1" dirty="0">
              <a:cs typeface="Arial" pitchFamily="34" charset="0"/>
            </a:endParaRPr>
          </a:p>
        </p:txBody>
      </p:sp>
      <p:sp>
        <p:nvSpPr>
          <p:cNvPr id="14" name="Text Placeholder 5">
            <a:extLst>
              <a:ext uri="{FF2B5EF4-FFF2-40B4-BE49-F238E27FC236}">
                <a16:creationId xmlns:a16="http://schemas.microsoft.com/office/drawing/2014/main" id="{8365CED5-57C9-49FD-8E46-4E4C1B0B4374}"/>
              </a:ext>
            </a:extLst>
          </p:cNvPr>
          <p:cNvSpPr txBox="1">
            <a:spLocks/>
          </p:cNvSpPr>
          <p:nvPr/>
        </p:nvSpPr>
        <p:spPr>
          <a:xfrm>
            <a:off x="1027992" y="2162745"/>
            <a:ext cx="363669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latin typeface="Arial" panose="020B0604020202020204" pitchFamily="34" charset="0"/>
                <a:cs typeface="Arial" panose="020B0604020202020204" pitchFamily="34" charset="0"/>
              </a:rPr>
              <a:t>Proceso</a:t>
            </a:r>
            <a:r>
              <a:rPr lang="en-US" altLang="ko-KR" sz="1600" dirty="0">
                <a:latin typeface="Arial" panose="020B0604020202020204" pitchFamily="34" charset="0"/>
                <a:cs typeface="Arial" panose="020B0604020202020204" pitchFamily="34" charset="0"/>
              </a:rPr>
              <a:t> de </a:t>
            </a:r>
            <a:r>
              <a:rPr lang="en-US" altLang="ko-KR" sz="1600" dirty="0" err="1">
                <a:latin typeface="Arial" panose="020B0604020202020204" pitchFamily="34" charset="0"/>
                <a:cs typeface="Arial" panose="020B0604020202020204" pitchFamily="34" charset="0"/>
              </a:rPr>
              <a:t>toma</a:t>
            </a:r>
            <a:r>
              <a:rPr lang="en-US" altLang="ko-KR" sz="1600" dirty="0">
                <a:latin typeface="Arial" panose="020B0604020202020204" pitchFamily="34" charset="0"/>
                <a:cs typeface="Arial" panose="020B0604020202020204" pitchFamily="34" charset="0"/>
              </a:rPr>
              <a:t> de </a:t>
            </a:r>
            <a:r>
              <a:rPr lang="en-US" altLang="ko-KR" sz="1600" dirty="0" err="1">
                <a:latin typeface="Arial" panose="020B0604020202020204" pitchFamily="34" charset="0"/>
                <a:cs typeface="Arial" panose="020B0604020202020204" pitchFamily="34" charset="0"/>
              </a:rPr>
              <a:t>decisiones</a:t>
            </a:r>
            <a:endParaRPr lang="en-US" altLang="ko-KR" sz="1600" dirty="0">
              <a:latin typeface="Arial" panose="020B0604020202020204" pitchFamily="34" charset="0"/>
              <a:cs typeface="Arial" panose="020B0604020202020204" pitchFamily="34" charset="0"/>
            </a:endParaRPr>
          </a:p>
          <a:p>
            <a:pPr marL="285750" indent="-285750">
              <a:buFontTx/>
              <a:buChar char="-"/>
            </a:pPr>
            <a:r>
              <a:rPr lang="en-US" altLang="ko-KR" sz="1600" dirty="0" err="1">
                <a:latin typeface="Arial" panose="020B0604020202020204" pitchFamily="34" charset="0"/>
                <a:cs typeface="Arial" panose="020B0604020202020204" pitchFamily="34" charset="0"/>
              </a:rPr>
              <a:t>Recompensa</a:t>
            </a:r>
            <a:r>
              <a:rPr lang="en-US" altLang="ko-KR" sz="1600" dirty="0">
                <a:latin typeface="Arial" panose="020B0604020202020204" pitchFamily="34" charset="0"/>
                <a:cs typeface="Arial" panose="020B0604020202020204" pitchFamily="34" charset="0"/>
              </a:rPr>
              <a:t> natural</a:t>
            </a:r>
          </a:p>
          <a:p>
            <a:pPr marL="285750" indent="-285750">
              <a:buFontTx/>
              <a:buChar char="-"/>
            </a:pPr>
            <a:r>
              <a:rPr lang="en-US" altLang="ko-KR" sz="1600" dirty="0" err="1">
                <a:latin typeface="Arial" panose="020B0604020202020204" pitchFamily="34" charset="0"/>
                <a:cs typeface="Arial" panose="020B0604020202020204" pitchFamily="34" charset="0"/>
              </a:rPr>
              <a:t>Enfocado</a:t>
            </a:r>
            <a:r>
              <a:rPr lang="en-US" altLang="ko-KR" sz="1600" dirty="0">
                <a:latin typeface="Arial" panose="020B0604020202020204" pitchFamily="34" charset="0"/>
                <a:cs typeface="Arial" panose="020B0604020202020204" pitchFamily="34" charset="0"/>
              </a:rPr>
              <a:t> </a:t>
            </a:r>
            <a:r>
              <a:rPr lang="en-US" altLang="ko-KR" sz="1600" dirty="0" err="1">
                <a:latin typeface="Arial" panose="020B0604020202020204" pitchFamily="34" charset="0"/>
                <a:cs typeface="Arial" panose="020B0604020202020204" pitchFamily="34" charset="0"/>
              </a:rPr>
              <a:t>en</a:t>
            </a:r>
            <a:r>
              <a:rPr lang="en-US" altLang="ko-KR" sz="1600" dirty="0">
                <a:latin typeface="Arial" panose="020B0604020202020204" pitchFamily="34" charset="0"/>
                <a:cs typeface="Arial" panose="020B0604020202020204" pitchFamily="34" charset="0"/>
              </a:rPr>
              <a:t> </a:t>
            </a:r>
            <a:r>
              <a:rPr lang="en-US" altLang="ko-KR" sz="1600" dirty="0" err="1">
                <a:latin typeface="Arial" panose="020B0604020202020204" pitchFamily="34" charset="0"/>
                <a:cs typeface="Arial" panose="020B0604020202020204" pitchFamily="34" charset="0"/>
              </a:rPr>
              <a:t>el</a:t>
            </a:r>
            <a:r>
              <a:rPr lang="en-US" altLang="ko-KR" sz="1600" dirty="0">
                <a:latin typeface="Arial" panose="020B0604020202020204" pitchFamily="34" charset="0"/>
                <a:cs typeface="Arial" panose="020B0604020202020204" pitchFamily="34" charset="0"/>
              </a:rPr>
              <a:t> </a:t>
            </a:r>
            <a:r>
              <a:rPr lang="en-US" altLang="ko-KR" sz="1600" dirty="0" err="1">
                <a:latin typeface="Arial" panose="020B0604020202020204" pitchFamily="34" charset="0"/>
                <a:cs typeface="Arial" panose="020B0604020202020204" pitchFamily="34" charset="0"/>
              </a:rPr>
              <a:t>comportamiento</a:t>
            </a:r>
            <a:endParaRPr lang="en-US" altLang="ko-KR" sz="1600" dirty="0">
              <a:latin typeface="Arial" panose="020B0604020202020204" pitchFamily="34" charset="0"/>
              <a:cs typeface="Arial" panose="020B0604020202020204" pitchFamily="34" charset="0"/>
            </a:endParaRPr>
          </a:p>
        </p:txBody>
      </p:sp>
      <p:sp>
        <p:nvSpPr>
          <p:cNvPr id="21" name="Text Placeholder 4">
            <a:extLst>
              <a:ext uri="{FF2B5EF4-FFF2-40B4-BE49-F238E27FC236}">
                <a16:creationId xmlns:a16="http://schemas.microsoft.com/office/drawing/2014/main" id="{3F9D470A-BF01-4D7C-864E-03F03E038D13}"/>
              </a:ext>
            </a:extLst>
          </p:cNvPr>
          <p:cNvSpPr txBox="1">
            <a:spLocks/>
          </p:cNvSpPr>
          <p:nvPr/>
        </p:nvSpPr>
        <p:spPr>
          <a:xfrm>
            <a:off x="948867" y="2990744"/>
            <a:ext cx="4753843" cy="3892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u="sng" dirty="0" err="1">
                <a:cs typeface="Arial" panose="020B0604020202020204" pitchFamily="34" charset="0"/>
              </a:rPr>
              <a:t>Pregunta</a:t>
            </a:r>
            <a:r>
              <a:rPr lang="en-US" altLang="ko-KR" sz="1600" b="1" u="sng" dirty="0">
                <a:cs typeface="Arial" panose="020B0604020202020204" pitchFamily="34" charset="0"/>
              </a:rPr>
              <a:t> 2</a:t>
            </a:r>
          </a:p>
          <a:p>
            <a:r>
              <a:rPr lang="en-US" sz="1600" b="1" i="0" dirty="0">
                <a:solidFill>
                  <a:srgbClr val="000000"/>
                </a:solidFill>
                <a:effectLst/>
              </a:rPr>
              <a:t>La </a:t>
            </a:r>
            <a:r>
              <a:rPr lang="en-US" sz="1600" b="1" i="0" dirty="0" err="1">
                <a:solidFill>
                  <a:srgbClr val="000000"/>
                </a:solidFill>
                <a:effectLst/>
              </a:rPr>
              <a:t>intención</a:t>
            </a:r>
            <a:r>
              <a:rPr lang="en-US" sz="1600" b="1" i="0" dirty="0">
                <a:solidFill>
                  <a:srgbClr val="000000"/>
                </a:solidFill>
                <a:effectLst/>
              </a:rPr>
              <a:t> de </a:t>
            </a:r>
            <a:r>
              <a:rPr lang="en-US" sz="1600" b="1" i="0" dirty="0" err="1">
                <a:solidFill>
                  <a:srgbClr val="000000"/>
                </a:solidFill>
                <a:effectLst/>
              </a:rPr>
              <a:t>crear</a:t>
            </a:r>
            <a:r>
              <a:rPr lang="en-US" sz="1600" b="1" i="0" dirty="0">
                <a:solidFill>
                  <a:srgbClr val="000000"/>
                </a:solidFill>
                <a:effectLst/>
              </a:rPr>
              <a:t> </a:t>
            </a:r>
            <a:r>
              <a:rPr lang="en-US" sz="1600" b="1" i="0" dirty="0" err="1">
                <a:solidFill>
                  <a:srgbClr val="000000"/>
                </a:solidFill>
                <a:effectLst/>
              </a:rPr>
              <a:t>situaciones</a:t>
            </a:r>
            <a:r>
              <a:rPr lang="en-US" sz="1600" b="1" i="0" dirty="0">
                <a:solidFill>
                  <a:srgbClr val="000000"/>
                </a:solidFill>
                <a:effectLst/>
              </a:rPr>
              <a:t> </a:t>
            </a:r>
            <a:r>
              <a:rPr lang="en-US" sz="1600" b="1" i="0" dirty="0" err="1">
                <a:solidFill>
                  <a:srgbClr val="000000"/>
                </a:solidFill>
                <a:effectLst/>
              </a:rPr>
              <a:t>en</a:t>
            </a:r>
            <a:r>
              <a:rPr lang="en-US" sz="1600" b="1" i="0" dirty="0">
                <a:solidFill>
                  <a:srgbClr val="000000"/>
                </a:solidFill>
                <a:effectLst/>
              </a:rPr>
              <a:t> las </a:t>
            </a:r>
            <a:r>
              <a:rPr lang="en-US" sz="1600" b="1" i="0" dirty="0" err="1">
                <a:solidFill>
                  <a:srgbClr val="000000"/>
                </a:solidFill>
                <a:effectLst/>
              </a:rPr>
              <a:t>cuales</a:t>
            </a:r>
            <a:r>
              <a:rPr lang="en-US" sz="1600" b="1" i="0" dirty="0">
                <a:solidFill>
                  <a:srgbClr val="000000"/>
                </a:solidFill>
                <a:effectLst/>
              </a:rPr>
              <a:t> una persona es </a:t>
            </a:r>
            <a:r>
              <a:rPr lang="en-US" sz="1600" b="1" i="0" dirty="0" err="1">
                <a:solidFill>
                  <a:srgbClr val="000000"/>
                </a:solidFill>
                <a:effectLst/>
              </a:rPr>
              <a:t>motivada</a:t>
            </a:r>
            <a:r>
              <a:rPr lang="en-US" sz="1600" b="1" i="0" dirty="0">
                <a:solidFill>
                  <a:srgbClr val="000000"/>
                </a:solidFill>
                <a:effectLst/>
              </a:rPr>
              <a:t> o </a:t>
            </a:r>
            <a:r>
              <a:rPr lang="en-US" sz="1600" b="1" i="0" dirty="0" err="1">
                <a:solidFill>
                  <a:srgbClr val="000000"/>
                </a:solidFill>
                <a:effectLst/>
              </a:rPr>
              <a:t>recompensada</a:t>
            </a:r>
            <a:r>
              <a:rPr lang="en-US" sz="1600" b="1" i="0" dirty="0">
                <a:solidFill>
                  <a:srgbClr val="000000"/>
                </a:solidFill>
                <a:effectLst/>
              </a:rPr>
              <a:t> por </a:t>
            </a:r>
            <a:r>
              <a:rPr lang="en-US" sz="1600" b="1" i="0" dirty="0" err="1">
                <a:solidFill>
                  <a:srgbClr val="000000"/>
                </a:solidFill>
                <a:effectLst/>
              </a:rPr>
              <a:t>aspectos</a:t>
            </a:r>
            <a:r>
              <a:rPr lang="en-US" sz="1600" b="1" i="0" dirty="0">
                <a:solidFill>
                  <a:srgbClr val="000000"/>
                </a:solidFill>
                <a:effectLst/>
              </a:rPr>
              <a:t> </a:t>
            </a:r>
            <a:r>
              <a:rPr lang="en-US" sz="1600" b="1" i="0" dirty="0" err="1">
                <a:solidFill>
                  <a:srgbClr val="000000"/>
                </a:solidFill>
                <a:effectLst/>
              </a:rPr>
              <a:t>inherentemente</a:t>
            </a:r>
            <a:r>
              <a:rPr lang="en-US" sz="1600" b="1" i="0" dirty="0">
                <a:solidFill>
                  <a:srgbClr val="000000"/>
                </a:solidFill>
                <a:effectLst/>
              </a:rPr>
              <a:t> </a:t>
            </a:r>
            <a:r>
              <a:rPr lang="en-US" sz="1600" b="1" i="0" dirty="0" err="1">
                <a:solidFill>
                  <a:srgbClr val="000000"/>
                </a:solidFill>
                <a:effectLst/>
              </a:rPr>
              <a:t>agradables</a:t>
            </a:r>
            <a:r>
              <a:rPr lang="en-US" sz="1600" b="1" i="0" dirty="0">
                <a:solidFill>
                  <a:srgbClr val="000000"/>
                </a:solidFill>
                <a:effectLst/>
              </a:rPr>
              <a:t> de la </a:t>
            </a:r>
            <a:r>
              <a:rPr lang="en-US" sz="1600" b="1" i="0" dirty="0" err="1">
                <a:solidFill>
                  <a:srgbClr val="000000"/>
                </a:solidFill>
                <a:effectLst/>
              </a:rPr>
              <a:t>tarea</a:t>
            </a:r>
            <a:r>
              <a:rPr lang="en-US" sz="1600" b="1" i="0" dirty="0">
                <a:solidFill>
                  <a:srgbClr val="000000"/>
                </a:solidFill>
                <a:effectLst/>
              </a:rPr>
              <a:t> o de la </a:t>
            </a:r>
            <a:r>
              <a:rPr lang="en-US" sz="1600" b="1" i="0" dirty="0" err="1">
                <a:solidFill>
                  <a:srgbClr val="000000"/>
                </a:solidFill>
                <a:effectLst/>
              </a:rPr>
              <a:t>actividad</a:t>
            </a:r>
            <a:r>
              <a:rPr lang="en-US" sz="1600" b="1" i="0" dirty="0">
                <a:solidFill>
                  <a:srgbClr val="000000"/>
                </a:solidFill>
                <a:effectLst/>
              </a:rPr>
              <a:t> </a:t>
            </a:r>
            <a:r>
              <a:rPr lang="en-US" sz="1600" b="1" i="0" dirty="0" err="1">
                <a:solidFill>
                  <a:srgbClr val="000000"/>
                </a:solidFill>
                <a:effectLst/>
              </a:rPr>
              <a:t>está</a:t>
            </a:r>
            <a:r>
              <a:rPr lang="en-US" sz="1600" b="1" i="0" dirty="0">
                <a:solidFill>
                  <a:srgbClr val="000000"/>
                </a:solidFill>
                <a:effectLst/>
              </a:rPr>
              <a:t> </a:t>
            </a:r>
            <a:r>
              <a:rPr lang="en-US" sz="1600" b="1" i="0" dirty="0" err="1">
                <a:solidFill>
                  <a:srgbClr val="000000"/>
                </a:solidFill>
                <a:effectLst/>
              </a:rPr>
              <a:t>relacionada</a:t>
            </a:r>
            <a:r>
              <a:rPr lang="en-US" sz="1600" b="1" i="0" dirty="0">
                <a:solidFill>
                  <a:srgbClr val="000000"/>
                </a:solidFill>
                <a:effectLst/>
              </a:rPr>
              <a:t> con…</a:t>
            </a:r>
            <a:endParaRPr lang="ko-KR" altLang="en-US" sz="1600" b="1" u="sng" dirty="0">
              <a:cs typeface="Arial" panose="020B0604020202020204" pitchFamily="34" charset="0"/>
            </a:endParaRPr>
          </a:p>
        </p:txBody>
      </p:sp>
      <p:sp>
        <p:nvSpPr>
          <p:cNvPr id="22" name="Text Placeholder 5">
            <a:extLst>
              <a:ext uri="{FF2B5EF4-FFF2-40B4-BE49-F238E27FC236}">
                <a16:creationId xmlns:a16="http://schemas.microsoft.com/office/drawing/2014/main" id="{7C8D88BE-7943-4B45-971A-B6E4EFEA82C8}"/>
              </a:ext>
            </a:extLst>
          </p:cNvPr>
          <p:cNvSpPr txBox="1">
            <a:spLocks/>
          </p:cNvSpPr>
          <p:nvPr/>
        </p:nvSpPr>
        <p:spPr>
          <a:xfrm>
            <a:off x="7002903" y="4614157"/>
            <a:ext cx="410041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a:cs typeface="Arial" panose="020B0604020202020204" pitchFamily="34" charset="0"/>
              </a:rPr>
              <a:t>Son los principals </a:t>
            </a:r>
            <a:r>
              <a:rPr lang="en-US" altLang="ko-KR" sz="1600" dirty="0" err="1">
                <a:cs typeface="Arial" panose="020B0604020202020204" pitchFamily="34" charset="0"/>
              </a:rPr>
              <a:t>impulsores</a:t>
            </a:r>
            <a:r>
              <a:rPr lang="en-US" altLang="ko-KR" sz="1600" dirty="0">
                <a:cs typeface="Arial" panose="020B0604020202020204" pitchFamily="34" charset="0"/>
              </a:rPr>
              <a:t> de la </a:t>
            </a:r>
            <a:r>
              <a:rPr lang="en-US" altLang="ko-KR" sz="1600" dirty="0" err="1">
                <a:cs typeface="Arial" panose="020B0604020202020204" pitchFamily="34" charset="0"/>
              </a:rPr>
              <a:t>innovación</a:t>
            </a:r>
            <a:r>
              <a:rPr lang="en-US" altLang="ko-KR" sz="1600" dirty="0">
                <a:cs typeface="Arial" panose="020B0604020202020204" pitchFamily="34" charset="0"/>
              </a:rPr>
              <a:t> </a:t>
            </a:r>
            <a:r>
              <a:rPr lang="en-US" altLang="ko-KR" sz="1600" dirty="0" err="1">
                <a:cs typeface="Arial" panose="020B0604020202020204" pitchFamily="34" charset="0"/>
              </a:rPr>
              <a:t>en</a:t>
            </a:r>
            <a:r>
              <a:rPr lang="en-US" altLang="ko-KR" sz="1600" dirty="0">
                <a:cs typeface="Arial" panose="020B0604020202020204" pitchFamily="34" charset="0"/>
              </a:rPr>
              <a:t> </a:t>
            </a:r>
            <a:r>
              <a:rPr lang="en-US" altLang="ko-KR" sz="1600" dirty="0" err="1">
                <a:cs typeface="Arial" panose="020B0604020202020204" pitchFamily="34" charset="0"/>
              </a:rPr>
              <a:t>el</a:t>
            </a:r>
            <a:r>
              <a:rPr lang="en-US" altLang="ko-KR" sz="1600" dirty="0">
                <a:cs typeface="Arial" panose="020B0604020202020204" pitchFamily="34" charset="0"/>
              </a:rPr>
              <a:t> </a:t>
            </a:r>
            <a:r>
              <a:rPr lang="en-US" altLang="ko-KR" sz="1600" dirty="0" err="1">
                <a:cs typeface="Arial" panose="020B0604020202020204" pitchFamily="34" charset="0"/>
              </a:rPr>
              <a:t>mundo</a:t>
            </a:r>
            <a:r>
              <a:rPr lang="en-US" altLang="ko-KR" sz="1600" dirty="0">
                <a:cs typeface="Arial" panose="020B0604020202020204" pitchFamily="34" charset="0"/>
              </a:rPr>
              <a:t> digital </a:t>
            </a:r>
            <a:endParaRPr lang="en-US" sz="1600" b="0" i="0" dirty="0">
              <a:solidFill>
                <a:srgbClr val="181818"/>
              </a:solidFill>
              <a:effectLst/>
            </a:endParaRPr>
          </a:p>
          <a:p>
            <a:pPr marL="285750" indent="-285750">
              <a:buFontTx/>
              <a:buChar char="-"/>
            </a:pPr>
            <a:r>
              <a:rPr lang="en-US" sz="1600" b="0" i="0" dirty="0" err="1">
                <a:solidFill>
                  <a:srgbClr val="181818"/>
                </a:solidFill>
                <a:effectLst/>
              </a:rPr>
              <a:t>Contribuyen</a:t>
            </a:r>
            <a:r>
              <a:rPr lang="en-US" sz="1600" b="0" i="0" dirty="0">
                <a:solidFill>
                  <a:srgbClr val="181818"/>
                </a:solidFill>
                <a:effectLst/>
              </a:rPr>
              <a:t> al </a:t>
            </a:r>
            <a:r>
              <a:rPr lang="en-US" sz="1600" b="0" i="0" dirty="0" err="1">
                <a:solidFill>
                  <a:srgbClr val="181818"/>
                </a:solidFill>
                <a:effectLst/>
              </a:rPr>
              <a:t>proceso</a:t>
            </a:r>
            <a:r>
              <a:rPr lang="en-US" sz="1600" b="0" i="0" dirty="0">
                <a:solidFill>
                  <a:srgbClr val="181818"/>
                </a:solidFill>
                <a:effectLst/>
              </a:rPr>
              <a:t> de </a:t>
            </a:r>
            <a:r>
              <a:rPr lang="en-US" sz="1600" b="0" i="0" dirty="0" err="1">
                <a:solidFill>
                  <a:srgbClr val="181818"/>
                </a:solidFill>
                <a:effectLst/>
              </a:rPr>
              <a:t>toma</a:t>
            </a:r>
            <a:r>
              <a:rPr lang="en-US" sz="1600" b="0" i="0" dirty="0">
                <a:solidFill>
                  <a:srgbClr val="181818"/>
                </a:solidFill>
                <a:effectLst/>
              </a:rPr>
              <a:t> de </a:t>
            </a:r>
            <a:r>
              <a:rPr lang="en-US" sz="1600" b="0" i="0" dirty="0" err="1">
                <a:solidFill>
                  <a:srgbClr val="181818"/>
                </a:solidFill>
                <a:effectLst/>
              </a:rPr>
              <a:t>decisiones</a:t>
            </a:r>
            <a:endParaRPr lang="en-US" sz="1600" b="0" i="0" dirty="0">
              <a:solidFill>
                <a:srgbClr val="181818"/>
              </a:solidFill>
              <a:effectLst/>
            </a:endParaRPr>
          </a:p>
          <a:p>
            <a:pPr marL="285750" indent="-285750">
              <a:buFontTx/>
              <a:buChar char="-"/>
            </a:pPr>
            <a:r>
              <a:rPr lang="en-US" sz="1600" dirty="0">
                <a:solidFill>
                  <a:srgbClr val="181818"/>
                </a:solidFill>
              </a:rPr>
              <a:t>No son </a:t>
            </a:r>
            <a:r>
              <a:rPr lang="en-US" sz="1600" dirty="0" err="1">
                <a:solidFill>
                  <a:srgbClr val="181818"/>
                </a:solidFill>
              </a:rPr>
              <a:t>importantes</a:t>
            </a:r>
            <a:r>
              <a:rPr lang="en-US" sz="1600" dirty="0">
                <a:solidFill>
                  <a:srgbClr val="181818"/>
                </a:solidFill>
              </a:rPr>
              <a:t> para un </a:t>
            </a:r>
            <a:r>
              <a:rPr lang="en-US" sz="1600">
                <a:solidFill>
                  <a:srgbClr val="181818"/>
                </a:solidFill>
              </a:rPr>
              <a:t>emprendedor</a:t>
            </a:r>
            <a:endParaRPr lang="en-US" sz="1600" b="0" i="0" dirty="0">
              <a:solidFill>
                <a:srgbClr val="181818"/>
              </a:solidFill>
              <a:effectLst/>
            </a:endParaRPr>
          </a:p>
        </p:txBody>
      </p:sp>
      <p:sp>
        <p:nvSpPr>
          <p:cNvPr id="24" name="Text Placeholder 4">
            <a:extLst>
              <a:ext uri="{FF2B5EF4-FFF2-40B4-BE49-F238E27FC236}">
                <a16:creationId xmlns:a16="http://schemas.microsoft.com/office/drawing/2014/main" id="{C437ABDA-AED3-4F33-AE14-55ECEF96F665}"/>
              </a:ext>
            </a:extLst>
          </p:cNvPr>
          <p:cNvSpPr txBox="1">
            <a:spLocks/>
          </p:cNvSpPr>
          <p:nvPr/>
        </p:nvSpPr>
        <p:spPr>
          <a:xfrm>
            <a:off x="9494341" y="224449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1600" b="1" dirty="0">
              <a:latin typeface="Arial" panose="020B0604020202020204" pitchFamily="34" charset="0"/>
              <a:cs typeface="Arial" panose="020B0604020202020204" pitchFamily="34" charset="0"/>
            </a:endParaRPr>
          </a:p>
        </p:txBody>
      </p:sp>
      <p:sp>
        <p:nvSpPr>
          <p:cNvPr id="25" name="Text Placeholder 5">
            <a:extLst>
              <a:ext uri="{FF2B5EF4-FFF2-40B4-BE49-F238E27FC236}">
                <a16:creationId xmlns:a16="http://schemas.microsoft.com/office/drawing/2014/main" id="{220CD748-A25E-4A63-BD61-B6BA5E2A3466}"/>
              </a:ext>
            </a:extLst>
          </p:cNvPr>
          <p:cNvSpPr txBox="1">
            <a:spLocks/>
          </p:cNvSpPr>
          <p:nvPr/>
        </p:nvSpPr>
        <p:spPr>
          <a:xfrm>
            <a:off x="9494341" y="255197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dirty="0">
              <a:latin typeface="Arial" panose="020B0604020202020204" pitchFamily="34" charset="0"/>
              <a:cs typeface="Arial" panose="020B0604020202020204" pitchFamily="34" charset="0"/>
            </a:endParaRPr>
          </a:p>
        </p:txBody>
      </p:sp>
      <p:sp>
        <p:nvSpPr>
          <p:cNvPr id="29" name="Text Placeholder 4">
            <a:extLst>
              <a:ext uri="{FF2B5EF4-FFF2-40B4-BE49-F238E27FC236}">
                <a16:creationId xmlns:a16="http://schemas.microsoft.com/office/drawing/2014/main" id="{06AF3D80-07B6-4861-AFD2-D114D66325BC}"/>
              </a:ext>
            </a:extLst>
          </p:cNvPr>
          <p:cNvSpPr txBox="1">
            <a:spLocks/>
          </p:cNvSpPr>
          <p:nvPr/>
        </p:nvSpPr>
        <p:spPr>
          <a:xfrm>
            <a:off x="2371280" y="3970029"/>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1600" b="1" dirty="0">
              <a:latin typeface="Arial" panose="020B0604020202020204" pitchFamily="34" charset="0"/>
              <a:cs typeface="Arial" panose="020B0604020202020204" pitchFamily="34" charset="0"/>
            </a:endParaRPr>
          </a:p>
        </p:txBody>
      </p:sp>
      <p:sp>
        <p:nvSpPr>
          <p:cNvPr id="30" name="Text Placeholder 5">
            <a:extLst>
              <a:ext uri="{FF2B5EF4-FFF2-40B4-BE49-F238E27FC236}">
                <a16:creationId xmlns:a16="http://schemas.microsoft.com/office/drawing/2014/main" id="{ECDCB232-E9E6-43BF-B205-DF4BE1023D04}"/>
              </a:ext>
            </a:extLst>
          </p:cNvPr>
          <p:cNvSpPr txBox="1">
            <a:spLocks/>
          </p:cNvSpPr>
          <p:nvPr/>
        </p:nvSpPr>
        <p:spPr>
          <a:xfrm>
            <a:off x="2371280" y="427750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dirty="0">
              <a:latin typeface="Arial" panose="020B0604020202020204" pitchFamily="34" charset="0"/>
              <a:cs typeface="Arial" panose="020B0604020202020204" pitchFamily="34" charset="0"/>
            </a:endParaRPr>
          </a:p>
        </p:txBody>
      </p:sp>
      <p:sp>
        <p:nvSpPr>
          <p:cNvPr id="37" name="Text Placeholder 4">
            <a:extLst>
              <a:ext uri="{FF2B5EF4-FFF2-40B4-BE49-F238E27FC236}">
                <a16:creationId xmlns:a16="http://schemas.microsoft.com/office/drawing/2014/main" id="{66FD3A1E-A57E-4C83-A668-0354E0D79189}"/>
              </a:ext>
            </a:extLst>
          </p:cNvPr>
          <p:cNvSpPr txBox="1">
            <a:spLocks/>
          </p:cNvSpPr>
          <p:nvPr/>
        </p:nvSpPr>
        <p:spPr>
          <a:xfrm>
            <a:off x="5920173" y="4372627"/>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1600" b="1" dirty="0">
              <a:latin typeface="Arial" panose="020B0604020202020204" pitchFamily="34" charset="0"/>
              <a:cs typeface="Arial" panose="020B0604020202020204" pitchFamily="34" charset="0"/>
            </a:endParaRPr>
          </a:p>
        </p:txBody>
      </p:sp>
      <p:sp>
        <p:nvSpPr>
          <p:cNvPr id="38" name="Text Placeholder 5">
            <a:extLst>
              <a:ext uri="{FF2B5EF4-FFF2-40B4-BE49-F238E27FC236}">
                <a16:creationId xmlns:a16="http://schemas.microsoft.com/office/drawing/2014/main" id="{8B57C654-1CB6-4596-9FFD-8CEFA6EF9320}"/>
              </a:ext>
            </a:extLst>
          </p:cNvPr>
          <p:cNvSpPr txBox="1">
            <a:spLocks/>
          </p:cNvSpPr>
          <p:nvPr/>
        </p:nvSpPr>
        <p:spPr>
          <a:xfrm>
            <a:off x="1027993" y="430778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n-US" altLang="ko-KR" sz="1600" dirty="0" err="1">
                <a:cs typeface="Arial" panose="020B0604020202020204" pitchFamily="34" charset="0"/>
              </a:rPr>
              <a:t>Plataformas</a:t>
            </a:r>
            <a:r>
              <a:rPr lang="en-US" altLang="ko-KR" sz="1600" dirty="0">
                <a:cs typeface="Arial" panose="020B0604020202020204" pitchFamily="34" charset="0"/>
              </a:rPr>
              <a:t> online</a:t>
            </a:r>
          </a:p>
          <a:p>
            <a:pPr marL="285750" indent="-285750">
              <a:buFontTx/>
              <a:buChar char="-"/>
            </a:pPr>
            <a:r>
              <a:rPr lang="en-US" altLang="ko-KR" sz="1600" dirty="0" err="1">
                <a:cs typeface="Arial" panose="020B0604020202020204" pitchFamily="34" charset="0"/>
              </a:rPr>
              <a:t>Establecer</a:t>
            </a:r>
            <a:r>
              <a:rPr lang="en-US" altLang="ko-KR" sz="1600" dirty="0">
                <a:cs typeface="Arial" panose="020B0604020202020204" pitchFamily="34" charset="0"/>
              </a:rPr>
              <a:t> </a:t>
            </a:r>
            <a:r>
              <a:rPr lang="en-US" altLang="ko-KR" sz="1600" dirty="0" err="1">
                <a:cs typeface="Arial" panose="020B0604020202020204" pitchFamily="34" charset="0"/>
              </a:rPr>
              <a:t>comprobaciones</a:t>
            </a:r>
            <a:r>
              <a:rPr lang="en-US" altLang="ko-KR" sz="1600" dirty="0">
                <a:cs typeface="Arial" panose="020B0604020202020204" pitchFamily="34" charset="0"/>
              </a:rPr>
              <a:t> </a:t>
            </a:r>
            <a:r>
              <a:rPr lang="en-US" altLang="ko-KR" sz="1600" dirty="0" err="1">
                <a:cs typeface="Arial" panose="020B0604020202020204" pitchFamily="34" charset="0"/>
              </a:rPr>
              <a:t>regulares</a:t>
            </a:r>
            <a:endParaRPr lang="en-US" altLang="ko-KR" sz="1600" dirty="0">
              <a:cs typeface="Arial" panose="020B0604020202020204" pitchFamily="34" charset="0"/>
            </a:endParaRPr>
          </a:p>
          <a:p>
            <a:pPr marL="285750" indent="-285750">
              <a:buFontTx/>
              <a:buChar char="-"/>
            </a:pPr>
            <a:r>
              <a:rPr lang="en-US" altLang="ko-KR" sz="1600" dirty="0" err="1">
                <a:cs typeface="Arial" panose="020B0604020202020204" pitchFamily="34" charset="0"/>
              </a:rPr>
              <a:t>Estrategia</a:t>
            </a:r>
            <a:r>
              <a:rPr lang="en-US" altLang="ko-KR" sz="1600" dirty="0">
                <a:cs typeface="Arial" panose="020B0604020202020204" pitchFamily="34" charset="0"/>
              </a:rPr>
              <a:t> de </a:t>
            </a:r>
            <a:r>
              <a:rPr lang="en-US" altLang="ko-KR" sz="1600" dirty="0" err="1">
                <a:cs typeface="Arial" panose="020B0604020202020204" pitchFamily="34" charset="0"/>
              </a:rPr>
              <a:t>recompensa</a:t>
            </a:r>
            <a:r>
              <a:rPr lang="en-US" altLang="ko-KR" sz="1600" dirty="0">
                <a:cs typeface="Arial" panose="020B0604020202020204" pitchFamily="34" charset="0"/>
              </a:rPr>
              <a:t> natural</a:t>
            </a:r>
          </a:p>
          <a:p>
            <a:pPr marL="285750" indent="-285750">
              <a:buFontTx/>
              <a:buChar char="-"/>
            </a:pPr>
            <a:endParaRPr lang="en-US" altLang="ko-KR" sz="1600" dirty="0">
              <a:cs typeface="Arial" panose="020B0604020202020204" pitchFamily="34" charset="0"/>
            </a:endParaRPr>
          </a:p>
        </p:txBody>
      </p:sp>
      <p:sp>
        <p:nvSpPr>
          <p:cNvPr id="39" name="Text Placeholder 4">
            <a:extLst>
              <a:ext uri="{FF2B5EF4-FFF2-40B4-BE49-F238E27FC236}">
                <a16:creationId xmlns:a16="http://schemas.microsoft.com/office/drawing/2014/main" id="{9B483733-5021-4087-92C9-D5F95DD38512}"/>
              </a:ext>
            </a:extLst>
          </p:cNvPr>
          <p:cNvSpPr txBox="1">
            <a:spLocks/>
          </p:cNvSpPr>
          <p:nvPr/>
        </p:nvSpPr>
        <p:spPr>
          <a:xfrm>
            <a:off x="9494341" y="398210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1600" b="1" dirty="0">
              <a:latin typeface="Arial" panose="020B0604020202020204" pitchFamily="34" charset="0"/>
              <a:cs typeface="Arial" panose="020B0604020202020204" pitchFamily="34" charset="0"/>
            </a:endParaRPr>
          </a:p>
        </p:txBody>
      </p:sp>
      <p:sp>
        <p:nvSpPr>
          <p:cNvPr id="40" name="Text Placeholder 5">
            <a:extLst>
              <a:ext uri="{FF2B5EF4-FFF2-40B4-BE49-F238E27FC236}">
                <a16:creationId xmlns:a16="http://schemas.microsoft.com/office/drawing/2014/main" id="{7DD015C3-AAD3-441E-BA07-59C7C289F7E1}"/>
              </a:ext>
            </a:extLst>
          </p:cNvPr>
          <p:cNvSpPr txBox="1">
            <a:spLocks/>
          </p:cNvSpPr>
          <p:nvPr/>
        </p:nvSpPr>
        <p:spPr>
          <a:xfrm>
            <a:off x="9494341" y="428958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dirty="0">
              <a:latin typeface="Arial" panose="020B0604020202020204" pitchFamily="34" charset="0"/>
              <a:cs typeface="Arial" panose="020B0604020202020204" pitchFamily="34" charset="0"/>
            </a:endParaRPr>
          </a:p>
        </p:txBody>
      </p:sp>
      <p:sp>
        <p:nvSpPr>
          <p:cNvPr id="44" name="Текстово поле 43">
            <a:extLst>
              <a:ext uri="{FF2B5EF4-FFF2-40B4-BE49-F238E27FC236}">
                <a16:creationId xmlns:a16="http://schemas.microsoft.com/office/drawing/2014/main" id="{AC3F2180-29D3-4BEC-A5FC-8C934D46652D}"/>
              </a:ext>
            </a:extLst>
          </p:cNvPr>
          <p:cNvSpPr txBox="1"/>
          <p:nvPr/>
        </p:nvSpPr>
        <p:spPr>
          <a:xfrm>
            <a:off x="6992548" y="693272"/>
            <a:ext cx="6097554" cy="2800767"/>
          </a:xfrm>
          <a:prstGeom prst="rect">
            <a:avLst/>
          </a:prstGeom>
          <a:noFill/>
        </p:spPr>
        <p:txBody>
          <a:bodyPr wrap="square">
            <a:spAutoFit/>
          </a:bodyPr>
          <a:lstStyle/>
          <a:p>
            <a:endParaRPr lang="en-US" altLang="ko-KR" sz="1600" b="1" dirty="0">
              <a:cs typeface="Arial" panose="020B0604020202020204" pitchFamily="34" charset="0"/>
            </a:endParaRPr>
          </a:p>
          <a:p>
            <a:r>
              <a:rPr lang="en-US" altLang="ko-KR" sz="1600" b="1" u="sng" dirty="0" err="1">
                <a:cs typeface="Arial" panose="020B0604020202020204" pitchFamily="34" charset="0"/>
              </a:rPr>
              <a:t>Pregunta</a:t>
            </a:r>
            <a:r>
              <a:rPr lang="en-US" altLang="ko-KR" sz="1600" b="1" u="sng" dirty="0">
                <a:cs typeface="Arial" panose="020B0604020202020204" pitchFamily="34" charset="0"/>
              </a:rPr>
              <a:t> 3</a:t>
            </a:r>
          </a:p>
          <a:p>
            <a:r>
              <a:rPr lang="en-US" sz="1600" b="1" i="0" dirty="0">
                <a:solidFill>
                  <a:srgbClr val="181818"/>
                </a:solidFill>
                <a:effectLst/>
              </a:rPr>
              <a:t>Cultiva</a:t>
            </a:r>
            <a:r>
              <a:rPr lang="en-US" sz="1600" b="1" dirty="0">
                <a:solidFill>
                  <a:srgbClr val="181818"/>
                </a:solidFill>
              </a:rPr>
              <a:t>r </a:t>
            </a:r>
            <a:r>
              <a:rPr lang="en-US" sz="1600" b="1" dirty="0" err="1">
                <a:solidFill>
                  <a:srgbClr val="181818"/>
                </a:solidFill>
              </a:rPr>
              <a:t>el</a:t>
            </a:r>
            <a:r>
              <a:rPr lang="en-US" sz="1600" b="1" dirty="0">
                <a:solidFill>
                  <a:srgbClr val="181818"/>
                </a:solidFill>
              </a:rPr>
              <a:t> </a:t>
            </a:r>
            <a:r>
              <a:rPr lang="en-US" sz="1600" b="1" dirty="0" err="1">
                <a:solidFill>
                  <a:srgbClr val="181818"/>
                </a:solidFill>
              </a:rPr>
              <a:t>autoconocimiento</a:t>
            </a:r>
            <a:r>
              <a:rPr lang="en-US" sz="1600" b="1" dirty="0">
                <a:solidFill>
                  <a:srgbClr val="181818"/>
                </a:solidFill>
              </a:rPr>
              <a:t> </a:t>
            </a:r>
            <a:r>
              <a:rPr lang="en-US" sz="1600" b="1" dirty="0" err="1">
                <a:solidFill>
                  <a:srgbClr val="181818"/>
                </a:solidFill>
              </a:rPr>
              <a:t>está</a:t>
            </a:r>
            <a:r>
              <a:rPr lang="en-US" sz="1600" b="1" dirty="0">
                <a:solidFill>
                  <a:srgbClr val="181818"/>
                </a:solidFill>
              </a:rPr>
              <a:t> </a:t>
            </a:r>
            <a:r>
              <a:rPr lang="en-US" sz="1600" b="1" dirty="0" err="1">
                <a:solidFill>
                  <a:srgbClr val="181818"/>
                </a:solidFill>
              </a:rPr>
              <a:t>relacionado</a:t>
            </a:r>
            <a:r>
              <a:rPr lang="en-US" sz="1600" b="1" dirty="0">
                <a:solidFill>
                  <a:srgbClr val="181818"/>
                </a:solidFill>
              </a:rPr>
              <a:t> con</a:t>
            </a:r>
            <a:r>
              <a:rPr lang="en-US" sz="1600" b="1" i="0" dirty="0">
                <a:solidFill>
                  <a:srgbClr val="181818"/>
                </a:solidFill>
                <a:effectLst/>
              </a:rPr>
              <a:t>..</a:t>
            </a:r>
          </a:p>
          <a:p>
            <a:pPr marL="285750" indent="-285750">
              <a:buFontTx/>
              <a:buChar char="-"/>
            </a:pPr>
            <a:r>
              <a:rPr lang="en-US" altLang="ko-KR" sz="1600" dirty="0" err="1">
                <a:cs typeface="Arial" panose="020B0604020202020204" pitchFamily="34" charset="0"/>
              </a:rPr>
              <a:t>Focalizado</a:t>
            </a:r>
            <a:r>
              <a:rPr lang="en-US" altLang="ko-KR" sz="1600" dirty="0">
                <a:cs typeface="Arial" panose="020B0604020202020204" pitchFamily="34" charset="0"/>
              </a:rPr>
              <a:t> </a:t>
            </a:r>
            <a:r>
              <a:rPr lang="en-US" altLang="ko-KR" sz="1600" dirty="0" err="1">
                <a:cs typeface="Arial" panose="020B0604020202020204" pitchFamily="34" charset="0"/>
              </a:rPr>
              <a:t>en</a:t>
            </a:r>
            <a:r>
              <a:rPr lang="en-US" altLang="ko-KR" sz="1600" dirty="0">
                <a:cs typeface="Arial" panose="020B0604020202020204" pitchFamily="34" charset="0"/>
              </a:rPr>
              <a:t> </a:t>
            </a:r>
            <a:r>
              <a:rPr lang="en-US" altLang="ko-KR" sz="1600" dirty="0" err="1">
                <a:cs typeface="Arial" panose="020B0604020202020204" pitchFamily="34" charset="0"/>
              </a:rPr>
              <a:t>el</a:t>
            </a:r>
            <a:r>
              <a:rPr lang="en-US" altLang="ko-KR" sz="1600" dirty="0">
                <a:cs typeface="Arial" panose="020B0604020202020204" pitchFamily="34" charset="0"/>
              </a:rPr>
              <a:t> </a:t>
            </a:r>
            <a:r>
              <a:rPr lang="en-US" altLang="ko-KR" sz="1600" dirty="0" err="1">
                <a:cs typeface="Arial" panose="020B0604020202020204" pitchFamily="34" charset="0"/>
              </a:rPr>
              <a:t>comportamiento</a:t>
            </a:r>
            <a:endParaRPr lang="en-US" altLang="ko-KR" sz="1600" dirty="0">
              <a:cs typeface="Arial" panose="020B0604020202020204" pitchFamily="34" charset="0"/>
            </a:endParaRPr>
          </a:p>
          <a:p>
            <a:pPr marL="285750" indent="-285750">
              <a:buFontTx/>
              <a:buChar char="-"/>
            </a:pPr>
            <a:r>
              <a:rPr lang="en-US" sz="1600" dirty="0" err="1">
                <a:solidFill>
                  <a:srgbClr val="181818"/>
                </a:solidFill>
              </a:rPr>
              <a:t>Mejorar</a:t>
            </a:r>
            <a:r>
              <a:rPr lang="en-US" sz="1600" dirty="0">
                <a:solidFill>
                  <a:srgbClr val="181818"/>
                </a:solidFill>
              </a:rPr>
              <a:t> </a:t>
            </a:r>
            <a:r>
              <a:rPr lang="en-US" sz="1600" dirty="0" err="1">
                <a:solidFill>
                  <a:srgbClr val="181818"/>
                </a:solidFill>
              </a:rPr>
              <a:t>tus</a:t>
            </a:r>
            <a:r>
              <a:rPr lang="en-US" sz="1600" dirty="0">
                <a:solidFill>
                  <a:srgbClr val="181818"/>
                </a:solidFill>
              </a:rPr>
              <a:t> </a:t>
            </a:r>
            <a:r>
              <a:rPr lang="en-US" sz="1600" dirty="0" err="1">
                <a:solidFill>
                  <a:srgbClr val="181818"/>
                </a:solidFill>
              </a:rPr>
              <a:t>conocimientos</a:t>
            </a:r>
            <a:r>
              <a:rPr lang="en-US" sz="1600" dirty="0">
                <a:solidFill>
                  <a:srgbClr val="181818"/>
                </a:solidFill>
              </a:rPr>
              <a:t> de </a:t>
            </a:r>
            <a:r>
              <a:rPr lang="en-US" sz="1600" dirty="0" err="1">
                <a:solidFill>
                  <a:srgbClr val="181818"/>
                </a:solidFill>
              </a:rPr>
              <a:t>gestión</a:t>
            </a:r>
            <a:endParaRPr lang="en-US" sz="1600" b="0" i="0" dirty="0">
              <a:solidFill>
                <a:srgbClr val="181818"/>
              </a:solidFill>
              <a:effectLst/>
            </a:endParaRPr>
          </a:p>
          <a:p>
            <a:pPr marL="285750" indent="-285750">
              <a:buFontTx/>
              <a:buChar char="-"/>
            </a:pPr>
            <a:r>
              <a:rPr lang="en-US" sz="1600" dirty="0" err="1">
                <a:solidFill>
                  <a:srgbClr val="181818"/>
                </a:solidFill>
              </a:rPr>
              <a:t>Plataformas</a:t>
            </a:r>
            <a:endParaRPr lang="en-US" sz="1600" b="0" i="0" dirty="0">
              <a:solidFill>
                <a:srgbClr val="181818"/>
              </a:solidFill>
              <a:effectLst/>
            </a:endParaRPr>
          </a:p>
          <a:p>
            <a:pPr marL="285750" indent="-285750">
              <a:buFontTx/>
              <a:buChar char="-"/>
            </a:pPr>
            <a:endParaRPr lang="en-US" sz="1600" b="0" i="0" dirty="0">
              <a:solidFill>
                <a:srgbClr val="181818"/>
              </a:solidFill>
              <a:effectLst/>
            </a:endParaRPr>
          </a:p>
          <a:p>
            <a:pPr marL="285750" indent="-285750">
              <a:buFontTx/>
              <a:buChar char="-"/>
            </a:pPr>
            <a:endParaRPr lang="en-US" sz="1600" b="0" i="0" dirty="0">
              <a:solidFill>
                <a:srgbClr val="181818"/>
              </a:solidFill>
              <a:effectLst/>
            </a:endParaRPr>
          </a:p>
          <a:p>
            <a:pPr marL="285750" indent="-285750">
              <a:buFontTx/>
              <a:buChar char="-"/>
            </a:pPr>
            <a:endParaRPr lang="en-US" altLang="ko-KR" sz="1600" dirty="0">
              <a:cs typeface="Arial" panose="020B0604020202020204" pitchFamily="34" charset="0"/>
            </a:endParaRPr>
          </a:p>
          <a:p>
            <a:endParaRPr lang="en-US" sz="1600" b="0" i="0" dirty="0">
              <a:solidFill>
                <a:srgbClr val="181818"/>
              </a:solidFill>
              <a:effectLst/>
            </a:endParaRPr>
          </a:p>
          <a:p>
            <a:endParaRPr lang="ko-KR" altLang="en-US" sz="1600" b="1" u="sng" dirty="0">
              <a:cs typeface="Arial" panose="020B0604020202020204" pitchFamily="34" charset="0"/>
            </a:endParaRPr>
          </a:p>
        </p:txBody>
      </p:sp>
      <p:sp>
        <p:nvSpPr>
          <p:cNvPr id="45" name="Текстово поле 44">
            <a:extLst>
              <a:ext uri="{FF2B5EF4-FFF2-40B4-BE49-F238E27FC236}">
                <a16:creationId xmlns:a16="http://schemas.microsoft.com/office/drawing/2014/main" id="{7FCA31C1-23EA-45E1-880C-C2902115E7D0}"/>
              </a:ext>
            </a:extLst>
          </p:cNvPr>
          <p:cNvSpPr txBox="1"/>
          <p:nvPr/>
        </p:nvSpPr>
        <p:spPr>
          <a:xfrm>
            <a:off x="6980378" y="2064288"/>
            <a:ext cx="4521393" cy="2554545"/>
          </a:xfrm>
          <a:prstGeom prst="rect">
            <a:avLst/>
          </a:prstGeom>
          <a:noFill/>
        </p:spPr>
        <p:txBody>
          <a:bodyPr wrap="square">
            <a:spAutoFit/>
          </a:bodyPr>
          <a:lstStyle/>
          <a:p>
            <a:endParaRPr lang="en-US" altLang="ko-KR" sz="1600" b="1" dirty="0">
              <a:cs typeface="Arial" panose="020B0604020202020204" pitchFamily="34" charset="0"/>
            </a:endParaRPr>
          </a:p>
          <a:p>
            <a:r>
              <a:rPr lang="en-US" altLang="ko-KR" sz="1600" b="1" u="sng" dirty="0" err="1">
                <a:cs typeface="Arial" panose="020B0604020202020204" pitchFamily="34" charset="0"/>
              </a:rPr>
              <a:t>Pregunta</a:t>
            </a:r>
            <a:r>
              <a:rPr lang="en-US" altLang="ko-KR" sz="1600" b="1" u="sng" dirty="0">
                <a:cs typeface="Arial" panose="020B0604020202020204" pitchFamily="34" charset="0"/>
              </a:rPr>
              <a:t> 4</a:t>
            </a:r>
          </a:p>
          <a:p>
            <a:r>
              <a:rPr lang="en-US" sz="1600" b="1" i="0" dirty="0">
                <a:solidFill>
                  <a:srgbClr val="181818"/>
                </a:solidFill>
                <a:effectLst/>
              </a:rPr>
              <a:t>¿</a:t>
            </a:r>
            <a:r>
              <a:rPr lang="en-US" sz="1600" b="1" i="0" dirty="0" err="1">
                <a:solidFill>
                  <a:srgbClr val="181818"/>
                </a:solidFill>
                <a:effectLst/>
              </a:rPr>
              <a:t>Qué</a:t>
            </a:r>
            <a:r>
              <a:rPr lang="en-US" sz="1600" b="1" i="0" dirty="0">
                <a:solidFill>
                  <a:srgbClr val="181818"/>
                </a:solidFill>
                <a:effectLst/>
              </a:rPr>
              <a:t> </a:t>
            </a:r>
            <a:r>
              <a:rPr lang="en-US" sz="1600" b="1" dirty="0" err="1">
                <a:solidFill>
                  <a:srgbClr val="181818"/>
                </a:solidFill>
              </a:rPr>
              <a:t>componente</a:t>
            </a:r>
            <a:r>
              <a:rPr lang="en-US" sz="1600" b="1" dirty="0">
                <a:solidFill>
                  <a:srgbClr val="181818"/>
                </a:solidFill>
              </a:rPr>
              <a:t> no </a:t>
            </a:r>
            <a:r>
              <a:rPr lang="en-US" sz="1600" b="1" dirty="0" err="1">
                <a:solidFill>
                  <a:srgbClr val="181818"/>
                </a:solidFill>
              </a:rPr>
              <a:t>refuerza</a:t>
            </a:r>
            <a:r>
              <a:rPr lang="en-US" sz="1600" b="1" dirty="0">
                <a:solidFill>
                  <a:srgbClr val="181818"/>
                </a:solidFill>
              </a:rPr>
              <a:t> </a:t>
            </a:r>
            <a:r>
              <a:rPr lang="en-US" sz="1600" b="1" dirty="0" err="1">
                <a:solidFill>
                  <a:srgbClr val="181818"/>
                </a:solidFill>
              </a:rPr>
              <a:t>tu</a:t>
            </a:r>
            <a:r>
              <a:rPr lang="en-US" sz="1600" b="1" dirty="0">
                <a:solidFill>
                  <a:srgbClr val="181818"/>
                </a:solidFill>
              </a:rPr>
              <a:t> </a:t>
            </a:r>
            <a:r>
              <a:rPr lang="en-US" sz="1600" b="1" dirty="0" err="1">
                <a:solidFill>
                  <a:srgbClr val="181818"/>
                </a:solidFill>
              </a:rPr>
              <a:t>toma</a:t>
            </a:r>
            <a:r>
              <a:rPr lang="en-US" sz="1600" b="1" dirty="0">
                <a:solidFill>
                  <a:srgbClr val="181818"/>
                </a:solidFill>
              </a:rPr>
              <a:t> de </a:t>
            </a:r>
            <a:r>
              <a:rPr lang="en-US" sz="1600" b="1" dirty="0" err="1">
                <a:solidFill>
                  <a:srgbClr val="181818"/>
                </a:solidFill>
              </a:rPr>
              <a:t>decisiones</a:t>
            </a:r>
            <a:r>
              <a:rPr lang="en-US" sz="1600" b="1" i="0" dirty="0">
                <a:solidFill>
                  <a:srgbClr val="181818"/>
                </a:solidFill>
                <a:effectLst/>
              </a:rPr>
              <a:t>?</a:t>
            </a:r>
          </a:p>
          <a:p>
            <a:pPr marL="285750" indent="-285750">
              <a:buFontTx/>
              <a:buChar char="-"/>
            </a:pPr>
            <a:r>
              <a:rPr lang="en-US" altLang="ko-KR" sz="1600" dirty="0" err="1">
                <a:cs typeface="Arial" panose="020B0604020202020204" pitchFamily="34" charset="0"/>
              </a:rPr>
              <a:t>Consideración</a:t>
            </a:r>
            <a:endParaRPr lang="en-US" altLang="ko-KR" sz="1600" dirty="0">
              <a:cs typeface="Arial" panose="020B0604020202020204" pitchFamily="34" charset="0"/>
            </a:endParaRPr>
          </a:p>
          <a:p>
            <a:pPr marL="285750" indent="-285750">
              <a:buFontTx/>
              <a:buChar char="-"/>
            </a:pPr>
            <a:r>
              <a:rPr lang="en-US" sz="1600" b="0" i="0" dirty="0" err="1">
                <a:solidFill>
                  <a:srgbClr val="181818"/>
                </a:solidFill>
                <a:effectLst/>
              </a:rPr>
              <a:t>Cierre</a:t>
            </a:r>
            <a:endParaRPr lang="en-US" sz="1600" b="0" i="0" dirty="0">
              <a:solidFill>
                <a:srgbClr val="181818"/>
              </a:solidFill>
              <a:effectLst/>
            </a:endParaRPr>
          </a:p>
          <a:p>
            <a:pPr marL="285750" indent="-285750">
              <a:buFontTx/>
              <a:buChar char="-"/>
            </a:pPr>
            <a:r>
              <a:rPr lang="en-US" sz="1600" dirty="0">
                <a:solidFill>
                  <a:srgbClr val="181818"/>
                </a:solidFill>
              </a:rPr>
              <a:t>Cultivar </a:t>
            </a:r>
            <a:r>
              <a:rPr lang="en-US" sz="1600" dirty="0" err="1">
                <a:solidFill>
                  <a:srgbClr val="181818"/>
                </a:solidFill>
              </a:rPr>
              <a:t>el</a:t>
            </a:r>
            <a:r>
              <a:rPr lang="en-US" sz="1600" dirty="0">
                <a:solidFill>
                  <a:srgbClr val="181818"/>
                </a:solidFill>
              </a:rPr>
              <a:t> </a:t>
            </a:r>
            <a:r>
              <a:rPr lang="en-US" sz="1600" dirty="0" err="1">
                <a:solidFill>
                  <a:srgbClr val="181818"/>
                </a:solidFill>
              </a:rPr>
              <a:t>autoconocimiento</a:t>
            </a:r>
            <a:endParaRPr lang="en-US" sz="1600" dirty="0">
              <a:solidFill>
                <a:srgbClr val="181818"/>
              </a:solidFill>
            </a:endParaRPr>
          </a:p>
          <a:p>
            <a:endParaRPr lang="en-US" altLang="ko-KR" sz="1600" dirty="0">
              <a:solidFill>
                <a:srgbClr val="181818"/>
              </a:solidFill>
            </a:endParaRPr>
          </a:p>
          <a:p>
            <a:r>
              <a:rPr lang="en-US" altLang="ko-KR" sz="1600" b="1" u="sng" dirty="0" err="1">
                <a:cs typeface="Arial" panose="020B0604020202020204" pitchFamily="34" charset="0"/>
              </a:rPr>
              <a:t>Pregunta</a:t>
            </a:r>
            <a:r>
              <a:rPr lang="en-US" altLang="ko-KR" sz="1600" b="1" u="sng" dirty="0">
                <a:cs typeface="Arial" panose="020B0604020202020204" pitchFamily="34" charset="0"/>
              </a:rPr>
              <a:t> 5</a:t>
            </a:r>
          </a:p>
          <a:p>
            <a:r>
              <a:rPr lang="en-US" altLang="ko-KR" sz="1600" b="1" dirty="0">
                <a:cs typeface="Arial" panose="020B0604020202020204" pitchFamily="34" charset="0"/>
              </a:rPr>
              <a:t>¿Por </a:t>
            </a:r>
            <a:r>
              <a:rPr lang="en-US" altLang="ko-KR" sz="1600" b="1" dirty="0" err="1">
                <a:cs typeface="Arial" panose="020B0604020202020204" pitchFamily="34" charset="0"/>
              </a:rPr>
              <a:t>qué</a:t>
            </a:r>
            <a:r>
              <a:rPr lang="en-US" altLang="ko-KR" sz="1600" b="1" dirty="0">
                <a:cs typeface="Arial" panose="020B0604020202020204" pitchFamily="34" charset="0"/>
              </a:rPr>
              <a:t> son </a:t>
            </a:r>
            <a:r>
              <a:rPr lang="en-US" altLang="ko-KR" sz="1600" b="1" dirty="0" err="1">
                <a:cs typeface="Arial" panose="020B0604020202020204" pitchFamily="34" charset="0"/>
              </a:rPr>
              <a:t>beneficiosas</a:t>
            </a:r>
            <a:r>
              <a:rPr lang="en-US" altLang="ko-KR" sz="1600" b="1" dirty="0">
                <a:cs typeface="Arial" panose="020B0604020202020204" pitchFamily="34" charset="0"/>
              </a:rPr>
              <a:t> las </a:t>
            </a:r>
            <a:r>
              <a:rPr lang="en-US" altLang="ko-KR" sz="1600" b="1" dirty="0" err="1">
                <a:cs typeface="Arial" panose="020B0604020202020204" pitchFamily="34" charset="0"/>
              </a:rPr>
              <a:t>plataformas</a:t>
            </a:r>
            <a:r>
              <a:rPr lang="en-US" altLang="ko-KR" sz="1600" b="1" dirty="0">
                <a:cs typeface="Arial" panose="020B0604020202020204" pitchFamily="34" charset="0"/>
              </a:rPr>
              <a:t> online?</a:t>
            </a:r>
            <a:endParaRPr lang="ko-KR" altLang="en-US" sz="1600" b="1" u="sng" dirty="0">
              <a:cs typeface="Arial" panose="020B0604020202020204" pitchFamily="34" charset="0"/>
            </a:endParaRPr>
          </a:p>
        </p:txBody>
      </p:sp>
    </p:spTree>
    <p:extLst>
      <p:ext uri="{BB962C8B-B14F-4D97-AF65-F5344CB8AC3E}">
        <p14:creationId xmlns:p14="http://schemas.microsoft.com/office/powerpoint/2010/main" val="10165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1">
            <a:extLst>
              <a:ext uri="{FF2B5EF4-FFF2-40B4-BE49-F238E27FC236}">
                <a16:creationId xmlns:a16="http://schemas.microsoft.com/office/drawing/2014/main" id="{B245D396-B974-4154-95B9-749A883F295F}"/>
              </a:ext>
            </a:extLst>
          </p:cNvPr>
          <p:cNvSpPr/>
          <p:nvPr/>
        </p:nvSpPr>
        <p:spPr>
          <a:xfrm>
            <a:off x="1252671" y="2269944"/>
            <a:ext cx="10046699" cy="258452"/>
          </a:xfrm>
          <a:prstGeom prst="rect">
            <a:avLst/>
          </a:prstGeom>
          <a:solidFill>
            <a:srgbClr val="FFD13C"/>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latin typeface="+mj-lt"/>
                <a:cs typeface="Arial" pitchFamily="34" charset="0"/>
              </a:rPr>
              <a:t>               Unidad 1</a:t>
            </a:r>
            <a:endParaRPr lang="ko-KR" altLang="en-US" b="1" dirty="0">
              <a:solidFill>
                <a:schemeClr val="tx1"/>
              </a:solidFill>
              <a:latin typeface="+mj-lt"/>
              <a:cs typeface="Arial" pitchFamily="34" charset="0"/>
            </a:endParaRPr>
          </a:p>
        </p:txBody>
      </p:sp>
      <p:pic>
        <p:nvPicPr>
          <p:cNvPr id="26" name="Imagen 15">
            <a:extLst>
              <a:ext uri="{FF2B5EF4-FFF2-40B4-BE49-F238E27FC236}">
                <a16:creationId xmlns:a16="http://schemas.microsoft.com/office/drawing/2014/main" id="{F7BDAA04-C0A5-4D30-BF57-0C44A992248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2231601" y="1615635"/>
            <a:ext cx="317240" cy="482490"/>
          </a:xfrm>
          <a:prstGeom prst="rect">
            <a:avLst/>
          </a:prstGeom>
        </p:spPr>
      </p:pic>
      <p:sp>
        <p:nvSpPr>
          <p:cNvPr id="27" name="TextBox 7">
            <a:extLst>
              <a:ext uri="{FF2B5EF4-FFF2-40B4-BE49-F238E27FC236}">
                <a16:creationId xmlns:a16="http://schemas.microsoft.com/office/drawing/2014/main" id="{ECCC4E1A-95F4-495B-A016-84D98D36D7CF}"/>
              </a:ext>
            </a:extLst>
          </p:cNvPr>
          <p:cNvSpPr txBox="1"/>
          <p:nvPr/>
        </p:nvSpPr>
        <p:spPr>
          <a:xfrm>
            <a:off x="1706477" y="2679960"/>
            <a:ext cx="1646005" cy="1077218"/>
          </a:xfrm>
          <a:prstGeom prst="rect">
            <a:avLst/>
          </a:prstGeom>
          <a:noFill/>
        </p:spPr>
        <p:txBody>
          <a:bodyPr wrap="square" rtlCol="0">
            <a:spAutoFit/>
          </a:bodyPr>
          <a:lstStyle/>
          <a:p>
            <a:r>
              <a:rPr lang="en-US" altLang="ko-KR" sz="1600" b="1" dirty="0" err="1">
                <a:latin typeface="+mj-lt"/>
                <a:cs typeface="Arial" pitchFamily="34" charset="0"/>
              </a:rPr>
              <a:t>Autoliderazgo</a:t>
            </a:r>
            <a:r>
              <a:rPr lang="en-US" altLang="ko-KR" sz="1600" b="1" dirty="0">
                <a:latin typeface="+mj-lt"/>
                <a:cs typeface="Arial" pitchFamily="34" charset="0"/>
              </a:rPr>
              <a:t> </a:t>
            </a:r>
            <a:r>
              <a:rPr lang="en-US" altLang="ko-KR" sz="1600" b="1" dirty="0" err="1">
                <a:latin typeface="+mj-lt"/>
                <a:cs typeface="Arial" pitchFamily="34" charset="0"/>
              </a:rPr>
              <a:t>en</a:t>
            </a:r>
            <a:r>
              <a:rPr lang="en-US" altLang="ko-KR" sz="1600" b="1" dirty="0">
                <a:latin typeface="+mj-lt"/>
                <a:cs typeface="Arial" pitchFamily="34" charset="0"/>
              </a:rPr>
              <a:t> </a:t>
            </a:r>
            <a:r>
              <a:rPr lang="en-US" altLang="ko-KR" sz="1600" b="1" dirty="0" err="1">
                <a:latin typeface="+mj-lt"/>
                <a:cs typeface="Arial" pitchFamily="34" charset="0"/>
              </a:rPr>
              <a:t>el</a:t>
            </a:r>
            <a:r>
              <a:rPr lang="en-US" altLang="ko-KR" sz="1600" b="1" dirty="0">
                <a:latin typeface="+mj-lt"/>
                <a:cs typeface="Arial" pitchFamily="34" charset="0"/>
              </a:rPr>
              <a:t> </a:t>
            </a:r>
            <a:r>
              <a:rPr lang="en-US" altLang="ko-KR" sz="1600" b="1" dirty="0" err="1">
                <a:latin typeface="+mj-lt"/>
                <a:cs typeface="Arial" pitchFamily="34" charset="0"/>
              </a:rPr>
              <a:t>mundo</a:t>
            </a:r>
            <a:r>
              <a:rPr lang="en-US" altLang="ko-KR" sz="1600" b="1" dirty="0">
                <a:latin typeface="+mj-lt"/>
                <a:cs typeface="Arial" pitchFamily="34" charset="0"/>
              </a:rPr>
              <a:t> del </a:t>
            </a:r>
            <a:r>
              <a:rPr lang="en-US" altLang="ko-KR" sz="1600" b="1" dirty="0" err="1">
                <a:latin typeface="+mj-lt"/>
                <a:cs typeface="Arial" pitchFamily="34" charset="0"/>
              </a:rPr>
              <a:t>emprendimiento</a:t>
            </a:r>
            <a:r>
              <a:rPr lang="en-US" altLang="ko-KR" sz="1600" b="1" dirty="0">
                <a:latin typeface="+mj-lt"/>
                <a:cs typeface="Arial" pitchFamily="34" charset="0"/>
              </a:rPr>
              <a:t> y </a:t>
            </a:r>
            <a:r>
              <a:rPr lang="en-US" altLang="ko-KR" sz="1600" b="1" dirty="0" err="1">
                <a:latin typeface="+mj-lt"/>
                <a:cs typeface="Arial" pitchFamily="34" charset="0"/>
              </a:rPr>
              <a:t>el</a:t>
            </a:r>
            <a:r>
              <a:rPr lang="en-US" altLang="ko-KR" sz="1600" b="1" dirty="0">
                <a:latin typeface="+mj-lt"/>
                <a:cs typeface="Arial" pitchFamily="34" charset="0"/>
              </a:rPr>
              <a:t> </a:t>
            </a:r>
            <a:r>
              <a:rPr lang="en-US" altLang="ko-KR" sz="1600" b="1" dirty="0" err="1">
                <a:latin typeface="+mj-lt"/>
                <a:cs typeface="Arial" pitchFamily="34" charset="0"/>
              </a:rPr>
              <a:t>deporte</a:t>
            </a:r>
            <a:endParaRPr lang="en-US" altLang="ko-KR" sz="1600" b="1" dirty="0">
              <a:latin typeface="+mj-lt"/>
              <a:cs typeface="Arial" pitchFamily="34" charset="0"/>
            </a:endParaRPr>
          </a:p>
        </p:txBody>
      </p:sp>
      <p:pic>
        <p:nvPicPr>
          <p:cNvPr id="29" name="Imagen 24">
            <a:extLst>
              <a:ext uri="{FF2B5EF4-FFF2-40B4-BE49-F238E27FC236}">
                <a16:creationId xmlns:a16="http://schemas.microsoft.com/office/drawing/2014/main" id="{68997199-4BCB-48BA-9718-15FE29904CA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4633304" y="1635890"/>
            <a:ext cx="317240" cy="482490"/>
          </a:xfrm>
          <a:prstGeom prst="rect">
            <a:avLst/>
          </a:prstGeom>
        </p:spPr>
      </p:pic>
      <p:sp>
        <p:nvSpPr>
          <p:cNvPr id="30" name="TextBox 7">
            <a:extLst>
              <a:ext uri="{FF2B5EF4-FFF2-40B4-BE49-F238E27FC236}">
                <a16:creationId xmlns:a16="http://schemas.microsoft.com/office/drawing/2014/main" id="{97F49528-FB3A-497C-BA86-ED510C6A5375}"/>
              </a:ext>
            </a:extLst>
          </p:cNvPr>
          <p:cNvSpPr txBox="1"/>
          <p:nvPr/>
        </p:nvSpPr>
        <p:spPr>
          <a:xfrm>
            <a:off x="3970086" y="2633459"/>
            <a:ext cx="2125913" cy="830997"/>
          </a:xfrm>
          <a:prstGeom prst="rect">
            <a:avLst/>
          </a:prstGeom>
          <a:noFill/>
        </p:spPr>
        <p:txBody>
          <a:bodyPr wrap="square" rtlCol="0">
            <a:spAutoFit/>
          </a:bodyPr>
          <a:lstStyle/>
          <a:p>
            <a:r>
              <a:rPr lang="en-US" altLang="ko-KR" sz="1600" b="1" dirty="0" err="1">
                <a:latin typeface="+mj-lt"/>
                <a:cs typeface="Arial" pitchFamily="34" charset="0"/>
              </a:rPr>
              <a:t>Cómo</a:t>
            </a:r>
            <a:r>
              <a:rPr lang="en-US" altLang="ko-KR" sz="1600" b="1" dirty="0">
                <a:latin typeface="+mj-lt"/>
                <a:cs typeface="Arial" pitchFamily="34" charset="0"/>
              </a:rPr>
              <a:t> </a:t>
            </a:r>
            <a:r>
              <a:rPr lang="en-US" altLang="ko-KR" sz="1600" b="1" dirty="0" err="1">
                <a:latin typeface="+mj-lt"/>
                <a:cs typeface="Arial" pitchFamily="34" charset="0"/>
              </a:rPr>
              <a:t>mejorar</a:t>
            </a:r>
            <a:r>
              <a:rPr lang="en-US" altLang="ko-KR" sz="1600" b="1" dirty="0">
                <a:latin typeface="+mj-lt"/>
                <a:cs typeface="Arial" pitchFamily="34" charset="0"/>
              </a:rPr>
              <a:t> </a:t>
            </a:r>
            <a:r>
              <a:rPr lang="en-US" altLang="ko-KR" sz="1600" b="1" dirty="0" err="1">
                <a:latin typeface="+mj-lt"/>
                <a:cs typeface="Arial" pitchFamily="34" charset="0"/>
              </a:rPr>
              <a:t>tus</a:t>
            </a:r>
            <a:r>
              <a:rPr lang="en-US" altLang="ko-KR" sz="1600" b="1" dirty="0">
                <a:latin typeface="+mj-lt"/>
                <a:cs typeface="Arial" pitchFamily="34" charset="0"/>
              </a:rPr>
              <a:t> </a:t>
            </a:r>
            <a:r>
              <a:rPr lang="en-US" altLang="ko-KR" sz="1600" b="1" dirty="0" err="1">
                <a:latin typeface="+mj-lt"/>
                <a:cs typeface="Arial" pitchFamily="34" charset="0"/>
              </a:rPr>
              <a:t>habilidades</a:t>
            </a:r>
            <a:r>
              <a:rPr lang="en-US" altLang="ko-KR" sz="1600" b="1" dirty="0">
                <a:latin typeface="+mj-lt"/>
                <a:cs typeface="Arial" pitchFamily="34" charset="0"/>
              </a:rPr>
              <a:t> de gestion </a:t>
            </a:r>
            <a:r>
              <a:rPr lang="en-US" altLang="ko-KR" sz="1600" b="1" dirty="0" err="1">
                <a:latin typeface="+mj-lt"/>
                <a:cs typeface="Arial" pitchFamily="34" charset="0"/>
              </a:rPr>
              <a:t>como</a:t>
            </a:r>
            <a:r>
              <a:rPr lang="en-US" altLang="ko-KR" sz="1600" b="1" dirty="0">
                <a:latin typeface="+mj-lt"/>
                <a:cs typeface="Arial" pitchFamily="34" charset="0"/>
              </a:rPr>
              <a:t> </a:t>
            </a:r>
            <a:r>
              <a:rPr lang="en-US" altLang="ko-KR" sz="1600" b="1" dirty="0" err="1">
                <a:latin typeface="+mj-lt"/>
                <a:cs typeface="Arial" pitchFamily="34" charset="0"/>
              </a:rPr>
              <a:t>emprendedor</a:t>
            </a:r>
            <a:endParaRPr lang="en-US" altLang="ko-KR" sz="1600" b="1" dirty="0">
              <a:latin typeface="+mj-lt"/>
              <a:cs typeface="Arial" pitchFamily="34" charset="0"/>
            </a:endParaRPr>
          </a:p>
        </p:txBody>
      </p:sp>
      <p:sp>
        <p:nvSpPr>
          <p:cNvPr id="31" name="TextBox 8">
            <a:extLst>
              <a:ext uri="{FF2B5EF4-FFF2-40B4-BE49-F238E27FC236}">
                <a16:creationId xmlns:a16="http://schemas.microsoft.com/office/drawing/2014/main" id="{E3DA30F7-A8DA-4147-A96D-52E9D4082F9C}"/>
              </a:ext>
            </a:extLst>
          </p:cNvPr>
          <p:cNvSpPr txBox="1"/>
          <p:nvPr/>
        </p:nvSpPr>
        <p:spPr>
          <a:xfrm>
            <a:off x="4229774" y="2211596"/>
            <a:ext cx="1185570" cy="369332"/>
          </a:xfrm>
          <a:prstGeom prst="rect">
            <a:avLst/>
          </a:prstGeom>
          <a:noFill/>
        </p:spPr>
        <p:txBody>
          <a:bodyPr wrap="square" lIns="108000" rIns="108000" rtlCol="0">
            <a:spAutoFit/>
          </a:bodyPr>
          <a:lstStyle/>
          <a:p>
            <a:r>
              <a:rPr lang="en-US" altLang="ko-KR" b="1" dirty="0">
                <a:latin typeface="+mj-lt"/>
                <a:cs typeface="Arial" pitchFamily="34" charset="0"/>
              </a:rPr>
              <a:t>Unidad 2</a:t>
            </a:r>
            <a:endParaRPr lang="ko-KR" altLang="en-US" b="1" dirty="0">
              <a:latin typeface="+mj-lt"/>
              <a:cs typeface="Arial" pitchFamily="34" charset="0"/>
            </a:endParaRPr>
          </a:p>
        </p:txBody>
      </p:sp>
      <p:pic>
        <p:nvPicPr>
          <p:cNvPr id="32" name="Imagen 27">
            <a:extLst>
              <a:ext uri="{FF2B5EF4-FFF2-40B4-BE49-F238E27FC236}">
                <a16:creationId xmlns:a16="http://schemas.microsoft.com/office/drawing/2014/main" id="{3873D1D6-EB87-4517-BD16-D299D82815AB}"/>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7718638" y="1625687"/>
            <a:ext cx="317240" cy="482490"/>
          </a:xfrm>
          <a:prstGeom prst="rect">
            <a:avLst/>
          </a:prstGeom>
        </p:spPr>
      </p:pic>
      <p:sp>
        <p:nvSpPr>
          <p:cNvPr id="33" name="TextBox 7">
            <a:extLst>
              <a:ext uri="{FF2B5EF4-FFF2-40B4-BE49-F238E27FC236}">
                <a16:creationId xmlns:a16="http://schemas.microsoft.com/office/drawing/2014/main" id="{CFBDD3C3-CBB3-442C-8907-3BE07BB6F02D}"/>
              </a:ext>
            </a:extLst>
          </p:cNvPr>
          <p:cNvSpPr txBox="1"/>
          <p:nvPr/>
        </p:nvSpPr>
        <p:spPr>
          <a:xfrm>
            <a:off x="6954849" y="2700215"/>
            <a:ext cx="1873381" cy="584775"/>
          </a:xfrm>
          <a:prstGeom prst="rect">
            <a:avLst/>
          </a:prstGeom>
          <a:noFill/>
        </p:spPr>
        <p:txBody>
          <a:bodyPr wrap="square" rtlCol="0">
            <a:spAutoFit/>
          </a:bodyPr>
          <a:lstStyle/>
          <a:p>
            <a:r>
              <a:rPr lang="en-US" altLang="ko-KR" sz="1600" b="1" dirty="0">
                <a:latin typeface="+mj-lt"/>
                <a:cs typeface="Arial" pitchFamily="34" charset="0"/>
              </a:rPr>
              <a:t>Los </a:t>
            </a:r>
            <a:r>
              <a:rPr lang="en-US" altLang="ko-KR" sz="1600" b="1" dirty="0" err="1">
                <a:latin typeface="+mj-lt"/>
                <a:cs typeface="Arial" pitchFamily="34" charset="0"/>
              </a:rPr>
              <a:t>beneficios</a:t>
            </a:r>
            <a:r>
              <a:rPr lang="en-US" altLang="ko-KR" sz="1600" b="1" dirty="0">
                <a:latin typeface="+mj-lt"/>
                <a:cs typeface="Arial" pitchFamily="34" charset="0"/>
              </a:rPr>
              <a:t> de las </a:t>
            </a:r>
            <a:r>
              <a:rPr lang="en-US" altLang="ko-KR" sz="1600" b="1" dirty="0" err="1">
                <a:latin typeface="+mj-lt"/>
                <a:cs typeface="Arial" pitchFamily="34" charset="0"/>
              </a:rPr>
              <a:t>plataformas</a:t>
            </a:r>
            <a:r>
              <a:rPr lang="en-US" altLang="ko-KR" sz="1600" b="1" dirty="0">
                <a:latin typeface="+mj-lt"/>
                <a:cs typeface="Arial" pitchFamily="34" charset="0"/>
              </a:rPr>
              <a:t> online</a:t>
            </a:r>
          </a:p>
        </p:txBody>
      </p:sp>
      <p:sp>
        <p:nvSpPr>
          <p:cNvPr id="34" name="TextBox 8">
            <a:extLst>
              <a:ext uri="{FF2B5EF4-FFF2-40B4-BE49-F238E27FC236}">
                <a16:creationId xmlns:a16="http://schemas.microsoft.com/office/drawing/2014/main" id="{2F8E5E7F-37AF-4FD7-AF66-AE7D317C9FE9}"/>
              </a:ext>
            </a:extLst>
          </p:cNvPr>
          <p:cNvSpPr txBox="1"/>
          <p:nvPr/>
        </p:nvSpPr>
        <p:spPr>
          <a:xfrm>
            <a:off x="7224875" y="2226613"/>
            <a:ext cx="1185570" cy="369332"/>
          </a:xfrm>
          <a:prstGeom prst="rect">
            <a:avLst/>
          </a:prstGeom>
          <a:noFill/>
        </p:spPr>
        <p:txBody>
          <a:bodyPr wrap="square" lIns="108000" rIns="108000" rtlCol="0">
            <a:spAutoFit/>
          </a:bodyPr>
          <a:lstStyle/>
          <a:p>
            <a:r>
              <a:rPr lang="en-US" altLang="ko-KR" b="1" dirty="0">
                <a:latin typeface="+mj-lt"/>
                <a:cs typeface="Arial" pitchFamily="34" charset="0"/>
              </a:rPr>
              <a:t>Unidad 3</a:t>
            </a:r>
            <a:endParaRPr lang="ko-KR" altLang="en-US" b="1" dirty="0">
              <a:latin typeface="+mj-lt"/>
              <a:cs typeface="Arial" pitchFamily="34" charset="0"/>
            </a:endParaRPr>
          </a:p>
        </p:txBody>
      </p:sp>
      <p:pic>
        <p:nvPicPr>
          <p:cNvPr id="35" name="Imagen 30">
            <a:extLst>
              <a:ext uri="{FF2B5EF4-FFF2-40B4-BE49-F238E27FC236}">
                <a16:creationId xmlns:a16="http://schemas.microsoft.com/office/drawing/2014/main" id="{8DDCD3AD-89C3-4122-9306-755D008F9DEC}"/>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0151445" y="1615635"/>
            <a:ext cx="317240" cy="482490"/>
          </a:xfrm>
          <a:prstGeom prst="rect">
            <a:avLst/>
          </a:prstGeom>
        </p:spPr>
      </p:pic>
      <p:sp>
        <p:nvSpPr>
          <p:cNvPr id="36" name="TextBox 7">
            <a:extLst>
              <a:ext uri="{FF2B5EF4-FFF2-40B4-BE49-F238E27FC236}">
                <a16:creationId xmlns:a16="http://schemas.microsoft.com/office/drawing/2014/main" id="{0EA7F6A0-BC1D-4365-98EC-3765EF9DF245}"/>
              </a:ext>
            </a:extLst>
          </p:cNvPr>
          <p:cNvSpPr txBox="1"/>
          <p:nvPr/>
        </p:nvSpPr>
        <p:spPr>
          <a:xfrm>
            <a:off x="9415441" y="2638335"/>
            <a:ext cx="2106488" cy="338554"/>
          </a:xfrm>
          <a:prstGeom prst="rect">
            <a:avLst/>
          </a:prstGeom>
          <a:noFill/>
        </p:spPr>
        <p:txBody>
          <a:bodyPr wrap="square" rtlCol="0">
            <a:spAutoFit/>
          </a:bodyPr>
          <a:lstStyle/>
          <a:p>
            <a:r>
              <a:rPr lang="en-US" altLang="ko-KR" sz="1600" b="1" dirty="0">
                <a:latin typeface="+mj-lt"/>
                <a:cs typeface="Arial" pitchFamily="34" charset="0"/>
              </a:rPr>
              <a:t>Test de </a:t>
            </a:r>
            <a:r>
              <a:rPr lang="en-US" altLang="ko-KR" sz="1600" b="1" dirty="0" err="1">
                <a:latin typeface="+mj-lt"/>
                <a:cs typeface="Arial" pitchFamily="34" charset="0"/>
              </a:rPr>
              <a:t>autoevaluación</a:t>
            </a:r>
            <a:endParaRPr lang="en-US" altLang="ko-KR" sz="1600" b="1" dirty="0">
              <a:latin typeface="+mj-lt"/>
              <a:cs typeface="Arial" pitchFamily="34" charset="0"/>
            </a:endParaRPr>
          </a:p>
        </p:txBody>
      </p:sp>
      <p:sp>
        <p:nvSpPr>
          <p:cNvPr id="37" name="TextBox 8">
            <a:extLst>
              <a:ext uri="{FF2B5EF4-FFF2-40B4-BE49-F238E27FC236}">
                <a16:creationId xmlns:a16="http://schemas.microsoft.com/office/drawing/2014/main" id="{C1DBA553-4A19-4F4B-BE68-DC93D5278418}"/>
              </a:ext>
            </a:extLst>
          </p:cNvPr>
          <p:cNvSpPr txBox="1"/>
          <p:nvPr/>
        </p:nvSpPr>
        <p:spPr>
          <a:xfrm>
            <a:off x="9750155" y="2198992"/>
            <a:ext cx="1549326" cy="369332"/>
          </a:xfrm>
          <a:prstGeom prst="rect">
            <a:avLst/>
          </a:prstGeom>
          <a:noFill/>
        </p:spPr>
        <p:txBody>
          <a:bodyPr wrap="square" lIns="108000" rIns="108000" rtlCol="0">
            <a:spAutoFit/>
          </a:bodyPr>
          <a:lstStyle/>
          <a:p>
            <a:r>
              <a:rPr lang="en-US" altLang="ko-KR" b="1" dirty="0">
                <a:latin typeface="+mj-lt"/>
                <a:cs typeface="Arial" pitchFamily="34" charset="0"/>
              </a:rPr>
              <a:t>Unidad 4</a:t>
            </a:r>
            <a:endParaRPr lang="ko-KR" altLang="en-US" b="1" dirty="0">
              <a:latin typeface="+mj-lt"/>
              <a:cs typeface="Arial" pitchFamily="34" charset="0"/>
            </a:endParaRPr>
          </a:p>
        </p:txBody>
      </p:sp>
      <p:sp>
        <p:nvSpPr>
          <p:cNvPr id="41" name="Текстово поле 40">
            <a:extLst>
              <a:ext uri="{FF2B5EF4-FFF2-40B4-BE49-F238E27FC236}">
                <a16:creationId xmlns:a16="http://schemas.microsoft.com/office/drawing/2014/main" id="{E2B8530F-285B-4355-A124-B2303AEDF908}"/>
              </a:ext>
            </a:extLst>
          </p:cNvPr>
          <p:cNvSpPr txBox="1"/>
          <p:nvPr/>
        </p:nvSpPr>
        <p:spPr>
          <a:xfrm>
            <a:off x="3764837" y="208064"/>
            <a:ext cx="6452184" cy="1323439"/>
          </a:xfrm>
          <a:prstGeom prst="rect">
            <a:avLst/>
          </a:prstGeom>
          <a:noFill/>
        </p:spPr>
        <p:txBody>
          <a:bodyPr wrap="square" rtlCol="0">
            <a:spAutoFit/>
          </a:bodyPr>
          <a:lstStyle/>
          <a:p>
            <a:pPr algn="ctr"/>
            <a:r>
              <a:rPr kumimoji="0" lang="es-ES" sz="4000" b="1" i="0" u="none" strike="noStrike" kern="1200" cap="none" spc="-85" normalizeH="0" baseline="0" noProof="0" dirty="0">
                <a:ln>
                  <a:noFill/>
                </a:ln>
                <a:solidFill>
                  <a:srgbClr val="D92E2D"/>
                </a:solidFill>
                <a:effectLst/>
                <a:uLnTx/>
                <a:uFillTx/>
                <a:latin typeface="Calibri Light" panose="020F0302020204030204"/>
                <a:ea typeface="+mj-ea"/>
                <a:cs typeface="Tahoma"/>
              </a:rPr>
              <a:t>Contenido del módulo de formación</a:t>
            </a:r>
            <a:endParaRPr lang="en-US" dirty="0"/>
          </a:p>
        </p:txBody>
      </p:sp>
      <p:pic>
        <p:nvPicPr>
          <p:cNvPr id="50" name="Imagen 14">
            <a:extLst>
              <a:ext uri="{FF2B5EF4-FFF2-40B4-BE49-F238E27FC236}">
                <a16:creationId xmlns:a16="http://schemas.microsoft.com/office/drawing/2014/main" id="{54DC36A7-0272-48D3-919A-F34530482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482" y="3545158"/>
            <a:ext cx="5745774" cy="1812853"/>
          </a:xfrm>
          <a:prstGeom prst="rect">
            <a:avLst/>
          </a:prstGeom>
        </p:spPr>
      </p:pic>
    </p:spTree>
    <p:extLst>
      <p:ext uri="{BB962C8B-B14F-4D97-AF65-F5344CB8AC3E}">
        <p14:creationId xmlns:p14="http://schemas.microsoft.com/office/powerpoint/2010/main" val="30280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952182" y="2528822"/>
            <a:ext cx="5730010" cy="4721290"/>
          </a:xfrm>
        </p:spPr>
        <p:txBody>
          <a:bodyPr>
            <a:noAutofit/>
          </a:bodyPr>
          <a:lstStyle/>
          <a:p>
            <a:pPr algn="just">
              <a:defRPr/>
            </a:pPr>
            <a:r>
              <a:rPr lang="en-US" b="0" i="0" dirty="0" err="1">
                <a:solidFill>
                  <a:srgbClr val="000000"/>
                </a:solidFill>
                <a:effectLst/>
              </a:rPr>
              <a:t>Autoemprendimiento</a:t>
            </a:r>
            <a:r>
              <a:rPr lang="en-US" b="0" i="0" dirty="0">
                <a:solidFill>
                  <a:srgbClr val="000000"/>
                </a:solidFill>
                <a:effectLst/>
              </a:rPr>
              <a:t> describe un </a:t>
            </a:r>
            <a:r>
              <a:rPr lang="en-US" b="0" i="0" dirty="0" err="1">
                <a:solidFill>
                  <a:srgbClr val="000000"/>
                </a:solidFill>
                <a:effectLst/>
              </a:rPr>
              <a:t>proceso</a:t>
            </a:r>
            <a:r>
              <a:rPr lang="en-US" b="0" i="0" dirty="0">
                <a:solidFill>
                  <a:srgbClr val="000000"/>
                </a:solidFill>
                <a:effectLst/>
              </a:rPr>
              <a:t> de </a:t>
            </a:r>
            <a:r>
              <a:rPr lang="en-US" b="0" i="0" dirty="0" err="1">
                <a:solidFill>
                  <a:srgbClr val="000000"/>
                </a:solidFill>
                <a:effectLst/>
              </a:rPr>
              <a:t>autoinfluencia</a:t>
            </a:r>
            <a:r>
              <a:rPr lang="en-US" b="0" i="0" dirty="0">
                <a:solidFill>
                  <a:srgbClr val="000000"/>
                </a:solidFill>
                <a:effectLst/>
              </a:rPr>
              <a:t> a </a:t>
            </a:r>
            <a:r>
              <a:rPr lang="en-US" b="0" i="0" dirty="0" err="1">
                <a:solidFill>
                  <a:srgbClr val="000000"/>
                </a:solidFill>
                <a:effectLst/>
              </a:rPr>
              <a:t>través</a:t>
            </a:r>
            <a:r>
              <a:rPr lang="en-US" b="0" i="0" dirty="0">
                <a:solidFill>
                  <a:srgbClr val="000000"/>
                </a:solidFill>
                <a:effectLst/>
              </a:rPr>
              <a:t> del </a:t>
            </a:r>
            <a:r>
              <a:rPr lang="en-US" b="0" i="0" dirty="0" err="1">
                <a:solidFill>
                  <a:srgbClr val="000000"/>
                </a:solidFill>
                <a:effectLst/>
              </a:rPr>
              <a:t>cual</a:t>
            </a:r>
            <a:r>
              <a:rPr lang="en-US" b="0" i="0" dirty="0">
                <a:solidFill>
                  <a:srgbClr val="000000"/>
                </a:solidFill>
                <a:effectLst/>
              </a:rPr>
              <a:t> las personas </a:t>
            </a:r>
            <a:r>
              <a:rPr lang="en-US" b="0" i="0" dirty="0" err="1">
                <a:solidFill>
                  <a:srgbClr val="000000"/>
                </a:solidFill>
                <a:effectLst/>
              </a:rPr>
              <a:t>pueden</a:t>
            </a:r>
            <a:r>
              <a:rPr lang="en-US" b="0" i="0" dirty="0">
                <a:solidFill>
                  <a:srgbClr val="000000"/>
                </a:solidFill>
                <a:effectLst/>
              </a:rPr>
              <a:t> </a:t>
            </a:r>
            <a:r>
              <a:rPr lang="en-US" b="0" i="0" dirty="0" err="1">
                <a:solidFill>
                  <a:srgbClr val="000000"/>
                </a:solidFill>
                <a:effectLst/>
              </a:rPr>
              <a:t>conseguir</a:t>
            </a:r>
            <a:r>
              <a:rPr lang="en-US" b="0" i="0" dirty="0">
                <a:solidFill>
                  <a:srgbClr val="000000"/>
                </a:solidFill>
                <a:effectLst/>
              </a:rPr>
              <a:t> y de </a:t>
            </a:r>
            <a:r>
              <a:rPr lang="en-US" b="0" i="0" dirty="0" err="1">
                <a:solidFill>
                  <a:srgbClr val="000000"/>
                </a:solidFill>
                <a:effectLst/>
              </a:rPr>
              <a:t>hecho</a:t>
            </a:r>
            <a:r>
              <a:rPr lang="en-US" b="0" i="0" dirty="0">
                <a:solidFill>
                  <a:srgbClr val="000000"/>
                </a:solidFill>
                <a:effectLst/>
              </a:rPr>
              <a:t> </a:t>
            </a:r>
            <a:r>
              <a:rPr lang="en-US" b="0" i="0" dirty="0" err="1">
                <a:solidFill>
                  <a:srgbClr val="000000"/>
                </a:solidFill>
                <a:effectLst/>
              </a:rPr>
              <a:t>consiguen</a:t>
            </a:r>
            <a:r>
              <a:rPr lang="en-US" b="0" i="0" dirty="0">
                <a:solidFill>
                  <a:srgbClr val="000000"/>
                </a:solidFill>
                <a:effectLst/>
              </a:rPr>
              <a:t> la auto </a:t>
            </a:r>
            <a:r>
              <a:rPr lang="en-US" b="0" i="0" dirty="0" err="1">
                <a:solidFill>
                  <a:srgbClr val="000000"/>
                </a:solidFill>
                <a:effectLst/>
              </a:rPr>
              <a:t>dirección</a:t>
            </a:r>
            <a:r>
              <a:rPr lang="en-US" b="0" i="0" dirty="0">
                <a:solidFill>
                  <a:srgbClr val="000000"/>
                </a:solidFill>
                <a:effectLst/>
              </a:rPr>
              <a:t> y la </a:t>
            </a:r>
            <a:r>
              <a:rPr lang="en-US" b="0" i="0" dirty="0" err="1">
                <a:solidFill>
                  <a:srgbClr val="000000"/>
                </a:solidFill>
                <a:effectLst/>
              </a:rPr>
              <a:t>automotivación</a:t>
            </a:r>
            <a:r>
              <a:rPr lang="en-US" b="0" i="0" dirty="0">
                <a:solidFill>
                  <a:srgbClr val="000000"/>
                </a:solidFill>
                <a:effectLst/>
              </a:rPr>
              <a:t> </a:t>
            </a:r>
            <a:r>
              <a:rPr lang="en-US" b="0" i="0" dirty="0" err="1">
                <a:solidFill>
                  <a:srgbClr val="000000"/>
                </a:solidFill>
                <a:effectLst/>
              </a:rPr>
              <a:t>necesaria</a:t>
            </a:r>
            <a:r>
              <a:rPr lang="en-US" b="0" i="0" dirty="0">
                <a:solidFill>
                  <a:srgbClr val="000000"/>
                </a:solidFill>
                <a:effectLst/>
              </a:rPr>
              <a:t> para </a:t>
            </a:r>
            <a:r>
              <a:rPr lang="en-US" b="0" i="0" dirty="0" err="1">
                <a:solidFill>
                  <a:srgbClr val="000000"/>
                </a:solidFill>
                <a:effectLst/>
              </a:rPr>
              <a:t>realizar</a:t>
            </a:r>
            <a:r>
              <a:rPr lang="en-US" dirty="0">
                <a:solidFill>
                  <a:srgbClr val="000000"/>
                </a:solidFill>
              </a:rPr>
              <a:t> </a:t>
            </a:r>
            <a:r>
              <a:rPr lang="en-US" b="0" i="0" dirty="0">
                <a:solidFill>
                  <a:srgbClr val="000000"/>
                </a:solidFill>
                <a:effectLst/>
              </a:rPr>
              <a:t>sus </a:t>
            </a:r>
            <a:r>
              <a:rPr lang="en-US" b="0" i="0" dirty="0" err="1">
                <a:solidFill>
                  <a:srgbClr val="000000"/>
                </a:solidFill>
                <a:effectLst/>
              </a:rPr>
              <a:t>tareas</a:t>
            </a:r>
            <a:r>
              <a:rPr lang="en-US" dirty="0">
                <a:solidFill>
                  <a:srgbClr val="000000"/>
                </a:solidFill>
              </a:rPr>
              <a:t> y </a:t>
            </a:r>
            <a:r>
              <a:rPr lang="en-US" dirty="0" err="1">
                <a:solidFill>
                  <a:srgbClr val="000000"/>
                </a:solidFill>
              </a:rPr>
              <a:t>su</a:t>
            </a:r>
            <a:r>
              <a:rPr lang="en-US" dirty="0">
                <a:solidFill>
                  <a:srgbClr val="000000"/>
                </a:solidFill>
              </a:rPr>
              <a:t> </a:t>
            </a:r>
            <a:r>
              <a:rPr lang="en-US" dirty="0" err="1">
                <a:solidFill>
                  <a:srgbClr val="000000"/>
                </a:solidFill>
              </a:rPr>
              <a:t>trabajo</a:t>
            </a:r>
            <a:r>
              <a:rPr lang="en-US" dirty="0">
                <a:solidFill>
                  <a:srgbClr val="000000"/>
                </a:solidFill>
              </a:rPr>
              <a:t>.</a:t>
            </a:r>
            <a:r>
              <a:rPr lang="bg-BG" b="0" i="0" dirty="0">
                <a:solidFill>
                  <a:srgbClr val="000000"/>
                </a:solidFill>
                <a:effectLst/>
              </a:rPr>
              <a:t> </a:t>
            </a:r>
            <a:endParaRPr lang="en-GB" altLang="es-ES" dirty="0">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190158" y="906023"/>
            <a:ext cx="4796526"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u="sng" spc="-85" dirty="0">
                <a:solidFill>
                  <a:srgbClr val="D92E2D"/>
                </a:solidFill>
                <a:ea typeface="Calibri" panose="020F0502020204030204" pitchFamily="34" charset="0"/>
                <a:cs typeface="Tahoma"/>
              </a:rPr>
              <a:t>Unidad </a:t>
            </a:r>
            <a:r>
              <a:rPr lang="es-ES" sz="2800" b="1" u="sng" spc="-85" dirty="0">
                <a:solidFill>
                  <a:srgbClr val="D92E2D"/>
                </a:solidFill>
                <a:ea typeface="Calibri" panose="020F0502020204030204" pitchFamily="34" charset="0"/>
                <a:cs typeface="Tahoma"/>
              </a:rPr>
              <a:t>1. Autoliderazgo en el mundo del emprendimiento y el deporte</a:t>
            </a:r>
            <a:endParaRPr lang="es-ES" sz="2800" b="1" u="sng" dirty="0">
              <a:solidFill>
                <a:srgbClr val="D92E2D"/>
              </a:solidFill>
            </a:endParaRPr>
          </a:p>
        </p:txBody>
      </p:sp>
      <p:pic>
        <p:nvPicPr>
          <p:cNvPr id="9" name="Imagen 16">
            <a:extLst>
              <a:ext uri="{FF2B5EF4-FFF2-40B4-BE49-F238E27FC236}">
                <a16:creationId xmlns:a16="http://schemas.microsoft.com/office/drawing/2014/main" id="{FDCEFE22-13C6-4D4F-96F5-6283A2E44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534" y="1633083"/>
            <a:ext cx="4666523" cy="4193884"/>
          </a:xfrm>
          <a:prstGeom prst="rect">
            <a:avLst/>
          </a:prstGeom>
        </p:spPr>
      </p:pic>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30">
            <a:extLst>
              <a:ext uri="{FF2B5EF4-FFF2-40B4-BE49-F238E27FC236}">
                <a16:creationId xmlns:a16="http://schemas.microsoft.com/office/drawing/2014/main" id="{517B64B5-0EA6-450B-8187-751CAA1720D9}"/>
              </a:ext>
            </a:extLst>
          </p:cNvPr>
          <p:cNvSpPr/>
          <p:nvPr/>
        </p:nvSpPr>
        <p:spPr>
          <a:xfrm>
            <a:off x="4982107" y="1726985"/>
            <a:ext cx="2942298" cy="2963006"/>
          </a:xfrm>
          <a:prstGeom prst="ellipse">
            <a:avLst/>
          </a:prstGeom>
          <a:solidFill>
            <a:schemeClr val="bg1"/>
          </a:solidFill>
          <a:ln>
            <a:solidFill>
              <a:srgbClr val="D92E2D"/>
            </a:solid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u="sng" dirty="0">
                <a:effectLst/>
                <a:latin typeface="Calibri" panose="020F0502020204030204" pitchFamily="34" charset="0"/>
                <a:ea typeface="Calibri" panose="020F0502020204030204" pitchFamily="34" charset="0"/>
                <a:cs typeface="Calibri" panose="020F0502020204030204" pitchFamily="34" charset="0"/>
              </a:rPr>
              <a:t>an entrreneur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3">
            <a:extLst>
              <a:ext uri="{FF2B5EF4-FFF2-40B4-BE49-F238E27FC236}">
                <a16:creationId xmlns:a16="http://schemas.microsoft.com/office/drawing/2014/main" id="{C19AB4CE-CB0C-4303-82A1-E17E079DD9F1}"/>
              </a:ext>
            </a:extLst>
          </p:cNvPr>
          <p:cNvSpPr txBox="1">
            <a:spLocks/>
          </p:cNvSpPr>
          <p:nvPr/>
        </p:nvSpPr>
        <p:spPr>
          <a:xfrm>
            <a:off x="1574499" y="2370451"/>
            <a:ext cx="381168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2000" b="1" dirty="0">
              <a:solidFill>
                <a:srgbClr val="D92E2D"/>
              </a:solidFill>
            </a:endParaRPr>
          </a:p>
        </p:txBody>
      </p:sp>
      <p:sp>
        <p:nvSpPr>
          <p:cNvPr id="4" name="Текстово поле 3">
            <a:extLst>
              <a:ext uri="{FF2B5EF4-FFF2-40B4-BE49-F238E27FC236}">
                <a16:creationId xmlns:a16="http://schemas.microsoft.com/office/drawing/2014/main" id="{469548E0-A3AC-458A-8FF9-E2A3B7457AB4}"/>
              </a:ext>
            </a:extLst>
          </p:cNvPr>
          <p:cNvSpPr txBox="1"/>
          <p:nvPr/>
        </p:nvSpPr>
        <p:spPr>
          <a:xfrm>
            <a:off x="5453788" y="2828212"/>
            <a:ext cx="1998936" cy="830997"/>
          </a:xfrm>
          <a:prstGeom prst="rect">
            <a:avLst/>
          </a:prstGeom>
          <a:noFill/>
        </p:spPr>
        <p:txBody>
          <a:bodyPr wrap="square" rtlCol="0">
            <a:spAutoFit/>
          </a:bodyPr>
          <a:lstStyle/>
          <a:p>
            <a:pPr algn="ctr"/>
            <a:r>
              <a:rPr lang="en-US" sz="2400" dirty="0" err="1">
                <a:solidFill>
                  <a:srgbClr val="D92E2D"/>
                </a:solidFill>
              </a:rPr>
              <a:t>Estrategias</a:t>
            </a:r>
            <a:r>
              <a:rPr lang="en-US" sz="2400" dirty="0">
                <a:solidFill>
                  <a:srgbClr val="D92E2D"/>
                </a:solidFill>
              </a:rPr>
              <a:t> de </a:t>
            </a:r>
            <a:r>
              <a:rPr lang="en-US" sz="2400" dirty="0" err="1">
                <a:solidFill>
                  <a:srgbClr val="D92E2D"/>
                </a:solidFill>
              </a:rPr>
              <a:t>Autoliderazgo</a:t>
            </a:r>
            <a:endParaRPr lang="en-US" sz="2400" dirty="0">
              <a:solidFill>
                <a:srgbClr val="D92E2D"/>
              </a:solidFill>
            </a:endParaRPr>
          </a:p>
        </p:txBody>
      </p:sp>
      <p:cxnSp>
        <p:nvCxnSpPr>
          <p:cNvPr id="16" name="Conector recto de flecha 43">
            <a:extLst>
              <a:ext uri="{FF2B5EF4-FFF2-40B4-BE49-F238E27FC236}">
                <a16:creationId xmlns:a16="http://schemas.microsoft.com/office/drawing/2014/main" id="{2FD393A3-D346-47FA-930D-F95C8E9176F3}"/>
              </a:ext>
            </a:extLst>
          </p:cNvPr>
          <p:cNvCxnSpPr/>
          <p:nvPr/>
        </p:nvCxnSpPr>
        <p:spPr>
          <a:xfrm flipH="1">
            <a:off x="4304237"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sp>
        <p:nvSpPr>
          <p:cNvPr id="8" name="Текстово поле 7">
            <a:extLst>
              <a:ext uri="{FF2B5EF4-FFF2-40B4-BE49-F238E27FC236}">
                <a16:creationId xmlns:a16="http://schemas.microsoft.com/office/drawing/2014/main" id="{41F76970-EC52-4380-BE0F-DC3C0A9A2194}"/>
              </a:ext>
            </a:extLst>
          </p:cNvPr>
          <p:cNvSpPr txBox="1"/>
          <p:nvPr/>
        </p:nvSpPr>
        <p:spPr>
          <a:xfrm>
            <a:off x="1597179" y="3072224"/>
            <a:ext cx="2425960" cy="646331"/>
          </a:xfrm>
          <a:prstGeom prst="rect">
            <a:avLst/>
          </a:prstGeom>
          <a:noFill/>
        </p:spPr>
        <p:txBody>
          <a:bodyPr wrap="square" rtlCol="0">
            <a:spAutoFit/>
          </a:bodyPr>
          <a:lstStyle/>
          <a:p>
            <a:pPr algn="ctr"/>
            <a:r>
              <a:rPr lang="it-IT" dirty="0" err="1">
                <a:solidFill>
                  <a:srgbClr val="E6872D"/>
                </a:solidFill>
                <a:latin typeface="Calibri" panose="020F0502020204030204" pitchFamily="34" charset="0"/>
                <a:ea typeface="Calibri" panose="020F0502020204030204" pitchFamily="34" charset="0"/>
              </a:rPr>
              <a:t>Estrategias</a:t>
            </a:r>
            <a:r>
              <a:rPr lang="it-IT" dirty="0">
                <a:solidFill>
                  <a:srgbClr val="E6872D"/>
                </a:solidFill>
                <a:latin typeface="Calibri" panose="020F0502020204030204" pitchFamily="34" charset="0"/>
                <a:ea typeface="Calibri" panose="020F0502020204030204" pitchFamily="34" charset="0"/>
              </a:rPr>
              <a:t> </a:t>
            </a:r>
            <a:r>
              <a:rPr lang="it-IT" dirty="0" err="1">
                <a:solidFill>
                  <a:srgbClr val="E6872D"/>
                </a:solidFill>
                <a:latin typeface="Calibri" panose="020F0502020204030204" pitchFamily="34" charset="0"/>
                <a:ea typeface="Calibri" panose="020F0502020204030204" pitchFamily="34" charset="0"/>
              </a:rPr>
              <a:t>focalizadas</a:t>
            </a:r>
            <a:r>
              <a:rPr lang="it-IT" dirty="0">
                <a:solidFill>
                  <a:srgbClr val="E6872D"/>
                </a:solidFill>
                <a:latin typeface="Calibri" panose="020F0502020204030204" pitchFamily="34" charset="0"/>
                <a:ea typeface="Calibri" panose="020F0502020204030204" pitchFamily="34" charset="0"/>
              </a:rPr>
              <a:t> en </a:t>
            </a:r>
            <a:r>
              <a:rPr lang="it-IT" dirty="0" err="1">
                <a:solidFill>
                  <a:srgbClr val="E6872D"/>
                </a:solidFill>
                <a:latin typeface="Calibri" panose="020F0502020204030204" pitchFamily="34" charset="0"/>
                <a:ea typeface="Calibri" panose="020F0502020204030204" pitchFamily="34" charset="0"/>
              </a:rPr>
              <a:t>el</a:t>
            </a:r>
            <a:r>
              <a:rPr lang="it-IT" dirty="0">
                <a:solidFill>
                  <a:srgbClr val="E6872D"/>
                </a:solidFill>
                <a:latin typeface="Calibri" panose="020F0502020204030204" pitchFamily="34" charset="0"/>
                <a:ea typeface="Calibri" panose="020F0502020204030204" pitchFamily="34" charset="0"/>
              </a:rPr>
              <a:t> </a:t>
            </a:r>
            <a:r>
              <a:rPr lang="it-IT" dirty="0" err="1">
                <a:solidFill>
                  <a:srgbClr val="E6872D"/>
                </a:solidFill>
                <a:latin typeface="Calibri" panose="020F0502020204030204" pitchFamily="34" charset="0"/>
                <a:ea typeface="Calibri" panose="020F0502020204030204" pitchFamily="34" charset="0"/>
              </a:rPr>
              <a:t>comportamiento</a:t>
            </a:r>
            <a:endParaRPr lang="en-US" dirty="0">
              <a:solidFill>
                <a:srgbClr val="E6872D"/>
              </a:solidFill>
            </a:endParaRPr>
          </a:p>
        </p:txBody>
      </p:sp>
      <p:cxnSp>
        <p:nvCxnSpPr>
          <p:cNvPr id="17" name="Conector recto de flecha 49">
            <a:extLst>
              <a:ext uri="{FF2B5EF4-FFF2-40B4-BE49-F238E27FC236}">
                <a16:creationId xmlns:a16="http://schemas.microsoft.com/office/drawing/2014/main" id="{B46F012F-EBFF-4BFD-957F-D0698343FBF3}"/>
              </a:ext>
            </a:extLst>
          </p:cNvPr>
          <p:cNvCxnSpPr/>
          <p:nvPr/>
        </p:nvCxnSpPr>
        <p:spPr>
          <a:xfrm>
            <a:off x="7922508"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sp>
        <p:nvSpPr>
          <p:cNvPr id="19" name="Текстово поле 18">
            <a:extLst>
              <a:ext uri="{FF2B5EF4-FFF2-40B4-BE49-F238E27FC236}">
                <a16:creationId xmlns:a16="http://schemas.microsoft.com/office/drawing/2014/main" id="{F5E22FD2-C67E-4B9E-AA58-1A4E3D2A0167}"/>
              </a:ext>
            </a:extLst>
          </p:cNvPr>
          <p:cNvSpPr txBox="1"/>
          <p:nvPr/>
        </p:nvSpPr>
        <p:spPr>
          <a:xfrm>
            <a:off x="8853151" y="3126460"/>
            <a:ext cx="3032036" cy="646331"/>
          </a:xfrm>
          <a:prstGeom prst="rect">
            <a:avLst/>
          </a:prstGeom>
          <a:noFill/>
        </p:spPr>
        <p:txBody>
          <a:bodyPr wrap="square">
            <a:spAutoFit/>
          </a:bodyPr>
          <a:lstStyle/>
          <a:p>
            <a:r>
              <a:rPr lang="it-IT" sz="1800" dirty="0" err="1">
                <a:solidFill>
                  <a:srgbClr val="E6872D"/>
                </a:solidFill>
                <a:effectLst/>
                <a:latin typeface="Calibri" panose="020F0502020204030204" pitchFamily="34" charset="0"/>
                <a:ea typeface="Calibri" panose="020F0502020204030204" pitchFamily="34" charset="0"/>
              </a:rPr>
              <a:t>Estrategias</a:t>
            </a:r>
            <a:r>
              <a:rPr lang="it-IT" sz="1800" dirty="0">
                <a:solidFill>
                  <a:srgbClr val="E6872D"/>
                </a:solidFill>
                <a:effectLst/>
                <a:latin typeface="Calibri" panose="020F0502020204030204" pitchFamily="34" charset="0"/>
                <a:ea typeface="Calibri" panose="020F0502020204030204" pitchFamily="34" charset="0"/>
              </a:rPr>
              <a:t> de </a:t>
            </a:r>
            <a:r>
              <a:rPr lang="it-IT" sz="1800" dirty="0" err="1">
                <a:solidFill>
                  <a:srgbClr val="E6872D"/>
                </a:solidFill>
                <a:effectLst/>
                <a:latin typeface="Calibri" panose="020F0502020204030204" pitchFamily="34" charset="0"/>
                <a:ea typeface="Calibri" panose="020F0502020204030204" pitchFamily="34" charset="0"/>
              </a:rPr>
              <a:t>recompensa</a:t>
            </a:r>
            <a:r>
              <a:rPr lang="it-IT" sz="1800" dirty="0">
                <a:solidFill>
                  <a:srgbClr val="E6872D"/>
                </a:solidFill>
                <a:effectLst/>
                <a:latin typeface="Calibri" panose="020F0502020204030204" pitchFamily="34" charset="0"/>
                <a:ea typeface="Calibri" panose="020F0502020204030204" pitchFamily="34" charset="0"/>
              </a:rPr>
              <a:t> </a:t>
            </a:r>
            <a:r>
              <a:rPr lang="it-IT" sz="1800" dirty="0" err="1">
                <a:solidFill>
                  <a:srgbClr val="E6872D"/>
                </a:solidFill>
                <a:effectLst/>
                <a:latin typeface="Calibri" panose="020F0502020204030204" pitchFamily="34" charset="0"/>
                <a:ea typeface="Calibri" panose="020F0502020204030204" pitchFamily="34" charset="0"/>
              </a:rPr>
              <a:t>natural</a:t>
            </a:r>
            <a:endParaRPr lang="en-US" dirty="0">
              <a:solidFill>
                <a:srgbClr val="E6872D"/>
              </a:solidFill>
            </a:endParaRPr>
          </a:p>
        </p:txBody>
      </p:sp>
      <p:cxnSp>
        <p:nvCxnSpPr>
          <p:cNvPr id="20" name="Conector recto de flecha 43">
            <a:extLst>
              <a:ext uri="{FF2B5EF4-FFF2-40B4-BE49-F238E27FC236}">
                <a16:creationId xmlns:a16="http://schemas.microsoft.com/office/drawing/2014/main" id="{97FB8739-CC93-4348-B7FB-DC0947684C59}"/>
              </a:ext>
            </a:extLst>
          </p:cNvPr>
          <p:cNvCxnSpPr>
            <a:cxnSpLocks/>
          </p:cNvCxnSpPr>
          <p:nvPr/>
        </p:nvCxnSpPr>
        <p:spPr>
          <a:xfrm flipH="1">
            <a:off x="6438144" y="4689991"/>
            <a:ext cx="1" cy="650493"/>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sp>
        <p:nvSpPr>
          <p:cNvPr id="23" name="Текстово поле 22">
            <a:extLst>
              <a:ext uri="{FF2B5EF4-FFF2-40B4-BE49-F238E27FC236}">
                <a16:creationId xmlns:a16="http://schemas.microsoft.com/office/drawing/2014/main" id="{154A02BB-1F59-419B-90D0-AF665D2825FD}"/>
              </a:ext>
            </a:extLst>
          </p:cNvPr>
          <p:cNvSpPr txBox="1"/>
          <p:nvPr/>
        </p:nvSpPr>
        <p:spPr>
          <a:xfrm>
            <a:off x="3914635" y="5557355"/>
            <a:ext cx="5101545" cy="369332"/>
          </a:xfrm>
          <a:prstGeom prst="rect">
            <a:avLst/>
          </a:prstGeom>
          <a:noFill/>
        </p:spPr>
        <p:txBody>
          <a:bodyPr wrap="square">
            <a:spAutoFit/>
          </a:bodyPr>
          <a:lstStyle/>
          <a:p>
            <a:r>
              <a:rPr lang="it-IT" sz="1800" dirty="0" err="1">
                <a:solidFill>
                  <a:srgbClr val="E6872D"/>
                </a:solidFill>
                <a:effectLst/>
                <a:latin typeface="Calibri" panose="020F0502020204030204" pitchFamily="34" charset="0"/>
                <a:ea typeface="Calibri" panose="020F0502020204030204" pitchFamily="34" charset="0"/>
              </a:rPr>
              <a:t>Estrategias</a:t>
            </a:r>
            <a:r>
              <a:rPr lang="it-IT" sz="1800" dirty="0">
                <a:solidFill>
                  <a:srgbClr val="E6872D"/>
                </a:solidFill>
                <a:effectLst/>
                <a:latin typeface="Calibri" panose="020F0502020204030204" pitchFamily="34" charset="0"/>
                <a:ea typeface="Calibri" panose="020F0502020204030204" pitchFamily="34" charset="0"/>
              </a:rPr>
              <a:t> de </a:t>
            </a:r>
            <a:r>
              <a:rPr lang="it-IT" sz="1800" dirty="0" err="1">
                <a:solidFill>
                  <a:srgbClr val="E6872D"/>
                </a:solidFill>
                <a:effectLst/>
                <a:latin typeface="Calibri" panose="020F0502020204030204" pitchFamily="34" charset="0"/>
                <a:ea typeface="Calibri" panose="020F0502020204030204" pitchFamily="34" charset="0"/>
              </a:rPr>
              <a:t>modelo</a:t>
            </a:r>
            <a:r>
              <a:rPr lang="it-IT" dirty="0">
                <a:solidFill>
                  <a:srgbClr val="E6872D"/>
                </a:solidFill>
                <a:latin typeface="Calibri" panose="020F0502020204030204" pitchFamily="34" charset="0"/>
                <a:ea typeface="Calibri" panose="020F0502020204030204" pitchFamily="34" charset="0"/>
              </a:rPr>
              <a:t> </a:t>
            </a:r>
            <a:r>
              <a:rPr lang="it-IT" sz="1800" dirty="0">
                <a:solidFill>
                  <a:srgbClr val="E6872D"/>
                </a:solidFill>
                <a:effectLst/>
                <a:latin typeface="Calibri" panose="020F0502020204030204" pitchFamily="34" charset="0"/>
                <a:ea typeface="Calibri" panose="020F0502020204030204" pitchFamily="34" charset="0"/>
              </a:rPr>
              <a:t>de </a:t>
            </a:r>
            <a:r>
              <a:rPr lang="it-IT" sz="1800" dirty="0" err="1">
                <a:solidFill>
                  <a:srgbClr val="E6872D"/>
                </a:solidFill>
                <a:effectLst/>
                <a:latin typeface="Calibri" panose="020F0502020204030204" pitchFamily="34" charset="0"/>
                <a:ea typeface="Calibri" panose="020F0502020204030204" pitchFamily="34" charset="0"/>
              </a:rPr>
              <a:t>pensamiento</a:t>
            </a:r>
            <a:r>
              <a:rPr lang="it-IT" sz="1800" dirty="0">
                <a:solidFill>
                  <a:srgbClr val="E6872D"/>
                </a:solidFill>
                <a:effectLst/>
                <a:latin typeface="Calibri" panose="020F0502020204030204" pitchFamily="34" charset="0"/>
                <a:ea typeface="Calibri" panose="020F0502020204030204" pitchFamily="34" charset="0"/>
              </a:rPr>
              <a:t> </a:t>
            </a:r>
            <a:r>
              <a:rPr lang="it-IT" sz="1800" dirty="0" err="1">
                <a:solidFill>
                  <a:srgbClr val="E6872D"/>
                </a:solidFill>
                <a:effectLst/>
                <a:latin typeface="Calibri" panose="020F0502020204030204" pitchFamily="34" charset="0"/>
                <a:ea typeface="Calibri" panose="020F0502020204030204" pitchFamily="34" charset="0"/>
              </a:rPr>
              <a:t>constructivo</a:t>
            </a:r>
            <a:endParaRPr lang="en-US" dirty="0">
              <a:solidFill>
                <a:srgbClr val="E6872D"/>
              </a:solidFill>
            </a:endParaRPr>
          </a:p>
        </p:txBody>
      </p:sp>
      <p:pic>
        <p:nvPicPr>
          <p:cNvPr id="24" name="Imagen 14">
            <a:extLst>
              <a:ext uri="{FF2B5EF4-FFF2-40B4-BE49-F238E27FC236}">
                <a16:creationId xmlns:a16="http://schemas.microsoft.com/office/drawing/2014/main" id="{BCA48DFE-7508-40F1-B440-314C69EE5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650" y="44258"/>
            <a:ext cx="4943213" cy="1623814"/>
          </a:xfrm>
          <a:prstGeom prst="rect">
            <a:avLst/>
          </a:prstGeom>
        </p:spPr>
      </p:pic>
    </p:spTree>
    <p:extLst>
      <p:ext uri="{BB962C8B-B14F-4D97-AF65-F5344CB8AC3E}">
        <p14:creationId xmlns:p14="http://schemas.microsoft.com/office/powerpoint/2010/main" val="35776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3628514" y="294971"/>
            <a:ext cx="5307435" cy="11228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a:solidFill>
                  <a:srgbClr val="D92E2D"/>
                </a:solidFill>
              </a:rPr>
              <a:t>¿Hay alguna correlación entre autoliderazgo en el emprendimiento y el deporte?</a:t>
            </a:r>
            <a:r>
              <a:rPr lang="en-US" sz="2400" b="1" dirty="0">
                <a:solidFill>
                  <a:srgbClr val="D92E2D"/>
                </a:solidFill>
              </a:rPr>
              <a:t> ¿</a:t>
            </a:r>
            <a:r>
              <a:rPr lang="en-US" sz="2400" b="1" dirty="0" err="1">
                <a:solidFill>
                  <a:srgbClr val="D92E2D"/>
                </a:solidFill>
              </a:rPr>
              <a:t>Qué</a:t>
            </a:r>
            <a:r>
              <a:rPr lang="en-US" sz="2400" b="1" dirty="0">
                <a:solidFill>
                  <a:srgbClr val="D92E2D"/>
                </a:solidFill>
              </a:rPr>
              <a:t> es? </a:t>
            </a:r>
            <a:r>
              <a:rPr lang="en-US" sz="2400" b="1" dirty="0" err="1">
                <a:solidFill>
                  <a:srgbClr val="D92E2D"/>
                </a:solidFill>
              </a:rPr>
              <a:t>Algunos</a:t>
            </a:r>
            <a:r>
              <a:rPr lang="en-US" sz="2400" b="1" dirty="0">
                <a:solidFill>
                  <a:srgbClr val="D92E2D"/>
                </a:solidFill>
              </a:rPr>
              <a:t> </a:t>
            </a:r>
            <a:r>
              <a:rPr lang="en-US" sz="2400" b="1" dirty="0" err="1">
                <a:solidFill>
                  <a:srgbClr val="D92E2D"/>
                </a:solidFill>
              </a:rPr>
              <a:t>ejemplos</a:t>
            </a:r>
            <a:endParaRPr lang="es-ES" sz="2400" b="1" dirty="0">
              <a:solidFill>
                <a:srgbClr val="D92E2D"/>
              </a:solidFill>
            </a:endParaRPr>
          </a:p>
        </p:txBody>
      </p:sp>
      <p:pic>
        <p:nvPicPr>
          <p:cNvPr id="13" name="Imagen 24">
            <a:extLst>
              <a:ext uri="{FF2B5EF4-FFF2-40B4-BE49-F238E27FC236}">
                <a16:creationId xmlns:a16="http://schemas.microsoft.com/office/drawing/2014/main" id="{AB638522-4386-4795-AF28-593D29276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411" y="1417778"/>
            <a:ext cx="5827643" cy="3424810"/>
          </a:xfrm>
          <a:prstGeom prst="rect">
            <a:avLst/>
          </a:prstGeom>
        </p:spPr>
      </p:pic>
      <p:sp>
        <p:nvSpPr>
          <p:cNvPr id="14" name="Текстово поле 13">
            <a:extLst>
              <a:ext uri="{FF2B5EF4-FFF2-40B4-BE49-F238E27FC236}">
                <a16:creationId xmlns:a16="http://schemas.microsoft.com/office/drawing/2014/main" id="{F7BB8CA9-18B3-4DD7-8953-40B44F034A33}"/>
              </a:ext>
            </a:extLst>
          </p:cNvPr>
          <p:cNvSpPr txBox="1"/>
          <p:nvPr/>
        </p:nvSpPr>
        <p:spPr>
          <a:xfrm>
            <a:off x="3368411" y="5321856"/>
            <a:ext cx="6097554" cy="646331"/>
          </a:xfrm>
          <a:prstGeom prst="rect">
            <a:avLst/>
          </a:prstGeom>
          <a:noFill/>
        </p:spPr>
        <p:txBody>
          <a:bodyPr wrap="square">
            <a:spAutoFit/>
          </a:bodyPr>
          <a:lstStyle/>
          <a:p>
            <a:pPr algn="ctr"/>
            <a:r>
              <a:rPr lang="bg-BG" sz="1800" u="sng" dirty="0">
                <a:effectLst/>
                <a:latin typeface="Calibri" panose="020F0502020204030204" pitchFamily="34" charset="0"/>
                <a:ea typeface="Calibri" panose="020F0502020204030204" pitchFamily="34" charset="0"/>
                <a:cs typeface="Times New Roman" panose="02020603050405020304" pitchFamily="18" charset="0"/>
              </a:rPr>
              <a:t>‘‘</a:t>
            </a:r>
            <a:r>
              <a:rPr lang="es-ES" sz="1800" u="sng" dirty="0">
                <a:effectLst/>
                <a:latin typeface="Calibri" panose="020F0502020204030204" pitchFamily="34" charset="0"/>
                <a:ea typeface="Calibri" panose="020F0502020204030204" pitchFamily="34" charset="0"/>
                <a:cs typeface="Times New Roman" panose="02020603050405020304" pitchFamily="18" charset="0"/>
              </a:rPr>
              <a:t>Uno debe ser capaz de liderarse a sí mismo antes de liderar a los demás.</a:t>
            </a:r>
            <a:r>
              <a:rPr lang="bg-BG"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en-US" u="sng" dirty="0"/>
          </a:p>
        </p:txBody>
      </p:sp>
    </p:spTree>
    <p:extLst>
      <p:ext uri="{BB962C8B-B14F-4D97-AF65-F5344CB8AC3E}">
        <p14:creationId xmlns:p14="http://schemas.microsoft.com/office/powerpoint/2010/main" val="8386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26">
            <a:extLst>
              <a:ext uri="{FF2B5EF4-FFF2-40B4-BE49-F238E27FC236}">
                <a16:creationId xmlns:a16="http://schemas.microsoft.com/office/drawing/2014/main" id="{C6BA7795-FBE1-42CF-8BF6-A7B6A1F0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55" y="1084139"/>
            <a:ext cx="5408646" cy="5028368"/>
          </a:xfrm>
          <a:prstGeom prst="rect">
            <a:avLst/>
          </a:prstGeom>
        </p:spPr>
      </p:pic>
      <p:sp>
        <p:nvSpPr>
          <p:cNvPr id="14" name="Subtítulo 6">
            <a:extLst>
              <a:ext uri="{FF2B5EF4-FFF2-40B4-BE49-F238E27FC236}">
                <a16:creationId xmlns:a16="http://schemas.microsoft.com/office/drawing/2014/main" id="{B765A140-DAC2-421F-A271-46276DB3D0AA}"/>
              </a:ext>
            </a:extLst>
          </p:cNvPr>
          <p:cNvSpPr>
            <a:spLocks noGrp="1"/>
          </p:cNvSpPr>
          <p:nvPr>
            <p:ph type="subTitle" idx="1"/>
          </p:nvPr>
        </p:nvSpPr>
        <p:spPr>
          <a:xfrm>
            <a:off x="3268824" y="65315"/>
            <a:ext cx="5654351" cy="837260"/>
          </a:xfrm>
        </p:spPr>
        <p:txBody>
          <a:bodyPr>
            <a:noAutofit/>
          </a:bodyPr>
          <a:lstStyle/>
          <a:p>
            <a:pPr>
              <a:defRPr/>
            </a:pPr>
            <a:r>
              <a:rPr lang="en-GB" altLang="es-ES" sz="2800" dirty="0" err="1">
                <a:solidFill>
                  <a:srgbClr val="C00000"/>
                </a:solidFill>
              </a:rPr>
              <a:t>Lecciones</a:t>
            </a:r>
            <a:r>
              <a:rPr lang="en-GB" altLang="es-ES" sz="2800" dirty="0">
                <a:solidFill>
                  <a:srgbClr val="C00000"/>
                </a:solidFill>
              </a:rPr>
              <a:t> </a:t>
            </a:r>
            <a:r>
              <a:rPr lang="en-GB" altLang="es-ES" sz="2800" dirty="0" err="1">
                <a:solidFill>
                  <a:srgbClr val="C00000"/>
                </a:solidFill>
              </a:rPr>
              <a:t>en</a:t>
            </a:r>
            <a:r>
              <a:rPr lang="en-GB" altLang="es-ES" sz="2800" dirty="0">
                <a:solidFill>
                  <a:srgbClr val="C00000"/>
                </a:solidFill>
              </a:rPr>
              <a:t> </a:t>
            </a:r>
            <a:r>
              <a:rPr lang="en-GB" altLang="es-ES" sz="2800" dirty="0" err="1">
                <a:solidFill>
                  <a:srgbClr val="C00000"/>
                </a:solidFill>
              </a:rPr>
              <a:t>autoliderazgo</a:t>
            </a:r>
            <a:r>
              <a:rPr lang="en-GB" altLang="es-ES" sz="2800" dirty="0">
                <a:solidFill>
                  <a:srgbClr val="C00000"/>
                </a:solidFill>
              </a:rPr>
              <a:t> </a:t>
            </a:r>
            <a:r>
              <a:rPr lang="en-GB" altLang="es-ES" sz="2800" dirty="0" err="1">
                <a:solidFill>
                  <a:srgbClr val="C00000"/>
                </a:solidFill>
              </a:rPr>
              <a:t>en</a:t>
            </a:r>
            <a:r>
              <a:rPr lang="en-GB" altLang="es-ES" sz="2800" dirty="0">
                <a:solidFill>
                  <a:srgbClr val="C00000"/>
                </a:solidFill>
              </a:rPr>
              <a:t> </a:t>
            </a:r>
            <a:r>
              <a:rPr lang="en-GB" altLang="es-ES" sz="2800" dirty="0" err="1">
                <a:solidFill>
                  <a:srgbClr val="C00000"/>
                </a:solidFill>
              </a:rPr>
              <a:t>el</a:t>
            </a:r>
            <a:r>
              <a:rPr lang="en-GB" altLang="es-ES" sz="2800" dirty="0">
                <a:solidFill>
                  <a:srgbClr val="C00000"/>
                </a:solidFill>
              </a:rPr>
              <a:t>  </a:t>
            </a:r>
            <a:r>
              <a:rPr lang="en-GB" altLang="es-ES" sz="2800" dirty="0" err="1">
                <a:solidFill>
                  <a:srgbClr val="C00000"/>
                </a:solidFill>
              </a:rPr>
              <a:t>emprendimiento</a:t>
            </a:r>
            <a:r>
              <a:rPr lang="en-GB" altLang="es-ES" sz="2800" dirty="0">
                <a:solidFill>
                  <a:srgbClr val="C00000"/>
                </a:solidFill>
              </a:rPr>
              <a:t> y </a:t>
            </a:r>
            <a:r>
              <a:rPr lang="en-GB" altLang="es-ES" sz="2800" dirty="0" err="1">
                <a:solidFill>
                  <a:srgbClr val="C00000"/>
                </a:solidFill>
              </a:rPr>
              <a:t>deporte</a:t>
            </a:r>
            <a:endParaRPr lang="en-GB" altLang="es-ES" sz="2800" dirty="0">
              <a:solidFill>
                <a:srgbClr val="C00000"/>
              </a:solidFill>
            </a:endParaRPr>
          </a:p>
        </p:txBody>
      </p:sp>
      <p:sp>
        <p:nvSpPr>
          <p:cNvPr id="22" name="Текстово поле 21">
            <a:extLst>
              <a:ext uri="{FF2B5EF4-FFF2-40B4-BE49-F238E27FC236}">
                <a16:creationId xmlns:a16="http://schemas.microsoft.com/office/drawing/2014/main" id="{680AC6ED-344D-4D2F-A0D1-CBA675D96F7D}"/>
              </a:ext>
            </a:extLst>
          </p:cNvPr>
          <p:cNvSpPr txBox="1"/>
          <p:nvPr/>
        </p:nvSpPr>
        <p:spPr>
          <a:xfrm>
            <a:off x="870810" y="936782"/>
            <a:ext cx="5869880" cy="5340629"/>
          </a:xfrm>
          <a:prstGeom prst="rect">
            <a:avLst/>
          </a:prstGeom>
          <a:noFill/>
        </p:spPr>
        <p:txBody>
          <a:bodyPr wrap="square">
            <a:spAutoFit/>
          </a:bodyPr>
          <a:lstStyle/>
          <a:p>
            <a:pPr marL="342900" indent="-342900" algn="just">
              <a:lnSpc>
                <a:spcPct val="115000"/>
              </a:lnSpc>
              <a:spcAft>
                <a:spcPts val="1000"/>
              </a:spcAft>
              <a:buFont typeface="Arial" panose="020B0604020202020204" pitchFamily="34" charset="0"/>
              <a:buChar char="•"/>
            </a:pPr>
            <a:r>
              <a:rPr lang="it-IT" sz="2400" dirty="0" err="1">
                <a:effectLst/>
                <a:latin typeface="Calibri" panose="020F0502020204030204" pitchFamily="34" charset="0"/>
                <a:ea typeface="Calibri" panose="020F0502020204030204" pitchFamily="34" charset="0"/>
                <a:cs typeface="Calibri" panose="020F0502020204030204" pitchFamily="34" charset="0"/>
              </a:rPr>
              <a:t>Lección</a:t>
            </a:r>
            <a:r>
              <a:rPr lang="it-IT" sz="2400" dirty="0">
                <a:effectLst/>
                <a:latin typeface="Calibri" panose="020F0502020204030204" pitchFamily="34" charset="0"/>
                <a:ea typeface="Calibri" panose="020F0502020204030204" pitchFamily="34" charset="0"/>
                <a:cs typeface="Calibri" panose="020F0502020204030204" pitchFamily="34" charset="0"/>
              </a:rPr>
              <a:t> 1: Las </a:t>
            </a:r>
            <a:r>
              <a:rPr lang="it-IT" sz="2400" dirty="0" err="1">
                <a:effectLst/>
                <a:latin typeface="Calibri" panose="020F0502020204030204" pitchFamily="34" charset="0"/>
                <a:ea typeface="Calibri" panose="020F0502020204030204" pitchFamily="34" charset="0"/>
                <a:cs typeface="Calibri" panose="020F0502020204030204" pitchFamily="34" charset="0"/>
              </a:rPr>
              <a:t>personas</a:t>
            </a:r>
            <a:r>
              <a:rPr lang="it-IT" sz="2400" dirty="0">
                <a:effectLst/>
                <a:latin typeface="Calibri" panose="020F0502020204030204" pitchFamily="34" charset="0"/>
                <a:ea typeface="Calibri" panose="020F0502020204030204" pitchFamily="34" charset="0"/>
                <a:cs typeface="Calibri" panose="020F0502020204030204" pitchFamily="34" charset="0"/>
              </a:rPr>
              <a:t> son </a:t>
            </a:r>
            <a:r>
              <a:rPr lang="it-IT" sz="2400" dirty="0" err="1">
                <a:effectLst/>
                <a:latin typeface="Calibri" panose="020F0502020204030204" pitchFamily="34" charset="0"/>
                <a:ea typeface="Calibri" panose="020F0502020204030204" pitchFamily="34" charset="0"/>
                <a:cs typeface="Calibri" panose="020F0502020204030204" pitchFamily="34" charset="0"/>
              </a:rPr>
              <a:t>importantes</a:t>
            </a:r>
            <a:r>
              <a:rPr lang="it-IT" sz="2400" dirty="0">
                <a:effectLst/>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sz="2400" dirty="0" err="1">
                <a:effectLst/>
                <a:latin typeface="Calibri" panose="020F0502020204030204" pitchFamily="34" charset="0"/>
                <a:ea typeface="Calibri" panose="020F0502020204030204" pitchFamily="34" charset="0"/>
              </a:rPr>
              <a:t>Lección</a:t>
            </a:r>
            <a:r>
              <a:rPr lang="it-IT" sz="2400" dirty="0">
                <a:effectLst/>
                <a:latin typeface="Calibri" panose="020F0502020204030204" pitchFamily="34" charset="0"/>
                <a:ea typeface="Calibri" panose="020F0502020204030204" pitchFamily="34" charset="0"/>
              </a:rPr>
              <a:t> 2: Un </a:t>
            </a:r>
            <a:r>
              <a:rPr lang="it-IT" sz="2400" dirty="0" err="1">
                <a:effectLst/>
                <a:latin typeface="Calibri" panose="020F0502020204030204" pitchFamily="34" charset="0"/>
                <a:ea typeface="Calibri" panose="020F0502020204030204" pitchFamily="34" charset="0"/>
              </a:rPr>
              <a:t>comentario</a:t>
            </a:r>
            <a:r>
              <a:rPr lang="it-IT" sz="2400" dirty="0">
                <a:effectLst/>
                <a:latin typeface="Calibri" panose="020F0502020204030204" pitchFamily="34" charset="0"/>
                <a:ea typeface="Calibri" panose="020F0502020204030204" pitchFamily="34" charset="0"/>
              </a:rPr>
              <a:t> es </a:t>
            </a:r>
            <a:r>
              <a:rPr lang="it-IT" sz="2400" dirty="0" err="1">
                <a:effectLst/>
                <a:latin typeface="Calibri" panose="020F0502020204030204" pitchFamily="34" charset="0"/>
                <a:ea typeface="Calibri" panose="020F0502020204030204" pitchFamily="34" charset="0"/>
              </a:rPr>
              <a:t>suficiente</a:t>
            </a:r>
            <a:r>
              <a:rPr lang="it-IT" sz="2400" dirty="0">
                <a:effectLst/>
                <a:latin typeface="Calibri" panose="020F0502020204030204" pitchFamily="34" charset="0"/>
                <a:ea typeface="Calibri" panose="020F0502020204030204" pitchFamily="34" charset="0"/>
              </a:rPr>
              <a:t> para cambiar una </a:t>
            </a:r>
            <a:r>
              <a:rPr lang="it-IT" sz="2400" dirty="0" err="1">
                <a:effectLst/>
                <a:latin typeface="Calibri" panose="020F0502020204030204" pitchFamily="34" charset="0"/>
                <a:ea typeface="Calibri" panose="020F0502020204030204" pitchFamily="34" charset="0"/>
              </a:rPr>
              <a:t>vida</a:t>
            </a:r>
            <a:r>
              <a:rPr lang="it-IT" sz="2400" dirty="0">
                <a:effectLst/>
                <a:latin typeface="Calibri" panose="020F0502020204030204" pitchFamily="34" charset="0"/>
                <a:ea typeface="Calibri" panose="020F0502020204030204" pitchFamily="34" charset="0"/>
              </a:rPr>
              <a:t>;</a:t>
            </a:r>
          </a:p>
          <a:p>
            <a:pPr algn="just">
              <a:lnSpc>
                <a:spcPct val="115000"/>
              </a:lnSpc>
              <a:spcAft>
                <a:spcPts val="1000"/>
              </a:spcAft>
            </a:pPr>
            <a:endParaRPr lang="it-IT"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sz="2400" dirty="0" err="1">
                <a:effectLst/>
                <a:latin typeface="Calibri" panose="020F0502020204030204" pitchFamily="34" charset="0"/>
                <a:ea typeface="Calibri" panose="020F0502020204030204" pitchFamily="34" charset="0"/>
                <a:cs typeface="Calibri" panose="020F0502020204030204" pitchFamily="34" charset="0"/>
              </a:rPr>
              <a:t>Lección</a:t>
            </a:r>
            <a:r>
              <a:rPr lang="it-IT" sz="2400" dirty="0">
                <a:effectLst/>
                <a:latin typeface="Calibri" panose="020F0502020204030204" pitchFamily="34" charset="0"/>
                <a:ea typeface="Calibri" panose="020F0502020204030204" pitchFamily="34" charset="0"/>
                <a:cs typeface="Calibri" panose="020F0502020204030204" pitchFamily="34" charset="0"/>
              </a:rPr>
              <a:t> 3: </a:t>
            </a:r>
            <a:r>
              <a:rPr lang="it-IT" sz="2400" dirty="0" err="1">
                <a:effectLst/>
                <a:latin typeface="Calibri" panose="020F0502020204030204" pitchFamily="34" charset="0"/>
                <a:ea typeface="Calibri" panose="020F0502020204030204" pitchFamily="34" charset="0"/>
                <a:cs typeface="Calibri" panose="020F0502020204030204" pitchFamily="34" charset="0"/>
              </a:rPr>
              <a:t>Todo</a:t>
            </a:r>
            <a:r>
              <a:rPr lang="it-IT" sz="2400" dirty="0">
                <a:effectLst/>
                <a:latin typeface="Calibri" panose="020F0502020204030204" pitchFamily="34" charset="0"/>
                <a:ea typeface="Calibri" panose="020F0502020204030204" pitchFamily="34" charset="0"/>
                <a:cs typeface="Calibri" panose="020F0502020204030204" pitchFamily="34" charset="0"/>
              </a:rPr>
              <a:t> se reduce a ti</a:t>
            </a:r>
            <a:r>
              <a:rPr lang="en-US" sz="2400" dirty="0">
                <a:effectLst/>
                <a:latin typeface="Calibri" panose="020F0502020204030204" pitchFamily="34" charset="0"/>
                <a:ea typeface="Calibri" panose="020F0502020204030204" pitchFamily="34" charset="0"/>
                <a:cs typeface="Calibri" panose="020F0502020204030204" pitchFamily="34" charset="0"/>
              </a:rPr>
              <a:t>;</a:t>
            </a:r>
          </a:p>
          <a:p>
            <a:pPr marL="342900" indent="-342900" algn="just">
              <a:lnSpc>
                <a:spcPct val="115000"/>
              </a:lnSpc>
              <a:spcAft>
                <a:spcPts val="10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sz="2400" dirty="0" err="1">
                <a:effectLst/>
                <a:latin typeface="Calibri" panose="020F0502020204030204" pitchFamily="34" charset="0"/>
                <a:ea typeface="Calibri" panose="020F0502020204030204" pitchFamily="34" charset="0"/>
                <a:cs typeface="Calibri" panose="020F0502020204030204" pitchFamily="34" charset="0"/>
              </a:rPr>
              <a:t>Lección</a:t>
            </a:r>
            <a:r>
              <a:rPr lang="it-IT" sz="2400" dirty="0">
                <a:effectLst/>
                <a:latin typeface="Calibri" panose="020F0502020204030204" pitchFamily="34" charset="0"/>
                <a:ea typeface="Calibri" panose="020F0502020204030204" pitchFamily="34" charset="0"/>
                <a:cs typeface="Calibri" panose="020F0502020204030204" pitchFamily="34" charset="0"/>
              </a:rPr>
              <a:t> 4: Un </a:t>
            </a:r>
            <a:r>
              <a:rPr lang="it-IT" sz="2400" dirty="0" err="1">
                <a:effectLst/>
                <a:latin typeface="Calibri" panose="020F0502020204030204" pitchFamily="34" charset="0"/>
                <a:ea typeface="Calibri" panose="020F0502020204030204" pitchFamily="34" charset="0"/>
                <a:cs typeface="Calibri" panose="020F0502020204030204" pitchFamily="34" charset="0"/>
              </a:rPr>
              <a:t>diagnóstico</a:t>
            </a:r>
            <a:r>
              <a:rPr lang="it-IT" sz="2400" dirty="0">
                <a:effectLst/>
                <a:latin typeface="Calibri" panose="020F0502020204030204" pitchFamily="34" charset="0"/>
                <a:ea typeface="Calibri" panose="020F0502020204030204" pitchFamily="34" charset="0"/>
                <a:cs typeface="Calibri" panose="020F0502020204030204" pitchFamily="34" charset="0"/>
              </a:rPr>
              <a:t> es </a:t>
            </a:r>
            <a:r>
              <a:rPr lang="it-IT" sz="2400" dirty="0" err="1">
                <a:effectLst/>
                <a:latin typeface="Calibri" panose="020F0502020204030204" pitchFamily="34" charset="0"/>
                <a:ea typeface="Calibri" panose="020F0502020204030204" pitchFamily="34" charset="0"/>
                <a:cs typeface="Calibri" panose="020F0502020204030204" pitchFamily="34" charset="0"/>
              </a:rPr>
              <a:t>algo</a:t>
            </a:r>
            <a:r>
              <a:rPr lang="it-IT" sz="2400" dirty="0">
                <a:effectLst/>
                <a:latin typeface="Calibri" panose="020F0502020204030204" pitchFamily="34" charset="0"/>
                <a:ea typeface="Calibri" panose="020F0502020204030204" pitchFamily="34" charset="0"/>
                <a:cs typeface="Calibri" panose="020F0502020204030204" pitchFamily="34" charset="0"/>
              </a:rPr>
              <a:t> </a:t>
            </a:r>
            <a:r>
              <a:rPr lang="it-IT" sz="2400" dirty="0" err="1">
                <a:effectLst/>
                <a:latin typeface="Calibri" panose="020F0502020204030204" pitchFamily="34" charset="0"/>
                <a:ea typeface="Calibri" panose="020F0502020204030204" pitchFamily="34" charset="0"/>
                <a:cs typeface="Calibri" panose="020F0502020204030204" pitchFamily="34" charset="0"/>
              </a:rPr>
              <a:t>bueno</a:t>
            </a:r>
            <a:r>
              <a:rPr lang="it-IT" sz="2400" dirty="0">
                <a:effectLst/>
                <a:latin typeface="Calibri" panose="020F0502020204030204" pitchFamily="34" charset="0"/>
                <a:ea typeface="Calibri" panose="020F0502020204030204" pitchFamily="34" charset="0"/>
              </a:rPr>
              <a:t>;</a:t>
            </a:r>
          </a:p>
          <a:p>
            <a:pPr marL="342900" indent="-342900" algn="just">
              <a:lnSpc>
                <a:spcPct val="115000"/>
              </a:lnSpc>
              <a:spcAft>
                <a:spcPts val="1000"/>
              </a:spcAft>
              <a:buFont typeface="Arial" panose="020B0604020202020204" pitchFamily="34" charset="0"/>
              <a:buChar char="•"/>
            </a:pPr>
            <a:endParaRPr lang="it-IT" sz="2400" dirty="0">
              <a:effectLst/>
              <a:latin typeface="Calibri" panose="020F0502020204030204" pitchFamily="34" charset="0"/>
              <a:ea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sz="2400" dirty="0" err="1">
                <a:effectLst/>
                <a:latin typeface="Calibri" panose="020F0502020204030204" pitchFamily="34" charset="0"/>
                <a:ea typeface="Calibri" panose="020F0502020204030204" pitchFamily="34" charset="0"/>
              </a:rPr>
              <a:t>Lección</a:t>
            </a:r>
            <a:r>
              <a:rPr lang="it-IT" sz="2400" dirty="0">
                <a:effectLst/>
                <a:latin typeface="Calibri" panose="020F0502020204030204" pitchFamily="34" charset="0"/>
                <a:ea typeface="Calibri" panose="020F0502020204030204" pitchFamily="34" charset="0"/>
              </a:rPr>
              <a:t> 5: Se </a:t>
            </a:r>
            <a:r>
              <a:rPr lang="it-IT" sz="2400" dirty="0" err="1">
                <a:effectLst/>
                <a:latin typeface="Calibri" panose="020F0502020204030204" pitchFamily="34" charset="0"/>
                <a:ea typeface="Calibri" panose="020F0502020204030204" pitchFamily="34" charset="0"/>
              </a:rPr>
              <a:t>intencionado</a:t>
            </a:r>
            <a:r>
              <a:rPr lang="it-IT" sz="2400" dirty="0">
                <a:effectLst/>
                <a:latin typeface="Calibri" panose="020F0502020204030204" pitchFamily="34" charset="0"/>
                <a:ea typeface="Calibri" panose="020F0502020204030204" pitchFamily="34" charset="0"/>
              </a:rPr>
              <a:t>.</a:t>
            </a:r>
          </a:p>
        </p:txBody>
      </p:sp>
      <p:sp>
        <p:nvSpPr>
          <p:cNvPr id="27" name="Текстово поле 26">
            <a:extLst>
              <a:ext uri="{FF2B5EF4-FFF2-40B4-BE49-F238E27FC236}">
                <a16:creationId xmlns:a16="http://schemas.microsoft.com/office/drawing/2014/main" id="{E007B356-1F16-4E44-BF10-E83D01867361}"/>
              </a:ext>
            </a:extLst>
          </p:cNvPr>
          <p:cNvSpPr txBox="1"/>
          <p:nvPr/>
        </p:nvSpPr>
        <p:spPr>
          <a:xfrm>
            <a:off x="1527111" y="5562402"/>
            <a:ext cx="6097554" cy="358816"/>
          </a:xfrm>
          <a:prstGeom prst="rect">
            <a:avLst/>
          </a:prstGeom>
          <a:noFill/>
        </p:spPr>
        <p:txBody>
          <a:bodyPr wrap="square">
            <a:spAutoFit/>
          </a:bodyPr>
          <a:lstStyle/>
          <a:p>
            <a:pPr marL="342900" marR="0" lvl="0" indent="-342900" algn="just">
              <a:lnSpc>
                <a:spcPct val="115000"/>
              </a:lnSpc>
              <a:spcBef>
                <a:spcPts val="0"/>
              </a:spcBef>
              <a:spcAft>
                <a:spcPts val="1000"/>
              </a:spcAft>
              <a:buFont typeface="Wingdings" panose="05000000000000000000" pitchFamily="2"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6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885912" y="754824"/>
            <a:ext cx="5567266" cy="5459163"/>
          </a:xfrm>
        </p:spPr>
        <p:txBody>
          <a:bodyPr>
            <a:noAutofit/>
          </a:bodyPr>
          <a:lstStyle/>
          <a:p>
            <a:pPr marL="342900" indent="-342900" algn="just">
              <a:lnSpc>
                <a:spcPct val="115000"/>
              </a:lnSpc>
              <a:spcAft>
                <a:spcPts val="1000"/>
              </a:spcAft>
              <a:buFont typeface="Arial" panose="020B0604020202020204" pitchFamily="34" charset="0"/>
              <a:buChar char="•"/>
            </a:pPr>
            <a:r>
              <a:rPr lang="it-IT" dirty="0" err="1">
                <a:effectLst/>
                <a:latin typeface="Calibri" panose="020F0502020204030204" pitchFamily="34" charset="0"/>
                <a:ea typeface="Calibri" panose="020F0502020204030204" pitchFamily="34" charset="0"/>
                <a:cs typeface="Calibri" panose="020F0502020204030204" pitchFamily="34" charset="0"/>
              </a:rPr>
              <a:t>Lección</a:t>
            </a:r>
            <a:r>
              <a:rPr lang="it-IT" dirty="0">
                <a:effectLst/>
                <a:latin typeface="Calibri" panose="020F0502020204030204" pitchFamily="34" charset="0"/>
                <a:ea typeface="Calibri" panose="020F0502020204030204" pitchFamily="34" charset="0"/>
                <a:cs typeface="Calibri" panose="020F0502020204030204" pitchFamily="34" charset="0"/>
              </a:rPr>
              <a:t> 6: </a:t>
            </a:r>
            <a:r>
              <a:rPr lang="it-IT" dirty="0" err="1">
                <a:effectLst/>
                <a:latin typeface="Calibri" panose="020F0502020204030204" pitchFamily="34" charset="0"/>
                <a:ea typeface="Calibri" panose="020F0502020204030204" pitchFamily="34" charset="0"/>
              </a:rPr>
              <a:t>Practica</a:t>
            </a:r>
            <a:r>
              <a:rPr lang="it-IT" dirty="0">
                <a:effectLst/>
                <a:latin typeface="Calibri" panose="020F0502020204030204" pitchFamily="34" charset="0"/>
                <a:ea typeface="Calibri" panose="020F0502020204030204" pitchFamily="34" charset="0"/>
              </a:rPr>
              <a:t> mindfulness; </a:t>
            </a:r>
          </a:p>
          <a:p>
            <a:pPr marL="342900" indent="-342900" algn="just">
              <a:lnSpc>
                <a:spcPct val="115000"/>
              </a:lnSpc>
              <a:spcAft>
                <a:spcPts val="1000"/>
              </a:spcAft>
              <a:buFont typeface="Arial" panose="020B0604020202020204" pitchFamily="34" charset="0"/>
              <a:buChar char="•"/>
            </a:pPr>
            <a:r>
              <a:rPr lang="it-IT" dirty="0" err="1">
                <a:effectLst/>
                <a:latin typeface="Calibri" panose="020F0502020204030204" pitchFamily="34" charset="0"/>
                <a:ea typeface="Calibri" panose="020F0502020204030204" pitchFamily="34" charset="0"/>
              </a:rPr>
              <a:t>Lección</a:t>
            </a:r>
            <a:r>
              <a:rPr lang="it-IT" dirty="0">
                <a:effectLst/>
                <a:latin typeface="Calibri" panose="020F0502020204030204" pitchFamily="34" charset="0"/>
                <a:ea typeface="Calibri" panose="020F0502020204030204" pitchFamily="34" charset="0"/>
              </a:rPr>
              <a:t> 7: </a:t>
            </a:r>
            <a:r>
              <a:rPr lang="it-IT" dirty="0" err="1">
                <a:latin typeface="Calibri" panose="020F0502020204030204" pitchFamily="34" charset="0"/>
                <a:ea typeface="Calibri" panose="020F0502020204030204" pitchFamily="34" charset="0"/>
              </a:rPr>
              <a:t>Cuando</a:t>
            </a:r>
            <a:r>
              <a:rPr lang="it-IT" dirty="0">
                <a:latin typeface="Calibri" panose="020F0502020204030204" pitchFamily="34" charset="0"/>
                <a:ea typeface="Calibri" panose="020F0502020204030204" pitchFamily="34" charset="0"/>
              </a:rPr>
              <a:t> </a:t>
            </a:r>
            <a:r>
              <a:rPr lang="it-IT" dirty="0" err="1">
                <a:latin typeface="Calibri" panose="020F0502020204030204" pitchFamily="34" charset="0"/>
                <a:ea typeface="Calibri" panose="020F0502020204030204" pitchFamily="34" charset="0"/>
              </a:rPr>
              <a:t>piensas</a:t>
            </a:r>
            <a:r>
              <a:rPr lang="it-IT" dirty="0">
                <a:latin typeface="Calibri" panose="020F0502020204030204" pitchFamily="34" charset="0"/>
                <a:ea typeface="Calibri" panose="020F0502020204030204" pitchFamily="34" charset="0"/>
              </a:rPr>
              <a:t> </a:t>
            </a:r>
            <a:r>
              <a:rPr lang="it-IT" dirty="0" err="1">
                <a:latin typeface="Calibri" panose="020F0502020204030204" pitchFamily="34" charset="0"/>
                <a:ea typeface="Calibri" panose="020F0502020204030204" pitchFamily="34" charset="0"/>
              </a:rPr>
              <a:t>que</a:t>
            </a:r>
            <a:r>
              <a:rPr lang="it-IT" dirty="0">
                <a:latin typeface="Calibri" panose="020F0502020204030204" pitchFamily="34" charset="0"/>
                <a:ea typeface="Calibri" panose="020F0502020204030204" pitchFamily="34" charset="0"/>
              </a:rPr>
              <a:t> </a:t>
            </a:r>
            <a:r>
              <a:rPr lang="it-IT" dirty="0" err="1">
                <a:latin typeface="Calibri" panose="020F0502020204030204" pitchFamily="34" charset="0"/>
                <a:ea typeface="Calibri" panose="020F0502020204030204" pitchFamily="34" charset="0"/>
              </a:rPr>
              <a:t>todo</a:t>
            </a:r>
            <a:r>
              <a:rPr lang="it-IT" dirty="0">
                <a:latin typeface="Calibri" panose="020F0502020204030204" pitchFamily="34" charset="0"/>
                <a:ea typeface="Calibri" panose="020F0502020204030204" pitchFamily="34" charset="0"/>
              </a:rPr>
              <a:t> </a:t>
            </a:r>
            <a:r>
              <a:rPr lang="it-IT" dirty="0" err="1">
                <a:latin typeface="Calibri" panose="020F0502020204030204" pitchFamily="34" charset="0"/>
                <a:ea typeface="Calibri" panose="020F0502020204030204" pitchFamily="34" charset="0"/>
              </a:rPr>
              <a:t>está</a:t>
            </a:r>
            <a:r>
              <a:rPr lang="it-IT" dirty="0">
                <a:latin typeface="Calibri" panose="020F0502020204030204" pitchFamily="34" charset="0"/>
                <a:ea typeface="Calibri" panose="020F0502020204030204" pitchFamily="34" charset="0"/>
              </a:rPr>
              <a:t> </a:t>
            </a:r>
            <a:r>
              <a:rPr lang="it-IT" dirty="0" err="1">
                <a:latin typeface="Calibri" panose="020F0502020204030204" pitchFamily="34" charset="0"/>
                <a:ea typeface="Calibri" panose="020F0502020204030204" pitchFamily="34" charset="0"/>
              </a:rPr>
              <a:t>acabado</a:t>
            </a:r>
            <a:r>
              <a:rPr lang="it-IT" dirty="0">
                <a:latin typeface="Calibri" panose="020F0502020204030204" pitchFamily="34" charset="0"/>
                <a:ea typeface="Calibri" panose="020F0502020204030204" pitchFamily="34" charset="0"/>
              </a:rPr>
              <a:t>, </a:t>
            </a:r>
            <a:r>
              <a:rPr lang="it-IT" dirty="0" err="1">
                <a:latin typeface="Calibri" panose="020F0502020204030204" pitchFamily="34" charset="0"/>
                <a:ea typeface="Calibri" panose="020F0502020204030204" pitchFamily="34" charset="0"/>
              </a:rPr>
              <a:t>inténtalo</a:t>
            </a:r>
            <a:r>
              <a:rPr lang="it-IT" dirty="0">
                <a:latin typeface="Calibri" panose="020F0502020204030204" pitchFamily="34" charset="0"/>
                <a:ea typeface="Calibri" panose="020F0502020204030204" pitchFamily="34" charset="0"/>
              </a:rPr>
              <a:t> una </a:t>
            </a:r>
            <a:r>
              <a:rPr lang="it-IT" dirty="0" err="1">
                <a:latin typeface="Calibri" panose="020F0502020204030204" pitchFamily="34" charset="0"/>
                <a:ea typeface="Calibri" panose="020F0502020204030204" pitchFamily="34" charset="0"/>
              </a:rPr>
              <a:t>vez</a:t>
            </a:r>
            <a:r>
              <a:rPr lang="it-IT" dirty="0">
                <a:latin typeface="Calibri" panose="020F0502020204030204" pitchFamily="34" charset="0"/>
                <a:ea typeface="Calibri" panose="020F0502020204030204" pitchFamily="34" charset="0"/>
              </a:rPr>
              <a:t> </a:t>
            </a:r>
            <a:r>
              <a:rPr lang="it-IT" dirty="0" err="1">
                <a:latin typeface="Calibri" panose="020F0502020204030204" pitchFamily="34" charset="0"/>
                <a:ea typeface="Calibri" panose="020F0502020204030204" pitchFamily="34" charset="0"/>
              </a:rPr>
              <a:t>más</a:t>
            </a:r>
            <a:r>
              <a:rPr lang="it-IT" dirty="0">
                <a:latin typeface="Calibri" panose="020F0502020204030204" pitchFamily="34" charset="0"/>
                <a:ea typeface="Calibri" panose="020F0502020204030204" pitchFamily="34" charset="0"/>
              </a:rPr>
              <a:t>;</a:t>
            </a:r>
            <a:endParaRPr lang="it-IT"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dirty="0" err="1">
                <a:effectLst/>
                <a:latin typeface="Calibri" panose="020F0502020204030204" pitchFamily="34" charset="0"/>
                <a:ea typeface="Calibri" panose="020F0502020204030204" pitchFamily="34" charset="0"/>
                <a:cs typeface="Calibri" panose="020F0502020204030204" pitchFamily="34" charset="0"/>
              </a:rPr>
              <a:t>Lección</a:t>
            </a:r>
            <a:r>
              <a:rPr lang="it-IT" dirty="0">
                <a:effectLst/>
                <a:latin typeface="Calibri" panose="020F0502020204030204" pitchFamily="34" charset="0"/>
                <a:ea typeface="Calibri" panose="020F0502020204030204" pitchFamily="34" charset="0"/>
                <a:cs typeface="Calibri" panose="020F0502020204030204" pitchFamily="34" charset="0"/>
              </a:rPr>
              <a:t> 8: </a:t>
            </a:r>
            <a:r>
              <a:rPr lang="en-US" dirty="0" err="1">
                <a:effectLst/>
                <a:latin typeface="Calibri" panose="020F0502020204030204" pitchFamily="34" charset="0"/>
                <a:ea typeface="Calibri" panose="020F0502020204030204" pitchFamily="34" charset="0"/>
                <a:cs typeface="Calibri" panose="020F0502020204030204" pitchFamily="34" charset="0"/>
              </a:rPr>
              <a:t>Planifica</a:t>
            </a:r>
            <a:r>
              <a:rPr lang="en-US" dirty="0">
                <a:effectLst/>
                <a:latin typeface="Calibri" panose="020F0502020204030204" pitchFamily="34" charset="0"/>
                <a:ea typeface="Calibri" panose="020F0502020204030204" pitchFamily="34" charset="0"/>
                <a:cs typeface="Calibri" panose="020F0502020204030204" pitchFamily="34" charset="0"/>
              </a:rPr>
              <a:t> para los </a:t>
            </a:r>
            <a:r>
              <a:rPr lang="en-US" dirty="0" err="1">
                <a:effectLst/>
                <a:latin typeface="Calibri" panose="020F0502020204030204" pitchFamily="34" charset="0"/>
                <a:ea typeface="Calibri" panose="020F0502020204030204" pitchFamily="34" charset="0"/>
                <a:cs typeface="Calibri" panose="020F0502020204030204" pitchFamily="34" charset="0"/>
              </a:rPr>
              <a:t>tiempos</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difíciles</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Pon</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en</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marcha</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sistemas</a:t>
            </a:r>
            <a:r>
              <a:rPr lang="en-US" dirty="0">
                <a:effectLst/>
                <a:latin typeface="Calibri" panose="020F0502020204030204" pitchFamily="34" charset="0"/>
                <a:ea typeface="Calibri" panose="020F0502020204030204" pitchFamily="34" charset="0"/>
                <a:cs typeface="Calibri" panose="020F0502020204030204" pitchFamily="34" charset="0"/>
              </a:rPr>
              <a:t>. Haz </a:t>
            </a:r>
            <a:r>
              <a:rPr lang="en-US" dirty="0" err="1">
                <a:effectLst/>
                <a:latin typeface="Calibri" panose="020F0502020204030204" pitchFamily="34" charset="0"/>
                <a:ea typeface="Calibri" panose="020F0502020204030204" pitchFamily="34" charset="0"/>
                <a:cs typeface="Calibri" panose="020F0502020204030204" pitchFamily="34" charset="0"/>
              </a:rPr>
              <a:t>el</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trabajo</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it-IT"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000"/>
              </a:spcAft>
              <a:buFont typeface="Arial" panose="020B0604020202020204" pitchFamily="34" charset="0"/>
              <a:buChar char="•"/>
            </a:pPr>
            <a:r>
              <a:rPr lang="it-IT" dirty="0" err="1">
                <a:effectLst/>
                <a:latin typeface="Calibri" panose="020F0502020204030204" pitchFamily="34" charset="0"/>
                <a:ea typeface="Calibri" panose="020F0502020204030204" pitchFamily="34" charset="0"/>
                <a:cs typeface="Calibri" panose="020F0502020204030204" pitchFamily="34" charset="0"/>
              </a:rPr>
              <a:t>Lección</a:t>
            </a:r>
            <a:r>
              <a:rPr lang="it-IT" dirty="0">
                <a:effectLst/>
                <a:latin typeface="Calibri" panose="020F0502020204030204" pitchFamily="34" charset="0"/>
                <a:ea typeface="Calibri" panose="020F0502020204030204" pitchFamily="34" charset="0"/>
                <a:cs typeface="Calibri" panose="020F0502020204030204" pitchFamily="34" charset="0"/>
              </a:rPr>
              <a:t> 9: Busca </a:t>
            </a:r>
            <a:r>
              <a:rPr lang="it-IT" dirty="0" err="1">
                <a:effectLst/>
                <a:latin typeface="Calibri" panose="020F0502020204030204" pitchFamily="34" charset="0"/>
                <a:ea typeface="Calibri" panose="020F0502020204030204" pitchFamily="34" charset="0"/>
                <a:cs typeface="Calibri" panose="020F0502020204030204" pitchFamily="34" charset="0"/>
              </a:rPr>
              <a:t>áreas</a:t>
            </a:r>
            <a:r>
              <a:rPr lang="it-IT" dirty="0">
                <a:effectLst/>
                <a:latin typeface="Calibri" panose="020F0502020204030204" pitchFamily="34" charset="0"/>
                <a:ea typeface="Calibri" panose="020F0502020204030204" pitchFamily="34" charset="0"/>
                <a:cs typeface="Calibri" panose="020F0502020204030204" pitchFamily="34" charset="0"/>
              </a:rPr>
              <a:t> de </a:t>
            </a:r>
            <a:r>
              <a:rPr lang="it-IT" dirty="0" err="1">
                <a:effectLst/>
                <a:latin typeface="Calibri" panose="020F0502020204030204" pitchFamily="34" charset="0"/>
                <a:ea typeface="Calibri" panose="020F0502020204030204" pitchFamily="34" charset="0"/>
                <a:cs typeface="Calibri" panose="020F0502020204030204" pitchFamily="34" charset="0"/>
              </a:rPr>
              <a:t>mejora</a:t>
            </a:r>
            <a:r>
              <a:rPr lang="it-IT" dirty="0">
                <a:effectLst/>
                <a:latin typeface="Calibri" panose="020F0502020204030204" pitchFamily="34" charset="0"/>
                <a:ea typeface="Calibri" panose="020F0502020204030204" pitchFamily="34" charset="0"/>
                <a:cs typeface="Calibri" panose="020F0502020204030204" pitchFamily="34" charset="0"/>
              </a:rPr>
              <a:t> </a:t>
            </a:r>
            <a:r>
              <a:rPr lang="it-IT" dirty="0" err="1">
                <a:effectLst/>
                <a:latin typeface="Calibri" panose="020F0502020204030204" pitchFamily="34" charset="0"/>
                <a:ea typeface="Calibri" panose="020F0502020204030204" pitchFamily="34" charset="0"/>
                <a:cs typeface="Calibri" panose="020F0502020204030204" pitchFamily="34" charset="0"/>
              </a:rPr>
              <a:t>marginales</a:t>
            </a:r>
            <a:r>
              <a:rPr lang="it-IT" dirty="0">
                <a:effectLst/>
                <a:latin typeface="Calibri" panose="020F0502020204030204" pitchFamily="34" charset="0"/>
                <a:ea typeface="Calibri" panose="020F0502020204030204" pitchFamily="34" charset="0"/>
              </a:rPr>
              <a:t>;</a:t>
            </a:r>
          </a:p>
          <a:p>
            <a:pPr marL="342900" indent="-342900" algn="just">
              <a:lnSpc>
                <a:spcPct val="115000"/>
              </a:lnSpc>
              <a:spcAft>
                <a:spcPts val="1000"/>
              </a:spcAft>
              <a:buFont typeface="Arial" panose="020B0604020202020204" pitchFamily="34" charset="0"/>
              <a:buChar char="•"/>
            </a:pPr>
            <a:r>
              <a:rPr lang="it-IT" dirty="0">
                <a:effectLst/>
                <a:latin typeface="Calibri" panose="020F0502020204030204" pitchFamily="34" charset="0"/>
                <a:ea typeface="Calibri" panose="020F0502020204030204" pitchFamily="34" charset="0"/>
              </a:rPr>
              <a:t>Lesson 10: </a:t>
            </a:r>
            <a:r>
              <a:rPr lang="it-IT" dirty="0" err="1">
                <a:effectLst/>
                <a:latin typeface="Calibri" panose="020F0502020204030204" pitchFamily="34" charset="0"/>
                <a:ea typeface="Calibri" panose="020F0502020204030204" pitchFamily="34" charset="0"/>
              </a:rPr>
              <a:t>Ganar</a:t>
            </a:r>
            <a:r>
              <a:rPr lang="it-IT" dirty="0">
                <a:effectLst/>
                <a:latin typeface="Calibri" panose="020F0502020204030204" pitchFamily="34" charset="0"/>
                <a:ea typeface="Calibri" panose="020F0502020204030204" pitchFamily="34" charset="0"/>
              </a:rPr>
              <a:t> es superar a </a:t>
            </a:r>
            <a:r>
              <a:rPr lang="it-IT" dirty="0" err="1">
                <a:effectLst/>
                <a:latin typeface="Calibri" panose="020F0502020204030204" pitchFamily="34" charset="0"/>
                <a:ea typeface="Calibri" panose="020F0502020204030204" pitchFamily="34" charset="0"/>
              </a:rPr>
              <a:t>tus</a:t>
            </a:r>
            <a:r>
              <a:rPr lang="it-IT" dirty="0">
                <a:effectLst/>
                <a:latin typeface="Calibri" panose="020F0502020204030204" pitchFamily="34" charset="0"/>
                <a:ea typeface="Calibri" panose="020F0502020204030204" pitchFamily="34" charset="0"/>
              </a:rPr>
              <a:t> </a:t>
            </a:r>
            <a:r>
              <a:rPr lang="it-IT" dirty="0" err="1">
                <a:effectLst/>
                <a:latin typeface="Calibri" panose="020F0502020204030204" pitchFamily="34" charset="0"/>
                <a:ea typeface="Calibri" panose="020F0502020204030204" pitchFamily="34" charset="0"/>
              </a:rPr>
              <a:t>competidores</a:t>
            </a:r>
            <a:r>
              <a:rPr lang="en-US" dirty="0">
                <a:effectLst/>
                <a:latin typeface="Calibri" panose="020F0502020204030204" pitchFamily="34" charset="0"/>
                <a:ea typeface="Calibri" panose="020F0502020204030204" pitchFamily="34" charset="0"/>
              </a:rPr>
              <a:t> </a:t>
            </a:r>
            <a:r>
              <a:rPr lang="it-IT" dirty="0">
                <a:effectLst/>
                <a:latin typeface="Calibri" panose="020F0502020204030204" pitchFamily="34" charset="0"/>
                <a:ea typeface="Calibri" panose="020F0502020204030204" pitchFamily="34" charset="0"/>
              </a:rPr>
              <a:t>.</a:t>
            </a:r>
          </a:p>
          <a:p>
            <a:pPr algn="l"/>
            <a:endParaRPr lang="en-US" b="0" i="0" dirty="0">
              <a:solidFill>
                <a:srgbClr val="000000"/>
              </a:solidFill>
              <a:effectLst/>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4190158" y="-2"/>
            <a:ext cx="3811683" cy="642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2800" b="1" dirty="0">
              <a:solidFill>
                <a:srgbClr val="D92E2D"/>
              </a:solidFill>
            </a:endParaRPr>
          </a:p>
        </p:txBody>
      </p:sp>
      <p:pic>
        <p:nvPicPr>
          <p:cNvPr id="13" name="Imagen 22">
            <a:extLst>
              <a:ext uri="{FF2B5EF4-FFF2-40B4-BE49-F238E27FC236}">
                <a16:creationId xmlns:a16="http://schemas.microsoft.com/office/drawing/2014/main" id="{7AAD8C21-FEFE-4565-8D73-80C63B9C5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090" y="933061"/>
            <a:ext cx="5473910" cy="4805266"/>
          </a:xfrm>
          <a:prstGeom prst="rect">
            <a:avLst/>
          </a:prstGeom>
        </p:spPr>
      </p:pic>
      <p:pic>
        <p:nvPicPr>
          <p:cNvPr id="9" name="Imagen 14">
            <a:extLst>
              <a:ext uri="{FF2B5EF4-FFF2-40B4-BE49-F238E27FC236}">
                <a16:creationId xmlns:a16="http://schemas.microsoft.com/office/drawing/2014/main" id="{5C71966C-1AF1-49F3-8FB6-437F97D66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934" y="116713"/>
            <a:ext cx="4027760" cy="739137"/>
          </a:xfrm>
          <a:prstGeom prst="rect">
            <a:avLst/>
          </a:prstGeom>
        </p:spPr>
      </p:pic>
    </p:spTree>
    <p:extLst>
      <p:ext uri="{BB962C8B-B14F-4D97-AF65-F5344CB8AC3E}">
        <p14:creationId xmlns:p14="http://schemas.microsoft.com/office/powerpoint/2010/main" val="228236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806EFDD2-B016-428A-BA84-A2E5E9B57D88}"/>
              </a:ext>
            </a:extLst>
          </p:cNvPr>
          <p:cNvSpPr/>
          <p:nvPr/>
        </p:nvSpPr>
        <p:spPr>
          <a:xfrm>
            <a:off x="4980210" y="1829623"/>
            <a:ext cx="2942298" cy="2963006"/>
          </a:xfrm>
          <a:prstGeom prst="ellipse">
            <a:avLst/>
          </a:prstGeom>
          <a:solidFill>
            <a:schemeClr val="bg1"/>
          </a:solidFill>
          <a:ln>
            <a:solidFill>
              <a:srgbClr val="D92E2D"/>
            </a:solid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46"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4631326" y="296191"/>
            <a:ext cx="4006402" cy="1385852"/>
          </a:xfrm>
        </p:spPr>
        <p:txBody>
          <a:bodyPr>
            <a:noAutofit/>
          </a:bodyPr>
          <a:lstStyle/>
          <a:p>
            <a:r>
              <a:rPr lang="es-ES" sz="2800" b="1" u="sng" dirty="0">
                <a:solidFill>
                  <a:srgbClr val="D92E2D"/>
                </a:solidFill>
              </a:rPr>
              <a:t>Unidad 2. Cómo mejorar tus habilidades de gestión como emprendedor</a:t>
            </a:r>
          </a:p>
        </p:txBody>
      </p:sp>
      <p:sp>
        <p:nvSpPr>
          <p:cNvPr id="22" name="Círculo parcial 4">
            <a:extLst>
              <a:ext uri="{FF2B5EF4-FFF2-40B4-BE49-F238E27FC236}">
                <a16:creationId xmlns:a16="http://schemas.microsoft.com/office/drawing/2014/main" id="{4A619EC6-B788-43B7-B1D9-E7EB54C9EEB9}"/>
              </a:ext>
            </a:extLst>
          </p:cNvPr>
          <p:cNvSpPr txBox="1"/>
          <p:nvPr/>
        </p:nvSpPr>
        <p:spPr>
          <a:xfrm>
            <a:off x="8786904" y="1010933"/>
            <a:ext cx="1653225"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b="0" i="0" dirty="0">
                <a:solidFill>
                  <a:srgbClr val="181818"/>
                </a:solidFill>
                <a:effectLst/>
                <a:latin typeface="Trade Gothic W01 Bold 2"/>
              </a:rPr>
              <a:t>Se un </a:t>
            </a:r>
            <a:r>
              <a:rPr lang="en-US" sz="1600" b="0" i="0" dirty="0" err="1">
                <a:solidFill>
                  <a:srgbClr val="181818"/>
                </a:solidFill>
                <a:effectLst/>
                <a:latin typeface="Trade Gothic W01 Bold 2"/>
              </a:rPr>
              <a:t>mejor</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comunicador</a:t>
            </a:r>
            <a:endParaRPr lang="en-US" sz="1600" b="0" i="0" dirty="0">
              <a:solidFill>
                <a:srgbClr val="181818"/>
              </a:solidFill>
              <a:effectLst/>
              <a:latin typeface="Trade Gothic W01 Bold 2"/>
            </a:endParaRPr>
          </a:p>
        </p:txBody>
      </p:sp>
      <p:sp>
        <p:nvSpPr>
          <p:cNvPr id="26" name="Círculo parcial 4">
            <a:extLst>
              <a:ext uri="{FF2B5EF4-FFF2-40B4-BE49-F238E27FC236}">
                <a16:creationId xmlns:a16="http://schemas.microsoft.com/office/drawing/2014/main" id="{C270780F-1E50-4F97-9304-1AA371985DE5}"/>
              </a:ext>
            </a:extLst>
          </p:cNvPr>
          <p:cNvSpPr txBox="1"/>
          <p:nvPr/>
        </p:nvSpPr>
        <p:spPr>
          <a:xfrm>
            <a:off x="8786904" y="2674929"/>
            <a:ext cx="2738325"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b="0" i="0" dirty="0" err="1">
                <a:solidFill>
                  <a:srgbClr val="181818"/>
                </a:solidFill>
                <a:effectLst/>
                <a:latin typeface="Trade Gothic W01 Bold 2"/>
              </a:rPr>
              <a:t>Establece</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controles</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regulares</a:t>
            </a:r>
            <a:endParaRPr lang="en-US" sz="1600" b="0" i="0" dirty="0">
              <a:solidFill>
                <a:srgbClr val="181818"/>
              </a:solidFill>
              <a:effectLst/>
              <a:latin typeface="Trade Gothic W01 Bold 2"/>
            </a:endParaRPr>
          </a:p>
        </p:txBody>
      </p:sp>
      <p:pic>
        <p:nvPicPr>
          <p:cNvPr id="32" name="Imagen 31">
            <a:extLst>
              <a:ext uri="{FF2B5EF4-FFF2-40B4-BE49-F238E27FC236}">
                <a16:creationId xmlns:a16="http://schemas.microsoft.com/office/drawing/2014/main" id="{2CC6F2AC-3075-415B-BB96-4AB8DF08DE9B}"/>
              </a:ext>
            </a:extLst>
          </p:cNvPr>
          <p:cNvPicPr>
            <a:picLocks noChangeAspect="1"/>
          </p:cNvPicPr>
          <p:nvPr/>
        </p:nvPicPr>
        <p:blipFill rotWithShape="1">
          <a:blip r:embed="rId3">
            <a:extLst>
              <a:ext uri="{28A0092B-C50C-407E-A947-70E740481C1C}">
                <a14:useLocalDpi xmlns:a14="http://schemas.microsoft.com/office/drawing/2010/main" val="0"/>
              </a:ext>
            </a:extLst>
          </a:blip>
          <a:srcRect t="34903" r="20863"/>
          <a:stretch/>
        </p:blipFill>
        <p:spPr>
          <a:xfrm>
            <a:off x="5846608" y="4059473"/>
            <a:ext cx="1236813" cy="299234"/>
          </a:xfrm>
          <a:prstGeom prst="rect">
            <a:avLst/>
          </a:prstGeom>
        </p:spPr>
      </p:pic>
      <p:sp>
        <p:nvSpPr>
          <p:cNvPr id="33" name="Círculo parcial 4">
            <a:extLst>
              <a:ext uri="{FF2B5EF4-FFF2-40B4-BE49-F238E27FC236}">
                <a16:creationId xmlns:a16="http://schemas.microsoft.com/office/drawing/2014/main" id="{10F9AC94-70F5-44D1-8B0D-45D14E205E1B}"/>
              </a:ext>
            </a:extLst>
          </p:cNvPr>
          <p:cNvSpPr txBox="1"/>
          <p:nvPr/>
        </p:nvSpPr>
        <p:spPr>
          <a:xfrm>
            <a:off x="8786904" y="4650441"/>
            <a:ext cx="3109042"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b="0" i="0" dirty="0" err="1">
                <a:solidFill>
                  <a:srgbClr val="181818"/>
                </a:solidFill>
                <a:effectLst/>
                <a:latin typeface="Trade Gothic W01 Bold 2"/>
              </a:rPr>
              <a:t>Dedica</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tiempo</a:t>
            </a:r>
            <a:r>
              <a:rPr lang="en-US" sz="1600" b="0" i="0" dirty="0">
                <a:solidFill>
                  <a:srgbClr val="181818"/>
                </a:solidFill>
                <a:effectLst/>
                <a:latin typeface="Trade Gothic W01 Bold 2"/>
              </a:rPr>
              <a:t> a la </a:t>
            </a:r>
            <a:r>
              <a:rPr lang="en-US" sz="1600" b="0" i="0" dirty="0" err="1">
                <a:solidFill>
                  <a:srgbClr val="181818"/>
                </a:solidFill>
                <a:effectLst/>
                <a:latin typeface="Trade Gothic W01 Bold 2"/>
              </a:rPr>
              <a:t>reflexión</a:t>
            </a:r>
            <a:endParaRPr lang="en-US" sz="1600" b="0" i="0" dirty="0">
              <a:solidFill>
                <a:srgbClr val="181818"/>
              </a:solidFill>
              <a:effectLst/>
              <a:latin typeface="Trade Gothic W01 Bold 2"/>
            </a:endParaRPr>
          </a:p>
        </p:txBody>
      </p:sp>
      <p:sp>
        <p:nvSpPr>
          <p:cNvPr id="36" name="Círculo parcial 4">
            <a:extLst>
              <a:ext uri="{FF2B5EF4-FFF2-40B4-BE49-F238E27FC236}">
                <a16:creationId xmlns:a16="http://schemas.microsoft.com/office/drawing/2014/main" id="{5087D1B3-B987-41B9-AD1B-6F950D8ADA8F}"/>
              </a:ext>
            </a:extLst>
          </p:cNvPr>
          <p:cNvSpPr txBox="1"/>
          <p:nvPr/>
        </p:nvSpPr>
        <p:spPr>
          <a:xfrm>
            <a:off x="1358535" y="2848723"/>
            <a:ext cx="2688996"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n-US" sz="1600" b="0" i="0" dirty="0" err="1">
                <a:solidFill>
                  <a:srgbClr val="181818"/>
                </a:solidFill>
                <a:effectLst/>
                <a:latin typeface="Trade Gothic W01 Bold 2"/>
              </a:rPr>
              <a:t>Cultiva</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el</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autoconocimiento</a:t>
            </a:r>
            <a:endParaRPr lang="en-US" sz="1600" b="0" i="0" dirty="0">
              <a:solidFill>
                <a:srgbClr val="181818"/>
              </a:solidFill>
              <a:effectLst/>
              <a:latin typeface="Trade Gothic W01 Bold 2"/>
            </a:endParaRPr>
          </a:p>
          <a:p>
            <a:pPr marL="0" lvl="0" indent="0" algn="ctr" defTabSz="666750">
              <a:lnSpc>
                <a:spcPct val="90000"/>
              </a:lnSpc>
              <a:spcBef>
                <a:spcPct val="0"/>
              </a:spcBef>
              <a:spcAft>
                <a:spcPct val="35000"/>
              </a:spcAft>
              <a:buNone/>
            </a:pPr>
            <a:endParaRPr lang="es-ES" sz="1600" kern="1200" dirty="0">
              <a:solidFill>
                <a:schemeClr val="tx1"/>
              </a:solidFill>
            </a:endParaRPr>
          </a:p>
        </p:txBody>
      </p:sp>
      <p:sp>
        <p:nvSpPr>
          <p:cNvPr id="38" name="Círculo parcial 4">
            <a:extLst>
              <a:ext uri="{FF2B5EF4-FFF2-40B4-BE49-F238E27FC236}">
                <a16:creationId xmlns:a16="http://schemas.microsoft.com/office/drawing/2014/main" id="{5678AEDA-196A-43EB-84C4-DA978A7C857A}"/>
              </a:ext>
            </a:extLst>
          </p:cNvPr>
          <p:cNvSpPr txBox="1"/>
          <p:nvPr/>
        </p:nvSpPr>
        <p:spPr>
          <a:xfrm>
            <a:off x="2734403" y="4684846"/>
            <a:ext cx="1313128"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l"/>
            <a:r>
              <a:rPr lang="en-US" sz="1600" dirty="0" err="1">
                <a:solidFill>
                  <a:srgbClr val="181818"/>
                </a:solidFill>
                <a:latin typeface="Trade Gothic W01 Bold 2"/>
              </a:rPr>
              <a:t>Crea</a:t>
            </a:r>
            <a:r>
              <a:rPr lang="en-US" sz="1600" dirty="0">
                <a:solidFill>
                  <a:srgbClr val="181818"/>
                </a:solidFill>
                <a:latin typeface="Trade Gothic W01 Bold 2"/>
              </a:rPr>
              <a:t> </a:t>
            </a:r>
            <a:r>
              <a:rPr lang="en-US" sz="1600" dirty="0" err="1">
                <a:solidFill>
                  <a:srgbClr val="181818"/>
                </a:solidFill>
                <a:latin typeface="Trade Gothic W01 Bold 2"/>
              </a:rPr>
              <a:t>confianza</a:t>
            </a:r>
            <a:endParaRPr lang="en-US" sz="1600" b="0" i="0" dirty="0">
              <a:solidFill>
                <a:srgbClr val="181818"/>
              </a:solidFill>
              <a:effectLst/>
              <a:latin typeface="Trade Gothic W01 Bold 2"/>
            </a:endParaRPr>
          </a:p>
        </p:txBody>
      </p:sp>
      <p:sp>
        <p:nvSpPr>
          <p:cNvPr id="40" name="Círculo parcial 4">
            <a:extLst>
              <a:ext uri="{FF2B5EF4-FFF2-40B4-BE49-F238E27FC236}">
                <a16:creationId xmlns:a16="http://schemas.microsoft.com/office/drawing/2014/main" id="{8AFA0886-CA72-433E-9692-290F226937BD}"/>
              </a:ext>
            </a:extLst>
          </p:cNvPr>
          <p:cNvSpPr txBox="1"/>
          <p:nvPr/>
        </p:nvSpPr>
        <p:spPr>
          <a:xfrm>
            <a:off x="2337692" y="938076"/>
            <a:ext cx="2182390"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a:r>
              <a:rPr lang="en-US" sz="1600" b="0" i="0" dirty="0" err="1">
                <a:solidFill>
                  <a:srgbClr val="181818"/>
                </a:solidFill>
                <a:effectLst/>
                <a:latin typeface="Trade Gothic W01 Bold 2"/>
              </a:rPr>
              <a:t>Refuerza</a:t>
            </a:r>
            <a:r>
              <a:rPr lang="en-US" sz="1600" b="0" i="0" dirty="0">
                <a:solidFill>
                  <a:srgbClr val="181818"/>
                </a:solidFill>
                <a:effectLst/>
                <a:latin typeface="Trade Gothic W01 Bold 2"/>
              </a:rPr>
              <a:t> </a:t>
            </a:r>
            <a:r>
              <a:rPr lang="en-US" sz="1600" b="0" i="0" dirty="0" err="1">
                <a:solidFill>
                  <a:srgbClr val="181818"/>
                </a:solidFill>
                <a:effectLst/>
                <a:latin typeface="Trade Gothic W01 Bold 2"/>
              </a:rPr>
              <a:t>tu</a:t>
            </a:r>
            <a:r>
              <a:rPr lang="en-US" sz="1600" b="0" i="0" dirty="0">
                <a:solidFill>
                  <a:srgbClr val="181818"/>
                </a:solidFill>
                <a:effectLst/>
                <a:latin typeface="Trade Gothic W01 Bold 2"/>
              </a:rPr>
              <a:t> </a:t>
            </a:r>
            <a:r>
              <a:rPr lang="en-US" sz="1600" dirty="0" err="1">
                <a:solidFill>
                  <a:srgbClr val="181818"/>
                </a:solidFill>
                <a:latin typeface="Trade Gothic W01 Bold 2"/>
              </a:rPr>
              <a:t>toma</a:t>
            </a:r>
            <a:r>
              <a:rPr lang="en-US" sz="1600" dirty="0">
                <a:solidFill>
                  <a:srgbClr val="181818"/>
                </a:solidFill>
                <a:latin typeface="Trade Gothic W01 Bold 2"/>
              </a:rPr>
              <a:t> de </a:t>
            </a:r>
            <a:r>
              <a:rPr lang="en-US" sz="1600" dirty="0" err="1">
                <a:solidFill>
                  <a:srgbClr val="181818"/>
                </a:solidFill>
                <a:latin typeface="Trade Gothic W01 Bold 2"/>
              </a:rPr>
              <a:t>decisones</a:t>
            </a:r>
            <a:endParaRPr lang="en-US" sz="1600" b="0" i="0" dirty="0">
              <a:solidFill>
                <a:srgbClr val="181818"/>
              </a:solidFill>
              <a:effectLst/>
              <a:latin typeface="Trade Gothic W01 Bold 2"/>
            </a:endParaRPr>
          </a:p>
        </p:txBody>
      </p:sp>
      <p:cxnSp>
        <p:nvCxnSpPr>
          <p:cNvPr id="42" name="Conector recto de flecha 41">
            <a:extLst>
              <a:ext uri="{FF2B5EF4-FFF2-40B4-BE49-F238E27FC236}">
                <a16:creationId xmlns:a16="http://schemas.microsoft.com/office/drawing/2014/main" id="{6CFFDE0F-79B9-4B5C-83BF-0B8BA17475A9}"/>
              </a:ext>
            </a:extLst>
          </p:cNvPr>
          <p:cNvCxnSpPr>
            <a:stCxn id="31" idx="1"/>
          </p:cNvCxnSpPr>
          <p:nvPr/>
        </p:nvCxnSpPr>
        <p:spPr>
          <a:xfrm flipH="1" flipV="1">
            <a:off x="4373063" y="1725800"/>
            <a:ext cx="1038037" cy="537745"/>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F02B4F7E-4A1A-4702-AABD-B375F424534B}"/>
              </a:ext>
            </a:extLst>
          </p:cNvPr>
          <p:cNvCxnSpPr>
            <a:stCxn id="31" idx="2"/>
          </p:cNvCxnSpPr>
          <p:nvPr/>
        </p:nvCxnSpPr>
        <p:spPr>
          <a:xfrm flipH="1">
            <a:off x="4304237"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940EBAF3-9425-4758-8448-48B67EF98447}"/>
              </a:ext>
            </a:extLst>
          </p:cNvPr>
          <p:cNvCxnSpPr>
            <a:stCxn id="31" idx="3"/>
          </p:cNvCxnSpPr>
          <p:nvPr/>
        </p:nvCxnSpPr>
        <p:spPr>
          <a:xfrm flipH="1">
            <a:off x="4373063" y="4358707"/>
            <a:ext cx="1038037" cy="681281"/>
          </a:xfrm>
          <a:prstGeom prst="straightConnector1">
            <a:avLst/>
          </a:prstGeom>
          <a:ln w="19050">
            <a:solidFill>
              <a:srgbClr val="FFC4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66626A40-9125-4E84-AF20-CE418688D9AC}"/>
              </a:ext>
            </a:extLst>
          </p:cNvPr>
          <p:cNvCxnSpPr>
            <a:stCxn id="31" idx="5"/>
          </p:cNvCxnSpPr>
          <p:nvPr/>
        </p:nvCxnSpPr>
        <p:spPr>
          <a:xfrm>
            <a:off x="7491618" y="4358707"/>
            <a:ext cx="951999" cy="652279"/>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B5981CFC-69D6-4D4C-BACB-7FD12B493921}"/>
              </a:ext>
            </a:extLst>
          </p:cNvPr>
          <p:cNvCxnSpPr>
            <a:stCxn id="31" idx="6"/>
          </p:cNvCxnSpPr>
          <p:nvPr/>
        </p:nvCxnSpPr>
        <p:spPr>
          <a:xfrm>
            <a:off x="7922508" y="3311126"/>
            <a:ext cx="675973" cy="0"/>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0974103A-2414-4B1B-8808-F01C8A021B8A}"/>
              </a:ext>
            </a:extLst>
          </p:cNvPr>
          <p:cNvCxnSpPr>
            <a:cxnSpLocks/>
            <a:stCxn id="31" idx="7"/>
          </p:cNvCxnSpPr>
          <p:nvPr/>
        </p:nvCxnSpPr>
        <p:spPr>
          <a:xfrm flipV="1">
            <a:off x="7491618" y="1797632"/>
            <a:ext cx="1072387" cy="465913"/>
          </a:xfrm>
          <a:prstGeom prst="straightConnector1">
            <a:avLst/>
          </a:prstGeom>
          <a:ln w="19050">
            <a:solidFill>
              <a:srgbClr val="FFD13C"/>
            </a:solidFill>
            <a:tailEnd type="triangle"/>
          </a:ln>
        </p:spPr>
        <p:style>
          <a:lnRef idx="1">
            <a:schemeClr val="accent1"/>
          </a:lnRef>
          <a:fillRef idx="0">
            <a:schemeClr val="accent1"/>
          </a:fillRef>
          <a:effectRef idx="0">
            <a:schemeClr val="accent1"/>
          </a:effectRef>
          <a:fontRef idx="minor">
            <a:schemeClr val="tx1"/>
          </a:fontRef>
        </p:style>
      </p:cxnSp>
      <p:sp>
        <p:nvSpPr>
          <p:cNvPr id="43" name="Текстово поле 42">
            <a:extLst>
              <a:ext uri="{FF2B5EF4-FFF2-40B4-BE49-F238E27FC236}">
                <a16:creationId xmlns:a16="http://schemas.microsoft.com/office/drawing/2014/main" id="{A6BEC771-DBC3-4FE8-8D03-4590892D6818}"/>
              </a:ext>
            </a:extLst>
          </p:cNvPr>
          <p:cNvSpPr txBox="1"/>
          <p:nvPr/>
        </p:nvSpPr>
        <p:spPr>
          <a:xfrm>
            <a:off x="5381909" y="2650249"/>
            <a:ext cx="2066764" cy="923330"/>
          </a:xfrm>
          <a:prstGeom prst="rect">
            <a:avLst/>
          </a:prstGeom>
          <a:noFill/>
        </p:spPr>
        <p:txBody>
          <a:bodyPr wrap="square">
            <a:spAutoFit/>
          </a:bodyPr>
          <a:lstStyle/>
          <a:p>
            <a:pPr algn="ctr"/>
            <a:r>
              <a:rPr lang="en-US" dirty="0">
                <a:solidFill>
                  <a:srgbClr val="E6872D"/>
                </a:solidFill>
              </a:rPr>
              <a:t>¿CÓMO MEJORAR TUS HABILIDADES DE GESTIÓN?</a:t>
            </a:r>
          </a:p>
        </p:txBody>
      </p:sp>
    </p:spTree>
    <p:extLst>
      <p:ext uri="{BB962C8B-B14F-4D97-AF65-F5344CB8AC3E}">
        <p14:creationId xmlns:p14="http://schemas.microsoft.com/office/powerpoint/2010/main" val="33379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Panorámica</PresentationFormat>
  <Paragraphs>103</Paragraphs>
  <Slides>20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Calibri Light</vt:lpstr>
      <vt:lpstr>Trade Gothic W01 Bold 2</vt:lpstr>
      <vt:lpstr>Wingdings</vt:lpstr>
      <vt:lpstr>Tema de Office</vt:lpstr>
      <vt:lpstr>Gestión y autoliderazgo</vt:lpstr>
      <vt:lpstr>Objetivos y Metas </vt:lpstr>
      <vt:lpstr>Presentación de PowerPoint</vt:lpstr>
      <vt:lpstr>Presentación de PowerPoint</vt:lpstr>
      <vt:lpstr>Presentación de PowerPoint</vt:lpstr>
      <vt:lpstr>Presentación de PowerPoint</vt:lpstr>
      <vt:lpstr>Presentación de PowerPoint</vt:lpstr>
      <vt:lpstr>Presentación de PowerPoint</vt:lpstr>
      <vt:lpstr>Unidad 2. Cómo mejorar tus habilidades de gestión como emprendedor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Test de autoevaluación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María del  Mar Castillo</cp:lastModifiedBy>
  <cp:revision>61</cp:revision>
  <dcterms:created xsi:type="dcterms:W3CDTF">2020-11-24T11:59:30Z</dcterms:created>
  <dcterms:modified xsi:type="dcterms:W3CDTF">2022-01-31T11:33:23Z</dcterms:modified>
</cp:coreProperties>
</file>