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9"/>
  </p:notesMasterIdLst>
  <p:sldIdLst>
    <p:sldId id="256" r:id="rId5"/>
    <p:sldId id="257" r:id="rId6"/>
    <p:sldId id="258" r:id="rId7"/>
    <p:sldId id="259" r:id="rId8"/>
    <p:sldId id="281" r:id="rId9"/>
    <p:sldId id="263" r:id="rId10"/>
    <p:sldId id="285" r:id="rId11"/>
    <p:sldId id="264" r:id="rId12"/>
    <p:sldId id="287" r:id="rId13"/>
    <p:sldId id="288" r:id="rId14"/>
    <p:sldId id="265" r:id="rId15"/>
    <p:sldId id="291" r:id="rId16"/>
    <p:sldId id="289" r:id="rId17"/>
    <p:sldId id="292" r:id="rId18"/>
    <p:sldId id="266" r:id="rId19"/>
    <p:sldId id="293" r:id="rId20"/>
    <p:sldId id="294" r:id="rId21"/>
    <p:sldId id="282" r:id="rId22"/>
    <p:sldId id="268" r:id="rId23"/>
    <p:sldId id="295" r:id="rId24"/>
    <p:sldId id="270" r:id="rId25"/>
    <p:sldId id="272" r:id="rId26"/>
    <p:sldId id="279" r:id="rId27"/>
    <p:sldId id="283"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hiRNNw8ZqWAHOeuGBkC6bRRONyb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5" autoAdjust="0"/>
    <p:restoredTop sz="93857" autoAdjust="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customschemas.google.com/relationships/presentationmetadata" Target="metadata"/><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736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6307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2211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348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9ff28dbe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9ff28dbe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147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602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9ff28dbe4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f9ff28dbe4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741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f9ff28dbe4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f9ff28dbe4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211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5147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9ff28dbe4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f9ff28dbe4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41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9ff28dbe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gf9ff28dbe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43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f9ff28dbe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gf9ff28dbe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36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9ff28dbe4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f9ff28dbe4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ff28dbe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f9ff28dbe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1382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hopify.com/blog/brand-storytelling" TargetMode="External"/><Relationship Id="rId5" Type="http://schemas.openxmlformats.org/officeDocument/2006/relationships/hyperlink" Target="https://www.fontpair.co/" TargetMode="Externa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hyperlink" Target="https://www.systematixinfotech.com/8-logo-design-rules-every-brand-needs-follow/"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dropbox.com/sh/a4l9k9mlzbr3pnd/AADozsSvc8cQ5xfpCnDbgTz1a?dl=0" TargetMode="External"/><Relationship Id="rId5" Type="http://schemas.openxmlformats.org/officeDocument/2006/relationships/hyperlink" Target="https://www.lcca.org.uk/blog/education/history-of-branding/"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hyperlink" Target="https://www.ziflow.com/blog/brand-brief#What_is_a_Brand_Brief" TargetMode="External"/><Relationship Id="rId3" Type="http://schemas.openxmlformats.org/officeDocument/2006/relationships/image" Target="../media/image1.png"/><Relationship Id="rId7" Type="http://schemas.openxmlformats.org/officeDocument/2006/relationships/hyperlink" Target="https://www.udemy.com/course/branding-strategy-for-entrepreneurs-and-small-businesse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www.thebrandingjournal.com/2015/10/what-is-branding-definition/" TargetMode="External"/><Relationship Id="rId11" Type="http://schemas.openxmlformats.org/officeDocument/2006/relationships/hyperlink" Target="https://www.systematixinfotech.com/6-things-look-finalizing-brand-logo/" TargetMode="External"/><Relationship Id="rId5" Type="http://schemas.openxmlformats.org/officeDocument/2006/relationships/hyperlink" Target="https://www.lcca.org.uk/blog/education/history-of-branding/" TargetMode="External"/><Relationship Id="rId10" Type="http://schemas.openxmlformats.org/officeDocument/2006/relationships/hyperlink" Target="https://millo.co/tips-on-presenting-logos-to-a-client" TargetMode="External"/><Relationship Id="rId4" Type="http://schemas.openxmlformats.org/officeDocument/2006/relationships/image" Target="../media/image2.png"/><Relationship Id="rId9" Type="http://schemas.openxmlformats.org/officeDocument/2006/relationships/hyperlink" Target="https://www.shopify.com/blog/how-to-build-a-bran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307701" y="2003461"/>
            <a:ext cx="5147930" cy="345211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b="1" dirty="0" err="1">
                <a:solidFill>
                  <a:srgbClr val="D92E2D"/>
                </a:solidFill>
              </a:rPr>
              <a:t>Brändäys</a:t>
            </a:r>
            <a:r>
              <a:rPr lang="en-US" b="1" dirty="0">
                <a:solidFill>
                  <a:srgbClr val="D92E2D"/>
                </a:solidFill>
              </a:rPr>
              <a:t>, </a:t>
            </a:r>
            <a:r>
              <a:rPr lang="en-US" b="1" dirty="0" err="1">
                <a:solidFill>
                  <a:srgbClr val="D92E2D"/>
                </a:solidFill>
              </a:rPr>
              <a:t>Tuotemerkin</a:t>
            </a:r>
            <a:r>
              <a:rPr lang="en-US" b="1" dirty="0">
                <a:solidFill>
                  <a:srgbClr val="D92E2D"/>
                </a:solidFill>
              </a:rPr>
              <a:t> </a:t>
            </a:r>
            <a:r>
              <a:rPr lang="en-US" b="1" dirty="0" err="1">
                <a:solidFill>
                  <a:srgbClr val="D92E2D"/>
                </a:solidFill>
              </a:rPr>
              <a:t>rakentaminen</a:t>
            </a:r>
            <a:endParaRPr b="1" dirty="0">
              <a:solidFill>
                <a:srgbClr val="D92E2D"/>
              </a:solidFill>
            </a:endParaRPr>
          </a:p>
        </p:txBody>
      </p:sp>
      <p:pic>
        <p:nvPicPr>
          <p:cNvPr id="86" name="Google Shape;86;p1"/>
          <p:cNvPicPr preferRelativeResize="0"/>
          <p:nvPr/>
        </p:nvPicPr>
        <p:blipFill rotWithShape="1">
          <a:blip r:embed="rId3">
            <a:alphaModFix/>
          </a:blip>
          <a:srcRect/>
          <a:stretch/>
        </p:blipFill>
        <p:spPr>
          <a:xfrm>
            <a:off x="1998010" y="6294071"/>
            <a:ext cx="10100684" cy="563929"/>
          </a:xfrm>
          <a:prstGeom prst="rect">
            <a:avLst/>
          </a:prstGeom>
          <a:noFill/>
          <a:ln>
            <a:noFill/>
          </a:ln>
        </p:spPr>
      </p:pic>
      <p:pic>
        <p:nvPicPr>
          <p:cNvPr id="87" name="Google Shape;87;p1"/>
          <p:cNvPicPr preferRelativeResize="0"/>
          <p:nvPr/>
        </p:nvPicPr>
        <p:blipFill rotWithShape="1">
          <a:blip r:embed="rId4">
            <a:alphaModFix/>
          </a:blip>
          <a:srcRect/>
          <a:stretch/>
        </p:blipFill>
        <p:spPr>
          <a:xfrm>
            <a:off x="2942059" y="357115"/>
            <a:ext cx="6959400" cy="20468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0"/>
            <a:ext cx="10116000" cy="5003301"/>
          </a:xfrm>
          <a:prstGeom prst="rect">
            <a:avLst/>
          </a:prstGeom>
          <a:noFill/>
          <a:ln>
            <a:noFill/>
          </a:ln>
        </p:spPr>
        <p:txBody>
          <a:bodyPr spcFirstLastPara="1" wrap="square" lIns="91425" tIns="45700" rIns="91425" bIns="45700" anchor="t" anchorCtr="0">
            <a:normAutofit/>
          </a:bodyPr>
          <a:lstStyle/>
          <a:p>
            <a:pPr algn="l"/>
            <a:r>
              <a:rPr lang="fi-FI" sz="1600" b="1" i="1" dirty="0"/>
              <a:t>2. Mitä sanoja liittäisit brändiisi</a:t>
            </a:r>
            <a:r>
              <a:rPr lang="fi-FI" sz="1600" i="1" dirty="0"/>
              <a:t>? </a:t>
            </a:r>
            <a:r>
              <a:rPr lang="fi-FI" sz="1600" dirty="0"/>
              <a:t>Kuvittele brändisi henkilönä. Millainen hän olisi? Millainen persoonallisuus vetoaisi asiakkaisiisi? Tämä auttaa määrittelemään äänesi sosiaalisessa mediassa ja kaiken luovan materiaalisi sävyn, sekä visuaalisen että kirjallisen. Esimerkiksi miten luoda uusi brändi on syöttää kolmesta viiteen adjektiivia, jotka kuvaavat sitä, millainen brändi voisi miellyttää yleisöäsi. </a:t>
            </a:r>
          </a:p>
          <a:p>
            <a:pPr algn="l"/>
            <a:endParaRPr lang="fi-FI" sz="1600" dirty="0"/>
          </a:p>
          <a:p>
            <a:pPr algn="l"/>
            <a:endParaRPr lang="fi-FI" sz="1600" dirty="0"/>
          </a:p>
          <a:p>
            <a:pPr algn="l"/>
            <a:r>
              <a:rPr lang="fi-FI" sz="1600" b="1" i="1" dirty="0"/>
              <a:t>3. Mitkä kielikuvat tai käsitteet kuvaavat brändiäsi</a:t>
            </a:r>
            <a:r>
              <a:rPr lang="fi-FI" sz="1600" b="1" dirty="0"/>
              <a:t>? </a:t>
            </a:r>
            <a:r>
              <a:rPr lang="fi-FI" sz="1600" dirty="0"/>
              <a:t>Brändi-identiteettisi ajatteleminen vertauskuvana tai sen personoiminen voi auttaa sinua tunnistamaan yksilölliset ominaisuudet, joita haluat sillä olevan. Tämä voi olla ajoneuvo, eläin, julkkis, urheilujoukkue, mikä tahansa - kunhan sillä on mielessänne näkyvä mainekuva, joka herättää sellaisen tunnelman, jonka haluat brändinne synnyttävän. Jos esimerkiksi haluat perustaa brändisi yrittäjille, voit käyttää lähtökohtana pesukarhua: Ne ovat sinnikkäitä selviytyjiä, jotka tekevät mitä tahansa menestyäkseen. Jos brändi-identiteettisi olisi eläin, mikä eläin se olisi ja miksi se on mielestäsi kyseisen eläimen kaltainen?</a:t>
            </a:r>
            <a:endParaRPr lang="en-US" dirty="0"/>
          </a:p>
        </p:txBody>
      </p:sp>
      <p:pic>
        <p:nvPicPr>
          <p:cNvPr id="9" name="Google Shape;390;p8"/>
          <p:cNvPicPr preferRelativeResize="0"/>
          <p:nvPr/>
        </p:nvPicPr>
        <p:blipFill rotWithShape="1">
          <a:blip r:embed="rId5">
            <a:alphaModFix/>
          </a:blip>
          <a:srcRect/>
          <a:stretch/>
        </p:blipFill>
        <p:spPr>
          <a:xfrm>
            <a:off x="10432404" y="4896082"/>
            <a:ext cx="1438372" cy="1207622"/>
          </a:xfrm>
          <a:prstGeom prst="rect">
            <a:avLst/>
          </a:prstGeom>
          <a:noFill/>
          <a:ln>
            <a:noFill/>
          </a:ln>
        </p:spPr>
      </p:pic>
      <p:sp>
        <p:nvSpPr>
          <p:cNvPr id="10" name="Google Shape;223;gf9ff28dbe4_0_102"/>
          <p:cNvSpPr txBox="1"/>
          <p:nvPr/>
        </p:nvSpPr>
        <p:spPr>
          <a:xfrm>
            <a:off x="7253582" y="349322"/>
            <a:ext cx="4243200" cy="1294544"/>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fi-FI" sz="3200" dirty="0">
                <a:solidFill>
                  <a:srgbClr val="D92E2D"/>
                </a:solidFill>
                <a:latin typeface="Calibri" panose="020F0502020204030204" pitchFamily="34" charset="0"/>
                <a:cs typeface="Calibri" panose="020F0502020204030204" pitchFamily="34" charset="0"/>
                <a:sym typeface="Calibri"/>
              </a:rPr>
              <a:t>Osio </a:t>
            </a:r>
            <a:r>
              <a:rPr lang="sk-SK" sz="3200" dirty="0">
                <a:solidFill>
                  <a:srgbClr val="D92E2D"/>
                </a:solidFill>
                <a:latin typeface="Calibri" panose="020F0502020204030204" pitchFamily="34" charset="0"/>
                <a:cs typeface="Calibri" panose="020F0502020204030204" pitchFamily="34" charset="0"/>
                <a:sym typeface="Calibri"/>
              </a:rPr>
              <a:t>4</a:t>
            </a:r>
            <a:r>
              <a:rPr lang="fi-FI" sz="3200" dirty="0">
                <a:solidFill>
                  <a:srgbClr val="D92E2D"/>
                </a:solidFill>
                <a:latin typeface="Calibri" panose="020F0502020204030204" pitchFamily="34" charset="0"/>
                <a:cs typeface="Calibri" panose="020F0502020204030204" pitchFamily="34" charset="0"/>
                <a:sym typeface="Calibri"/>
              </a:rPr>
              <a:t> –</a:t>
            </a:r>
            <a:r>
              <a:rPr lang="sk-SK" sz="3200" dirty="0">
                <a:solidFill>
                  <a:srgbClr val="D92E2D"/>
                </a:solidFill>
                <a:latin typeface="Calibri" panose="020F0502020204030204" pitchFamily="34" charset="0"/>
                <a:cs typeface="Calibri" panose="020F0502020204030204" pitchFamily="34" charset="0"/>
              </a:rPr>
              <a:t>Logo</a:t>
            </a:r>
            <a:r>
              <a:rPr lang="fi-FI" sz="3200" dirty="0">
                <a:solidFill>
                  <a:srgbClr val="D92E2D"/>
                </a:solidFill>
                <a:latin typeface="Calibri" panose="020F0502020204030204" pitchFamily="34" charset="0"/>
                <a:cs typeface="Calibri" panose="020F0502020204030204" pitchFamily="34" charset="0"/>
              </a:rPr>
              <a:t>n luominen</a:t>
            </a:r>
            <a:r>
              <a:rPr lang="sk-SK" sz="3200" dirty="0">
                <a:solidFill>
                  <a:srgbClr val="D92E2D"/>
                </a:solidFill>
                <a:latin typeface="Calibri" panose="020F0502020204030204" pitchFamily="34" charset="0"/>
                <a:cs typeface="Calibri" panose="020F0502020204030204" pitchFamily="34" charset="0"/>
              </a:rPr>
              <a:t> </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3003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8" y="1196441"/>
            <a:ext cx="9144000" cy="4903303"/>
          </a:xfrm>
          <a:prstGeom prst="rect">
            <a:avLst/>
          </a:prstGeom>
          <a:noFill/>
          <a:ln>
            <a:noFill/>
          </a:ln>
        </p:spPr>
        <p:txBody>
          <a:bodyPr spcFirstLastPara="1" wrap="square" lIns="91425" tIns="45700" rIns="91425" bIns="45700" anchor="t" anchorCtr="0">
            <a:noAutofit/>
          </a:bodyPr>
          <a:lstStyle/>
          <a:p>
            <a:pPr marL="508000" indent="-457200" algn="l">
              <a:buFont typeface="Wingdings" panose="05000000000000000000" pitchFamily="2" charset="2"/>
              <a:buChar char="Ø"/>
            </a:pPr>
            <a:r>
              <a:rPr lang="fi-FI" sz="1600" b="1" dirty="0"/>
              <a:t>Valitse yrityksesi nimi - </a:t>
            </a:r>
            <a:r>
              <a:rPr lang="fi-FI" sz="1600" i="1" dirty="0"/>
              <a:t>"Ruusu, jolla olisi mikä tahansa muu nimi, tuoksuisi silti yhtä suloiselta.  Mutta Nike toisella nimellä nähtäisiin harvemmin jaloissa."</a:t>
            </a:r>
            <a:r>
              <a:rPr lang="fi-FI" sz="1600" b="1" dirty="0"/>
              <a:t> </a:t>
            </a:r>
            <a:r>
              <a:rPr lang="fi-FI" sz="1600" i="1" dirty="0"/>
              <a:t>Shakespeare ( jotakuinkin</a:t>
            </a:r>
            <a:r>
              <a:rPr lang="fi-FI" sz="1600" dirty="0"/>
              <a:t>) </a:t>
            </a:r>
            <a:r>
              <a:rPr lang="sk-SK" sz="1600" dirty="0"/>
              <a:t>	</a:t>
            </a:r>
            <a:endParaRPr lang="fi-FI" sz="1600" dirty="0"/>
          </a:p>
          <a:p>
            <a:pPr marL="457200" lvl="1" algn="l">
              <a:spcBef>
                <a:spcPts val="0"/>
              </a:spcBef>
            </a:pPr>
            <a:r>
              <a:rPr lang="fi-FI" sz="1600" dirty="0"/>
              <a:t>	</a:t>
            </a:r>
          </a:p>
          <a:p>
            <a:pPr marL="457200" lvl="1" algn="l">
              <a:spcBef>
                <a:spcPts val="0"/>
              </a:spcBef>
            </a:pPr>
            <a:r>
              <a:rPr lang="fi-FI" sz="1600" dirty="0"/>
              <a:t>	Brändi-identiteettisi persoonallisuus, toiminta ja maine antavat nimelle merkityksen markkinoilla. Yrityksesi nimi on siis luultavasti yksi ensimmäisistä suurista sitoumuksista, jotka sinun on tehtävä. Se vaikuttaa tuotemerkkisi logoon, verkkotunnukseen, markkinointiin ja tavaramerkin rekisteröintiin, jos päätät käyttää sitä reittiä (on vaikeampaa rekisteröidä tavaramerkkiä yleisille tuotenimille, jotka kuvaavat kirjaimellisesti sitä, mitä myyt). Ihannetapauksessa haluat liikkeen nimen, jota on vaikea jäljitellä ja vielä vaikeampi sekoittaa markkinoilla jo toimiviin toimijoihin. Voit käyttää toiminimigeneraattoriamme ideoidaksesi nimiä tai kokeilla yhtä (tai yhdistelmää) seuraavista lähestymistavoista:</a:t>
            </a:r>
          </a:p>
          <a:p>
            <a:pPr marL="457200" lvl="1" algn="l">
              <a:spcBef>
                <a:spcPts val="0"/>
              </a:spcBef>
            </a:pPr>
            <a:endParaRPr lang="en-US" sz="1600" dirty="0"/>
          </a:p>
          <a:p>
            <a:pPr marL="457200" lvl="1" algn="l">
              <a:spcBef>
                <a:spcPts val="0"/>
              </a:spcBef>
            </a:pPr>
            <a:r>
              <a:rPr lang="sk-SK" sz="1600" b="1" dirty="0"/>
              <a:t>	</a:t>
            </a:r>
            <a:r>
              <a:rPr lang="fi-FI" sz="1600" b="1" dirty="0"/>
              <a:t>Keksi sana, </a:t>
            </a:r>
            <a:r>
              <a:rPr lang="fi-FI" sz="1600" dirty="0"/>
              <a:t>kuten Pepsi.</a:t>
            </a:r>
          </a:p>
          <a:p>
            <a:pPr marL="457200" lvl="1" algn="l">
              <a:spcBef>
                <a:spcPts val="0"/>
              </a:spcBef>
            </a:pPr>
            <a:r>
              <a:rPr lang="fi-FI" sz="1600" b="1" dirty="0"/>
              <a:t>	Muotoile sana, joka ei liity asiaan, </a:t>
            </a:r>
            <a:r>
              <a:rPr lang="fi-FI" sz="1600" dirty="0"/>
              <a:t>kuten Apple tietokoneille.</a:t>
            </a:r>
          </a:p>
          <a:p>
            <a:pPr marL="457200" lvl="1" algn="l">
              <a:spcBef>
                <a:spcPts val="0"/>
              </a:spcBef>
            </a:pPr>
            <a:r>
              <a:rPr lang="fi-FI" sz="1600" b="1" dirty="0"/>
              <a:t>	Käytä vihjailevaa sanaa tai metaforaa, </a:t>
            </a:r>
            <a:r>
              <a:rPr lang="fi-FI" sz="1600" dirty="0"/>
              <a:t>kuten </a:t>
            </a:r>
            <a:r>
              <a:rPr lang="fi-FI" sz="1600" dirty="0" err="1"/>
              <a:t>Buffer</a:t>
            </a:r>
            <a:r>
              <a:rPr lang="fi-FI" sz="1600" dirty="0"/>
              <a:t>.</a:t>
            </a:r>
          </a:p>
          <a:p>
            <a:pPr marL="457200" lvl="1" algn="l">
              <a:spcBef>
                <a:spcPts val="0"/>
              </a:spcBef>
            </a:pPr>
            <a:r>
              <a:rPr lang="fi-FI" sz="1600" b="1" dirty="0"/>
              <a:t>	Kuvaile kirjaimellisesti (varoitus: helppo jäljitellä), </a:t>
            </a:r>
            <a:r>
              <a:rPr lang="fi-FI" sz="1600" dirty="0"/>
              <a:t>kuten The </a:t>
            </a:r>
            <a:r>
              <a:rPr lang="fi-FI" sz="1600" dirty="0" err="1"/>
              <a:t>Shoe</a:t>
            </a:r>
            <a:r>
              <a:rPr lang="fi-FI" sz="1600" dirty="0"/>
              <a:t> Company.</a:t>
            </a:r>
          </a:p>
          <a:p>
            <a:pPr marL="457200" lvl="1" algn="l">
              <a:spcBef>
                <a:spcPts val="0"/>
              </a:spcBef>
            </a:pPr>
            <a:r>
              <a:rPr lang="fi-FI" sz="1600" b="1" dirty="0"/>
              <a:t>	Muokkaa sanaa poistamalla kirjaimia, lisäämällä kirjaimia tai käyttämällä latinankielisiä päätteitä, </a:t>
            </a:r>
            <a:r>
              <a:rPr lang="fi-FI" sz="1600" dirty="0" err="1"/>
              <a:t>kutenTumblr</a:t>
            </a:r>
            <a:r>
              <a:rPr lang="fi-FI" sz="1600" dirty="0"/>
              <a:t> (</a:t>
            </a:r>
            <a:r>
              <a:rPr lang="fi-FI" sz="1600" dirty="0" err="1"/>
              <a:t>Tumbler</a:t>
            </a:r>
            <a:r>
              <a:rPr lang="fi-FI" sz="1600" dirty="0"/>
              <a:t>) tai </a:t>
            </a:r>
            <a:r>
              <a:rPr lang="fi-FI" sz="1600" dirty="0" err="1"/>
              <a:t>Activia</a:t>
            </a:r>
            <a:r>
              <a:rPr lang="fi-FI" sz="1600" dirty="0"/>
              <a:t>.</a:t>
            </a:r>
          </a:p>
          <a:p>
            <a:pPr marL="457200" lvl="1" algn="l">
              <a:spcBef>
                <a:spcPts val="0"/>
              </a:spcBef>
            </a:pPr>
            <a:r>
              <a:rPr lang="fi-FI" sz="1600" b="1" dirty="0"/>
              <a:t>	Luo lyhenne pidemmästä nimestä, </a:t>
            </a:r>
            <a:r>
              <a:rPr lang="fi-FI" sz="1600" dirty="0"/>
              <a:t>kuten HBO (Home Box Office).</a:t>
            </a:r>
          </a:p>
          <a:p>
            <a:pPr marL="457200" lvl="1" algn="l">
              <a:spcBef>
                <a:spcPts val="0"/>
              </a:spcBef>
            </a:pPr>
            <a:r>
              <a:rPr lang="fi-FI" sz="1600" b="1" dirty="0"/>
              <a:t>	Yhdistä kaksi sanaa:</a:t>
            </a:r>
            <a:r>
              <a:rPr lang="fi-FI" sz="1600" dirty="0"/>
              <a:t> Pinterest (</a:t>
            </a:r>
            <a:r>
              <a:rPr lang="fi-FI" sz="1600" dirty="0" err="1"/>
              <a:t>pin</a:t>
            </a:r>
            <a:r>
              <a:rPr lang="fi-FI" sz="1600" dirty="0"/>
              <a:t> + </a:t>
            </a:r>
            <a:r>
              <a:rPr lang="fi-FI" sz="1600" dirty="0" err="1"/>
              <a:t>interest</a:t>
            </a:r>
            <a:r>
              <a:rPr lang="fi-FI" sz="1600" dirty="0"/>
              <a:t>) tai </a:t>
            </a:r>
            <a:r>
              <a:rPr lang="fi-FI" sz="1600" dirty="0" err="1"/>
              <a:t>Snapple</a:t>
            </a:r>
            <a:r>
              <a:rPr lang="fi-FI" sz="1600" dirty="0"/>
              <a:t> (</a:t>
            </a:r>
            <a:r>
              <a:rPr lang="fi-FI" sz="1600" dirty="0" err="1"/>
              <a:t>snappy</a:t>
            </a:r>
            <a:r>
              <a:rPr lang="fi-FI" sz="1600" dirty="0"/>
              <a:t> + </a:t>
            </a:r>
            <a:r>
              <a:rPr lang="fi-FI" sz="1600" dirty="0" err="1"/>
              <a:t>apple</a:t>
            </a:r>
            <a:r>
              <a:rPr lang="fi-FI" sz="1600" dirty="0"/>
              <a:t>).</a:t>
            </a:r>
            <a:r>
              <a:rPr lang="en-US" sz="1600" dirty="0"/>
              <a:t> </a:t>
            </a:r>
            <a:r>
              <a:rPr lang="sk-SK" sz="1600" b="1" dirty="0"/>
              <a:t>			</a:t>
            </a:r>
            <a:endParaRPr lang="en-US" sz="1600" dirty="0"/>
          </a:p>
          <a:p>
            <a:pPr marL="457200" lvl="1" algn="l">
              <a:spcBef>
                <a:spcPts val="0"/>
              </a:spcBef>
            </a:pPr>
            <a:r>
              <a:rPr lang="sk-SK" sz="1600" b="1" dirty="0"/>
              <a:t>	</a:t>
            </a:r>
            <a:br>
              <a:rPr lang="en-US" sz="1600" dirty="0"/>
            </a:br>
            <a:endParaRPr lang="en-US" sz="1600" dirty="0"/>
          </a:p>
        </p:txBody>
      </p:sp>
      <p:sp>
        <p:nvSpPr>
          <p:cNvPr id="9" name="Google Shape;223;gf9ff28dbe4_0_102"/>
          <p:cNvSpPr txBox="1"/>
          <p:nvPr/>
        </p:nvSpPr>
        <p:spPr>
          <a:xfrm>
            <a:off x="7315200" y="1151470"/>
            <a:ext cx="4569908" cy="642900"/>
          </a:xfrm>
          <a:prstGeom prst="rect">
            <a:avLst/>
          </a:prstGeom>
          <a:noFill/>
          <a:ln>
            <a:noFill/>
          </a:ln>
        </p:spPr>
        <p:txBody>
          <a:bodyPr spcFirstLastPara="1" wrap="square" lIns="91425" tIns="45700" rIns="91425" bIns="45700" anchor="b" anchorCtr="0">
            <a:normAutofit fontScale="85000" lnSpcReduction="10000"/>
          </a:bodyPr>
          <a:lstStyle/>
          <a:p>
            <a:pPr algn="ctr">
              <a:lnSpc>
                <a:spcPct val="90000"/>
              </a:lnSpc>
              <a:buClr>
                <a:srgbClr val="D92E2D"/>
              </a:buClr>
              <a:buSzPts val="4000"/>
            </a:pPr>
            <a:r>
              <a:rPr lang="fi-FI" sz="3900" dirty="0">
                <a:solidFill>
                  <a:srgbClr val="D92E2D"/>
                </a:solidFill>
                <a:latin typeface="Calibri" panose="020F0502020204030204" pitchFamily="34" charset="0"/>
                <a:cs typeface="Calibri" panose="020F0502020204030204" pitchFamily="34" charset="0"/>
                <a:sym typeface="Calibri"/>
              </a:rPr>
              <a:t>Osio </a:t>
            </a:r>
            <a:r>
              <a:rPr lang="sk-SK" sz="3900" dirty="0">
                <a:solidFill>
                  <a:srgbClr val="D92E2D"/>
                </a:solidFill>
                <a:latin typeface="Calibri" panose="020F0502020204030204" pitchFamily="34" charset="0"/>
                <a:cs typeface="Calibri" panose="020F0502020204030204" pitchFamily="34" charset="0"/>
                <a:sym typeface="Calibri"/>
              </a:rPr>
              <a:t>4</a:t>
            </a:r>
            <a:r>
              <a:rPr lang="fi-FI" sz="3900" dirty="0">
                <a:solidFill>
                  <a:srgbClr val="D92E2D"/>
                </a:solidFill>
                <a:latin typeface="Calibri" panose="020F0502020204030204" pitchFamily="34" charset="0"/>
                <a:cs typeface="Calibri" panose="020F0502020204030204" pitchFamily="34" charset="0"/>
                <a:sym typeface="Calibri"/>
              </a:rPr>
              <a:t> –</a:t>
            </a:r>
            <a:r>
              <a:rPr lang="sk-SK" sz="3900" dirty="0">
                <a:solidFill>
                  <a:srgbClr val="D92E2D"/>
                </a:solidFill>
                <a:latin typeface="Calibri" panose="020F0502020204030204" pitchFamily="34" charset="0"/>
                <a:cs typeface="Calibri" panose="020F0502020204030204" pitchFamily="34" charset="0"/>
              </a:rPr>
              <a:t>Logo</a:t>
            </a:r>
            <a:r>
              <a:rPr lang="fi-FI" sz="3900" dirty="0">
                <a:solidFill>
                  <a:srgbClr val="D92E2D"/>
                </a:solidFill>
                <a:latin typeface="Calibri" panose="020F0502020204030204" pitchFamily="34" charset="0"/>
                <a:cs typeface="Calibri" panose="020F0502020204030204" pitchFamily="34" charset="0"/>
              </a:rPr>
              <a:t>n luominen</a:t>
            </a:r>
            <a:r>
              <a:rPr lang="sk-SK" sz="3900" dirty="0">
                <a:solidFill>
                  <a:srgbClr val="D92E2D"/>
                </a:solidFill>
                <a:latin typeface="Calibri" panose="020F0502020204030204" pitchFamily="34" charset="0"/>
                <a:cs typeface="Calibri" panose="020F0502020204030204" pitchFamily="34" charset="0"/>
              </a:rPr>
              <a:t> </a:t>
            </a:r>
            <a:endParaRPr lang="sk-SK" sz="39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443037" y="1290770"/>
            <a:ext cx="10118341" cy="5003301"/>
          </a:xfrm>
          <a:prstGeom prst="rect">
            <a:avLst/>
          </a:prstGeom>
          <a:noFill/>
          <a:ln>
            <a:noFill/>
          </a:ln>
        </p:spPr>
        <p:txBody>
          <a:bodyPr spcFirstLastPara="1" wrap="square" lIns="91425" tIns="45700" rIns="91425" bIns="45700" anchor="t" anchorCtr="0">
            <a:noAutofit/>
          </a:bodyPr>
          <a:lstStyle/>
          <a:p>
            <a:pPr marL="457200" lvl="1" algn="l">
              <a:spcBef>
                <a:spcPts val="0"/>
              </a:spcBef>
            </a:pPr>
            <a:endParaRPr lang="sk-SK" sz="1600" dirty="0"/>
          </a:p>
          <a:p>
            <a:pPr indent="-457200" algn="l">
              <a:spcBef>
                <a:spcPts val="0"/>
              </a:spcBef>
              <a:buFont typeface="Wingdings" panose="05000000000000000000" pitchFamily="2" charset="2"/>
              <a:buChar char="Ø"/>
            </a:pPr>
            <a:r>
              <a:rPr lang="fi-FI" sz="1600" b="1" dirty="0"/>
              <a:t>Kirjoita iskulauseesi </a:t>
            </a:r>
            <a:r>
              <a:rPr lang="fi-FI" sz="1600" dirty="0"/>
              <a:t>- Tarttuva iskulause on kiva ominaisuus - jotain lyhyttä ja kuvaavaa, jota voit käyttää sloganina sosiaalisen median </a:t>
            </a:r>
            <a:r>
              <a:rPr lang="fi-FI" sz="1600" dirty="0" err="1"/>
              <a:t>biossa</a:t>
            </a:r>
            <a:r>
              <a:rPr lang="fi-FI" sz="1600" dirty="0"/>
              <a:t>, verkkosivuston otsikossa, käyntikorteissa ja missä tahansa muualla, missä sinulla on vain vähän sanoja, joilla voit tehdä suuren vaikutuksen</a:t>
            </a:r>
            <a:r>
              <a:rPr lang="en-US" sz="1600" dirty="0"/>
              <a:t>.</a:t>
            </a:r>
          </a:p>
          <a:p>
            <a:pPr indent="-457200" algn="l">
              <a:spcBef>
                <a:spcPts val="0"/>
              </a:spcBef>
              <a:buFont typeface="Wingdings" panose="05000000000000000000" pitchFamily="2" charset="2"/>
              <a:buChar char="Ø"/>
            </a:pPr>
            <a:endParaRPr lang="en-US" sz="1600" dirty="0"/>
          </a:p>
          <a:p>
            <a:pPr algn="l">
              <a:spcBef>
                <a:spcPts val="0"/>
              </a:spcBef>
            </a:pPr>
            <a:r>
              <a:rPr lang="sk-SK" sz="1600" dirty="0"/>
              <a:t>	</a:t>
            </a:r>
            <a:r>
              <a:rPr lang="fi-FI" sz="1600" dirty="0"/>
              <a:t>Muista, että voit aina vaihtaa iskulauseesi, kun löydät uusia markkinointikeinoja - Pepsi on käyttänyt yli 30 iskulausetta viime vuosikymmeninä. </a:t>
            </a:r>
          </a:p>
          <a:p>
            <a:pPr algn="l">
              <a:spcBef>
                <a:spcPts val="0"/>
              </a:spcBef>
            </a:pPr>
            <a:endParaRPr lang="fi-FI" sz="1600" dirty="0"/>
          </a:p>
          <a:p>
            <a:pPr algn="l">
              <a:spcBef>
                <a:spcPts val="0"/>
              </a:spcBef>
            </a:pPr>
            <a:r>
              <a:rPr lang="fi-FI" sz="1600" dirty="0"/>
              <a:t>	Hyvä iskulause on lyhyt, mieleenpainuva ja tekee vahvan vaikutuksen ja lisää brändin tunnettuutta. Seuraavassa on muutamia tapoja lähestyä oman sloganin kirjoittamista:</a:t>
            </a:r>
          </a:p>
          <a:p>
            <a:pPr algn="l">
              <a:spcBef>
                <a:spcPts val="0"/>
              </a:spcBef>
            </a:pPr>
            <a:endParaRPr lang="en-US" sz="1600" dirty="0"/>
          </a:p>
          <a:p>
            <a:pPr algn="l">
              <a:spcBef>
                <a:spcPts val="0"/>
              </a:spcBef>
            </a:pPr>
            <a:r>
              <a:rPr lang="sk-SK" sz="1600" b="1" dirty="0"/>
              <a:t>	</a:t>
            </a:r>
            <a:r>
              <a:rPr lang="fi-FI" sz="1600" b="1" dirty="0"/>
              <a:t>Panosta omaan väitteeseesi. </a:t>
            </a:r>
            <a:r>
              <a:rPr lang="fi-FI" sz="1600" dirty="0" err="1"/>
              <a:t>Death</a:t>
            </a:r>
            <a:r>
              <a:rPr lang="fi-FI" sz="1600" dirty="0"/>
              <a:t> </a:t>
            </a:r>
            <a:r>
              <a:rPr lang="fi-FI" sz="1600" dirty="0" err="1"/>
              <a:t>Wish</a:t>
            </a:r>
            <a:r>
              <a:rPr lang="fi-FI" sz="1600" dirty="0"/>
              <a:t> </a:t>
            </a:r>
            <a:r>
              <a:rPr lang="fi-FI" sz="1600" dirty="0" err="1"/>
              <a:t>Coffee</a:t>
            </a:r>
            <a:r>
              <a:rPr lang="fi-FI" sz="1600" dirty="0"/>
              <a:t> "Maailman vahvin kahvi"</a:t>
            </a:r>
          </a:p>
          <a:p>
            <a:pPr algn="l">
              <a:spcBef>
                <a:spcPts val="0"/>
              </a:spcBef>
            </a:pPr>
            <a:r>
              <a:rPr lang="fi-FI" sz="1600" b="1" dirty="0"/>
              <a:t>	Tee siitä metafora. </a:t>
            </a:r>
            <a:r>
              <a:rPr lang="fi-FI" sz="1600" dirty="0" err="1"/>
              <a:t>Redbull</a:t>
            </a:r>
            <a:r>
              <a:rPr lang="fi-FI" sz="1600" dirty="0"/>
              <a:t>: "</a:t>
            </a:r>
            <a:r>
              <a:rPr lang="fi-FI" sz="1600" dirty="0" err="1"/>
              <a:t>Redbull</a:t>
            </a:r>
            <a:r>
              <a:rPr lang="fi-FI" sz="1600" dirty="0"/>
              <a:t> antaa siivet." </a:t>
            </a:r>
          </a:p>
          <a:p>
            <a:pPr algn="l">
              <a:spcBef>
                <a:spcPts val="0"/>
              </a:spcBef>
            </a:pPr>
            <a:r>
              <a:rPr lang="fi-FI" sz="1600" b="1" dirty="0"/>
              <a:t>	Omaksu asiakkaidesi asenne.</a:t>
            </a:r>
            <a:r>
              <a:rPr lang="fi-FI" sz="1600" dirty="0"/>
              <a:t> Nike: "Just </a:t>
            </a:r>
            <a:r>
              <a:rPr lang="fi-FI" sz="1600" dirty="0" err="1"/>
              <a:t>do</a:t>
            </a:r>
            <a:r>
              <a:rPr lang="fi-FI" sz="1600" dirty="0"/>
              <a:t> it."</a:t>
            </a:r>
          </a:p>
          <a:p>
            <a:pPr algn="l">
              <a:spcBef>
                <a:spcPts val="0"/>
              </a:spcBef>
            </a:pPr>
            <a:r>
              <a:rPr lang="fi-FI" sz="1600" b="1" dirty="0"/>
              <a:t>	Hyödynnä merkkejä. </a:t>
            </a:r>
            <a:r>
              <a:rPr lang="fi-FI" sz="1600" dirty="0" err="1"/>
              <a:t>Cards</a:t>
            </a:r>
            <a:r>
              <a:rPr lang="fi-FI" sz="1600" dirty="0"/>
              <a:t> </a:t>
            </a:r>
            <a:r>
              <a:rPr lang="fi-FI" sz="1600" dirty="0" err="1"/>
              <a:t>Against</a:t>
            </a:r>
            <a:r>
              <a:rPr lang="fi-FI" sz="1600" dirty="0"/>
              <a:t> </a:t>
            </a:r>
            <a:r>
              <a:rPr lang="fi-FI" sz="1600" dirty="0" err="1"/>
              <a:t>Humanity</a:t>
            </a:r>
            <a:r>
              <a:rPr lang="fi-FI" sz="1600" dirty="0"/>
              <a:t>: "Bilepeli kamalille ihmisille."</a:t>
            </a:r>
          </a:p>
          <a:p>
            <a:pPr algn="l">
              <a:spcBef>
                <a:spcPts val="0"/>
              </a:spcBef>
            </a:pPr>
            <a:r>
              <a:rPr lang="fi-FI" sz="1600" b="1" dirty="0"/>
              <a:t>	Kirjoita riimi. </a:t>
            </a:r>
            <a:r>
              <a:rPr lang="fi-FI" sz="1600" dirty="0" err="1"/>
              <a:t>Folgers</a:t>
            </a:r>
            <a:r>
              <a:rPr lang="fi-FI" sz="1600" dirty="0"/>
              <a:t> </a:t>
            </a:r>
            <a:r>
              <a:rPr lang="fi-FI" sz="1600" dirty="0" err="1"/>
              <a:t>Coffee</a:t>
            </a:r>
            <a:r>
              <a:rPr lang="fi-FI" sz="1600" dirty="0"/>
              <a:t>: "Parasta aamussasi on </a:t>
            </a:r>
            <a:r>
              <a:rPr lang="fi-FI" sz="1600" dirty="0" err="1"/>
              <a:t>Folgers</a:t>
            </a:r>
            <a:r>
              <a:rPr lang="fi-FI" sz="1600" dirty="0"/>
              <a:t> kupissasi."</a:t>
            </a:r>
          </a:p>
          <a:p>
            <a:pPr algn="l">
              <a:spcBef>
                <a:spcPts val="0"/>
              </a:spcBef>
            </a:pPr>
            <a:r>
              <a:rPr lang="fi-FI" sz="1600" b="1" dirty="0"/>
              <a:t>	Kuvaile sitä kirjaimellisesti. </a:t>
            </a:r>
            <a:r>
              <a:rPr lang="fi-FI" sz="1600" dirty="0" err="1"/>
              <a:t>Aritzia</a:t>
            </a:r>
            <a:r>
              <a:rPr lang="fi-FI" sz="1600" dirty="0"/>
              <a:t>: "Naisten muotiputiikki".</a:t>
            </a:r>
          </a:p>
          <a:p>
            <a:pPr algn="l">
              <a:spcBef>
                <a:spcPts val="0"/>
              </a:spcBef>
            </a:pPr>
            <a:endParaRPr lang="fi-FI" sz="1600" dirty="0"/>
          </a:p>
          <a:p>
            <a:pPr algn="l">
              <a:spcBef>
                <a:spcPts val="0"/>
              </a:spcBef>
            </a:pPr>
            <a:r>
              <a:rPr lang="fi-FI" sz="1600" b="1" dirty="0"/>
              <a:t>	</a:t>
            </a:r>
            <a:r>
              <a:rPr lang="fi-FI" sz="1600" dirty="0"/>
              <a:t>Kokeile slogan </a:t>
            </a:r>
            <a:r>
              <a:rPr lang="fi-FI" sz="1600" dirty="0" err="1"/>
              <a:t>maker</a:t>
            </a:r>
            <a:r>
              <a:rPr lang="fi-FI" sz="1600" dirty="0"/>
              <a:t> -ohjelmaa ideoiden ideoimiseksi tai käytä asemointilausuntoasi luodaksesi potentiaalisia yhden rivin sanoja kuvaamaan yritystäsi.</a:t>
            </a:r>
            <a:r>
              <a:rPr lang="en-US" sz="1600" dirty="0"/>
              <a:t> </a:t>
            </a:r>
            <a:r>
              <a:rPr lang="sk-SK" sz="1600" dirty="0"/>
              <a:t>	</a:t>
            </a:r>
            <a:r>
              <a:rPr lang="en-US" sz="1600" dirty="0"/>
              <a:t>.</a:t>
            </a:r>
          </a:p>
        </p:txBody>
      </p:sp>
      <p:sp>
        <p:nvSpPr>
          <p:cNvPr id="9" name="Google Shape;223;gf9ff28dbe4_0_102"/>
          <p:cNvSpPr txBox="1"/>
          <p:nvPr/>
        </p:nvSpPr>
        <p:spPr>
          <a:xfrm>
            <a:off x="7691718" y="1196441"/>
            <a:ext cx="4418158"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fi-FI" sz="3600" dirty="0">
                <a:solidFill>
                  <a:srgbClr val="D92E2D"/>
                </a:solidFill>
                <a:latin typeface="Calibri" panose="020F0502020204030204" pitchFamily="34" charset="0"/>
                <a:cs typeface="Calibri" panose="020F0502020204030204" pitchFamily="34" charset="0"/>
                <a:sym typeface="Calibri"/>
              </a:rPr>
              <a:t>Osio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a:t>
            </a:r>
            <a:r>
              <a:rPr lang="sk-SK" sz="3600" dirty="0">
                <a:solidFill>
                  <a:srgbClr val="D92E2D"/>
                </a:solidFill>
                <a:latin typeface="Calibri" panose="020F0502020204030204" pitchFamily="34" charset="0"/>
                <a:cs typeface="Calibri" panose="020F0502020204030204" pitchFamily="34" charset="0"/>
              </a:rPr>
              <a:t>Logo</a:t>
            </a:r>
            <a:r>
              <a:rPr lang="fi-FI" sz="3600" dirty="0">
                <a:solidFill>
                  <a:srgbClr val="D92E2D"/>
                </a:solidFill>
                <a:latin typeface="Calibri" panose="020F0502020204030204" pitchFamily="34" charset="0"/>
                <a:cs typeface="Calibri" panose="020F0502020204030204" pitchFamily="34" charset="0"/>
              </a:rPr>
              <a:t>n luominen</a:t>
            </a:r>
            <a:r>
              <a:rPr lang="sk-SK" sz="3600" dirty="0">
                <a:solidFill>
                  <a:srgbClr val="D92E2D"/>
                </a:solidFill>
                <a:latin typeface="Calibri" panose="020F0502020204030204" pitchFamily="34" charset="0"/>
                <a:cs typeface="Calibri" panose="020F0502020204030204" pitchFamily="34" charset="0"/>
              </a:rPr>
              <a:t> </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9154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00376"/>
            <a:ext cx="3811685" cy="1121083"/>
          </a:xfrm>
          <a:prstGeom prst="rect">
            <a:avLst/>
          </a:prstGeom>
          <a:noFill/>
          <a:ln>
            <a:noFill/>
          </a:ln>
        </p:spPr>
      </p:pic>
      <p:sp>
        <p:nvSpPr>
          <p:cNvPr id="222" name="Google Shape;222;gf9ff28dbe4_0_102"/>
          <p:cNvSpPr txBox="1">
            <a:spLocks noGrp="1"/>
          </p:cNvSpPr>
          <p:nvPr>
            <p:ph type="subTitle" idx="1"/>
          </p:nvPr>
        </p:nvSpPr>
        <p:spPr>
          <a:xfrm>
            <a:off x="1524000" y="1221459"/>
            <a:ext cx="9144000" cy="4708977"/>
          </a:xfrm>
          <a:prstGeom prst="rect">
            <a:avLst/>
          </a:prstGeom>
          <a:noFill/>
          <a:ln>
            <a:noFill/>
          </a:ln>
        </p:spPr>
        <p:txBody>
          <a:bodyPr spcFirstLastPara="1" wrap="square" lIns="91425" tIns="45700" rIns="91425" bIns="45700" anchor="t" anchorCtr="0">
            <a:noAutofit/>
          </a:bodyPr>
          <a:lstStyle/>
          <a:p>
            <a:pPr marL="501650" lvl="0" indent="-457200" algn="l">
              <a:buSzPts val="2900"/>
              <a:buFont typeface="Wingdings" panose="05000000000000000000" pitchFamily="2" charset="2"/>
              <a:buChar char="Ø"/>
            </a:pPr>
            <a:r>
              <a:rPr lang="fi-FI" sz="1600" b="1" dirty="0"/>
              <a:t>Hyödynnä käytännössä yrityksestä saatuja tietoja</a:t>
            </a:r>
          </a:p>
          <a:p>
            <a:pPr marL="501650" lvl="0" indent="-457200" algn="l">
              <a:buSzPts val="2900"/>
              <a:buFont typeface="Wingdings" panose="05000000000000000000" pitchFamily="2" charset="2"/>
              <a:buChar char="Ø"/>
            </a:pPr>
            <a:r>
              <a:rPr lang="fi-FI" sz="1600" b="1" dirty="0"/>
              <a:t>Valitse brändisi ulkoasu (värit ja fontti) </a:t>
            </a:r>
            <a:r>
              <a:rPr lang="fi-FI" sz="1600" dirty="0"/>
              <a:t>- Kun olet päättänyt nimen, sinun on mietittävä brändisi ulkoasua – sitä, miltä brändisi visuaalisesti näyttää – värit ja tekstiasettelut.</a:t>
            </a:r>
          </a:p>
          <a:p>
            <a:pPr marL="44450" lvl="0" indent="0" algn="l">
              <a:buSzPts val="2900"/>
            </a:pPr>
            <a:r>
              <a:rPr lang="fi-FI" sz="1600" dirty="0"/>
              <a:t>Tästä on hyötyä, kun alat tehdä omaa verkkosivustoa</a:t>
            </a:r>
            <a:r>
              <a:rPr lang="fi-FI" sz="1600" b="1" dirty="0"/>
              <a:t>.</a:t>
            </a:r>
            <a:r>
              <a:rPr lang="sk-SK" sz="1600" dirty="0"/>
              <a:t>.</a:t>
            </a:r>
          </a:p>
          <a:p>
            <a:pPr marL="50800" indent="0" algn="l">
              <a:spcBef>
                <a:spcPts val="0"/>
              </a:spcBef>
            </a:pPr>
            <a:endParaRPr lang="sk-SK" sz="1600" i="1" dirty="0"/>
          </a:p>
          <a:p>
            <a:pPr algn="l">
              <a:spcBef>
                <a:spcPts val="0"/>
              </a:spcBef>
            </a:pPr>
            <a:r>
              <a:rPr lang="sk-SK" sz="1600" b="1" i="1" dirty="0"/>
              <a:t>	</a:t>
            </a:r>
            <a:r>
              <a:rPr lang="fi-FI" sz="1600" b="1" i="1" dirty="0"/>
              <a:t>Värien valitseminen</a:t>
            </a:r>
          </a:p>
          <a:p>
            <a:pPr algn="l">
              <a:spcBef>
                <a:spcPts val="0"/>
              </a:spcBef>
            </a:pPr>
            <a:r>
              <a:rPr lang="fi-FI" sz="1600" b="1" i="1" dirty="0"/>
              <a:t>	</a:t>
            </a:r>
            <a:r>
              <a:rPr lang="fi-FI" sz="1600" dirty="0"/>
              <a:t>Värit eivät ainoastaan määrittele brändisi ulkoasua, vaan ne myös välittävät tunteen, jonka haluat viestiä, ja auttavat sinua tekemään siitä johdonmukaisen</a:t>
            </a:r>
          </a:p>
          <a:p>
            <a:pPr algn="l">
              <a:spcBef>
                <a:spcPts val="0"/>
              </a:spcBef>
            </a:pPr>
            <a:r>
              <a:rPr lang="fi-FI" sz="1600" dirty="0"/>
              <a:t>	kaikessa toiminnassasi. Haluat valita värit, jotka erottavat sinut suorista kilpailijoistasi, jotta kuluttajat eivät hämmenny.</a:t>
            </a:r>
          </a:p>
          <a:p>
            <a:pPr algn="l">
              <a:spcBef>
                <a:spcPts val="0"/>
              </a:spcBef>
            </a:pPr>
            <a:r>
              <a:rPr lang="fi-FI" sz="1600" dirty="0"/>
              <a:t>	Väripsykologia ei ole täsmällistä tiedettä, mutta se auttaa tekemään valintoja, etenkin kun kyse on brändilogon väristä.</a:t>
            </a:r>
          </a:p>
          <a:p>
            <a:pPr algn="l">
              <a:spcBef>
                <a:spcPts val="0"/>
              </a:spcBef>
            </a:pPr>
            <a:r>
              <a:rPr lang="fi-FI" sz="1600" dirty="0"/>
              <a:t>	Tämä infografiikka tarjoaa hyvän yleiskatsauksen tunteisiin ja mielleyhtymiin, joita eri värit yleensä herättävät</a:t>
            </a:r>
            <a:r>
              <a:rPr lang="fi-FI" sz="1600" b="1" i="1" dirty="0"/>
              <a:t>.</a:t>
            </a:r>
            <a:br>
              <a:rPr lang="en-US" sz="1600" dirty="0"/>
            </a:br>
            <a:endParaRPr lang="en-US" sz="1600" dirty="0"/>
          </a:p>
        </p:txBody>
      </p:sp>
      <p:pic>
        <p:nvPicPr>
          <p:cNvPr id="9" name="Picture 4" descr="choosing brand colors to build your own bra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933" y="4805744"/>
            <a:ext cx="4954257" cy="5084852"/>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23;gf9ff28dbe4_0_102"/>
          <p:cNvSpPr txBox="1"/>
          <p:nvPr/>
        </p:nvSpPr>
        <p:spPr>
          <a:xfrm>
            <a:off x="7566212" y="1196441"/>
            <a:ext cx="4543664"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fi-FI" sz="3600" dirty="0">
                <a:solidFill>
                  <a:srgbClr val="D92E2D"/>
                </a:solidFill>
                <a:latin typeface="Calibri" panose="020F0502020204030204" pitchFamily="34" charset="0"/>
                <a:cs typeface="Calibri" panose="020F0502020204030204" pitchFamily="34" charset="0"/>
                <a:sym typeface="Calibri"/>
              </a:rPr>
              <a:t>Osio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a:t>
            </a:r>
            <a:r>
              <a:rPr lang="sk-SK" sz="3600" dirty="0">
                <a:solidFill>
                  <a:srgbClr val="D92E2D"/>
                </a:solidFill>
                <a:latin typeface="Calibri" panose="020F0502020204030204" pitchFamily="34" charset="0"/>
                <a:cs typeface="Calibri" panose="020F0502020204030204" pitchFamily="34" charset="0"/>
              </a:rPr>
              <a:t>Logo</a:t>
            </a:r>
            <a:r>
              <a:rPr lang="fi-FI" sz="3600" dirty="0">
                <a:solidFill>
                  <a:srgbClr val="D92E2D"/>
                </a:solidFill>
                <a:latin typeface="Calibri" panose="020F0502020204030204" pitchFamily="34" charset="0"/>
                <a:cs typeface="Calibri" panose="020F0502020204030204" pitchFamily="34" charset="0"/>
              </a:rPr>
              <a:t>n luominen</a:t>
            </a:r>
            <a:r>
              <a:rPr lang="sk-SK" sz="3600" dirty="0">
                <a:solidFill>
                  <a:srgbClr val="D92E2D"/>
                </a:solidFill>
                <a:latin typeface="Calibri" panose="020F0502020204030204" pitchFamily="34" charset="0"/>
                <a:cs typeface="Calibri" panose="020F0502020204030204" pitchFamily="34" charset="0"/>
              </a:rPr>
              <a:t> </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5273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290770"/>
            <a:ext cx="9144000" cy="4708977"/>
          </a:xfrm>
          <a:prstGeom prst="rect">
            <a:avLst/>
          </a:prstGeom>
          <a:noFill/>
          <a:ln>
            <a:noFill/>
          </a:ln>
        </p:spPr>
        <p:txBody>
          <a:bodyPr spcFirstLastPara="1" wrap="square" lIns="91425" tIns="45700" rIns="91425" bIns="45700" anchor="t" anchorCtr="0">
            <a:noAutofit/>
          </a:bodyPr>
          <a:lstStyle/>
          <a:p>
            <a:pPr algn="l"/>
            <a:r>
              <a:rPr lang="fi-FI" sz="1600" b="1" i="1" dirty="0"/>
              <a:t>Fonttien valitseminen</a:t>
            </a:r>
          </a:p>
          <a:p>
            <a:pPr algn="l"/>
            <a:r>
              <a:rPr lang="fi-FI" sz="1600" dirty="0"/>
              <a:t>Pidä se yksinkertaisena. Valitse korkeintaan kaksi fonttia, jotta vältät kävijöiden hämmennyksen: yksi otsikoille ja yksi runkotekstille (tämä ei koske fonttia, jota saatat käyttää brändilogossasi). Voit käyttää </a:t>
            </a:r>
            <a:r>
              <a:rPr lang="fi-FI" sz="1600" dirty="0" err="1">
                <a:hlinkClick r:id="rId5"/>
              </a:rPr>
              <a:t>Font</a:t>
            </a:r>
            <a:r>
              <a:rPr lang="fi-FI" sz="1600" dirty="0">
                <a:hlinkClick r:id="rId5"/>
              </a:rPr>
              <a:t> </a:t>
            </a:r>
            <a:r>
              <a:rPr lang="fi-FI" sz="1600" dirty="0" err="1">
                <a:hlinkClick r:id="rId5"/>
              </a:rPr>
              <a:t>Pairia</a:t>
            </a:r>
            <a:r>
              <a:rPr lang="fi-FI" sz="1600" dirty="0">
                <a:hlinkClick r:id="rId5"/>
              </a:rPr>
              <a:t> </a:t>
            </a:r>
            <a:r>
              <a:rPr lang="fi-FI" sz="1600" dirty="0"/>
              <a:t>selataksesi laajasta valikoimasta fontteja, jotka sopivat hyvin yhteen.</a:t>
            </a:r>
            <a:r>
              <a:rPr lang="en-US" sz="1600" b="1" i="1" dirty="0"/>
              <a:t> </a:t>
            </a:r>
          </a:p>
          <a:p>
            <a:pPr algn="l"/>
            <a:endParaRPr lang="en-US" sz="1600" b="1" i="1" dirty="0"/>
          </a:p>
          <a:p>
            <a:pPr marL="285750" indent="-285750" algn="l">
              <a:lnSpc>
                <a:spcPct val="100000"/>
              </a:lnSpc>
              <a:spcBef>
                <a:spcPts val="0"/>
              </a:spcBef>
              <a:buFont typeface="Arial" panose="020B0604020202020204" pitchFamily="34" charset="0"/>
              <a:buChar char="•"/>
            </a:pPr>
            <a:r>
              <a:rPr lang="fi-FI" sz="1600" dirty="0"/>
              <a:t>suunnittele brändisi logo ( etsi logonluontiohjelmisto). Se on loppujen lopuksi yrityksesi kasvot. Ihannetapauksessa haluat luoda brändisi logolla, joka on ainutlaatuinen, tunnistettava ja skaalautuva, jotta se toimii kaikenkokoisissa kohteissa (tämä jätetään usein huomiotta).</a:t>
            </a:r>
          </a:p>
          <a:p>
            <a:pPr marL="0" indent="0" algn="l">
              <a:lnSpc>
                <a:spcPct val="100000"/>
              </a:lnSpc>
              <a:spcBef>
                <a:spcPts val="0"/>
              </a:spcBef>
            </a:pPr>
            <a:r>
              <a:rPr lang="fi-FI" sz="1600" dirty="0"/>
              <a:t>      Mieti kaikkia paikkoja, joissa brändisi logon on oltava.</a:t>
            </a:r>
          </a:p>
          <a:p>
            <a:pPr marL="0" indent="0" algn="l">
              <a:lnSpc>
                <a:spcPct val="100000"/>
              </a:lnSpc>
              <a:spcBef>
                <a:spcPts val="0"/>
              </a:spcBef>
            </a:pPr>
            <a:r>
              <a:rPr lang="fi-FI" sz="1600" dirty="0"/>
              <a:t>     	Jos esimerkiksi Instagram-avatarisi on tekstilogo, sitä on lähes mahdotonta lukea. Helpottaaksesi   	elämääsi luo brändilogostasi neliön muotoinen versio, jossa on kuvake-elementti, joka pysyy 	tunnistettavana myös pienemmässä koossa.</a:t>
            </a:r>
          </a:p>
          <a:p>
            <a:pPr marL="285750" indent="-285750" algn="l">
              <a:lnSpc>
                <a:spcPct val="100000"/>
              </a:lnSpc>
              <a:spcBef>
                <a:spcPts val="0"/>
              </a:spcBef>
              <a:buFont typeface="Arial" panose="020B0604020202020204" pitchFamily="34" charset="0"/>
              <a:buChar char="•"/>
            </a:pPr>
            <a:r>
              <a:rPr lang="fi-FI" sz="1600" dirty="0"/>
              <a:t>Sovella koko yrityksessäsi - Brändäyksen soveltaminen koko yrityksessäsi antaa sille yhtenäisen </a:t>
            </a:r>
            <a:r>
              <a:rPr lang="fi-FI" sz="1600" dirty="0">
                <a:hlinkClick r:id="rId6"/>
              </a:rPr>
              <a:t>bränditarinan</a:t>
            </a:r>
            <a:r>
              <a:rPr lang="fi-FI" sz="1600" dirty="0"/>
              <a:t>. Bränditarina edustaa sitä, millainen yrityksesi on ja mitä se edustaa. Se luo pohjan jokaiselle vuorovaikutukselle, jota asiakkaat käyvät tuotemerkkisi kanssa, niin myymälässä kuin verkossa.</a:t>
            </a:r>
            <a:endParaRPr lang="en-US" sz="1600" dirty="0"/>
          </a:p>
        </p:txBody>
      </p:sp>
      <p:sp>
        <p:nvSpPr>
          <p:cNvPr id="9" name="Google Shape;223;gf9ff28dbe4_0_102"/>
          <p:cNvSpPr txBox="1"/>
          <p:nvPr/>
        </p:nvSpPr>
        <p:spPr>
          <a:xfrm>
            <a:off x="7602071" y="1196441"/>
            <a:ext cx="4507805" cy="642900"/>
          </a:xfrm>
          <a:prstGeom prst="rect">
            <a:avLst/>
          </a:prstGeom>
          <a:noFill/>
          <a:ln>
            <a:noFill/>
          </a:ln>
        </p:spPr>
        <p:txBody>
          <a:bodyPr spcFirstLastPara="1" wrap="square" lIns="91425" tIns="45700" rIns="91425" bIns="45700" anchor="b" anchorCtr="0">
            <a:normAutofit fontScale="92500"/>
          </a:bodyPr>
          <a:lstStyle/>
          <a:p>
            <a:pPr algn="ctr">
              <a:lnSpc>
                <a:spcPct val="90000"/>
              </a:lnSpc>
              <a:buClr>
                <a:srgbClr val="D92E2D"/>
              </a:buClr>
              <a:buSzPts val="4000"/>
            </a:pPr>
            <a:r>
              <a:rPr lang="fi-FI" sz="3600" dirty="0">
                <a:solidFill>
                  <a:srgbClr val="D92E2D"/>
                </a:solidFill>
                <a:latin typeface="Calibri" panose="020F0502020204030204" pitchFamily="34" charset="0"/>
                <a:cs typeface="Calibri" panose="020F0502020204030204" pitchFamily="34" charset="0"/>
                <a:sym typeface="Calibri"/>
              </a:rPr>
              <a:t>Osio </a:t>
            </a:r>
            <a:r>
              <a:rPr lang="sk-SK" sz="3600" dirty="0">
                <a:solidFill>
                  <a:srgbClr val="D92E2D"/>
                </a:solidFill>
                <a:latin typeface="Calibri" panose="020F0502020204030204" pitchFamily="34" charset="0"/>
                <a:cs typeface="Calibri" panose="020F0502020204030204" pitchFamily="34" charset="0"/>
                <a:sym typeface="Calibri"/>
              </a:rPr>
              <a:t>4</a:t>
            </a:r>
            <a:r>
              <a:rPr lang="fi-FI" sz="3600" dirty="0">
                <a:solidFill>
                  <a:srgbClr val="D92E2D"/>
                </a:solidFill>
                <a:latin typeface="Calibri" panose="020F0502020204030204" pitchFamily="34" charset="0"/>
                <a:cs typeface="Calibri" panose="020F0502020204030204" pitchFamily="34" charset="0"/>
                <a:sym typeface="Calibri"/>
              </a:rPr>
              <a:t> – </a:t>
            </a:r>
            <a:r>
              <a:rPr lang="sk-SK" sz="3600" dirty="0">
                <a:solidFill>
                  <a:srgbClr val="D92E2D"/>
                </a:solidFill>
                <a:latin typeface="Calibri" panose="020F0502020204030204" pitchFamily="34" charset="0"/>
                <a:cs typeface="Calibri" panose="020F0502020204030204" pitchFamily="34" charset="0"/>
              </a:rPr>
              <a:t>Logo</a:t>
            </a:r>
            <a:r>
              <a:rPr lang="fi-FI" sz="3600" dirty="0">
                <a:solidFill>
                  <a:srgbClr val="D92E2D"/>
                </a:solidFill>
                <a:latin typeface="Calibri" panose="020F0502020204030204" pitchFamily="34" charset="0"/>
                <a:cs typeface="Calibri" panose="020F0502020204030204" pitchFamily="34" charset="0"/>
              </a:rPr>
              <a:t>n luominen</a:t>
            </a:r>
            <a:r>
              <a:rPr lang="sk-SK" sz="3600" dirty="0">
                <a:solidFill>
                  <a:srgbClr val="D92E2D"/>
                </a:solidFill>
                <a:latin typeface="Calibri" panose="020F0502020204030204" pitchFamily="34" charset="0"/>
                <a:cs typeface="Calibri" panose="020F0502020204030204" pitchFamily="34" charset="0"/>
              </a:rPr>
              <a:t> </a:t>
            </a:r>
            <a:endParaRPr lang="sk-SK" sz="36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61161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algn="l"/>
            <a:r>
              <a:rPr lang="fi-FI" sz="1600" b="1" dirty="0"/>
              <a:t>Brändi-identiteetti on peräisin organisaatiosta, </a:t>
            </a:r>
            <a:r>
              <a:rPr lang="fi-FI" sz="1600" dirty="0"/>
              <a:t>eli organisaatio on vastuussa siitä, että se luo erottuvan tuotteen, jolla on ainutlaatuiset ominaisuudet. Se on tapa, jolla organisaatio pyrkii yksilöimään itsensä. Se edustaa sitä, miten organisaatio haluaa, että se nähdään markkinoilla. Organisaatio viestii identiteetistään kuluttajille brändäys- ja markkinointistrategioidensa avulla. Brändi on ainutlaatuinen identiteettinsä ansiosta. Brändi-identiteetti sisältää seuraavat elementit: brändin visio, brändikulttuuri, asemointi, persoonallisuus, suhteet ja esittelyt. Brändi-identiteetti on nippu henkisiä ja toiminnallisia mielikuvia, jotka liittyvät brändiin. Mielikuvat eivät ole "ostosyitä", mutta ne tarjoavat tuttuutta ja erottautumista, jota ei voi toistaa. Näihin mielikuviin voi kuulua tunnusmelodia (esimerkiksi Britannia "</a:t>
            </a:r>
            <a:r>
              <a:rPr lang="fi-FI" sz="1600" dirty="0" err="1"/>
              <a:t>ting-ting-ta-ding</a:t>
            </a:r>
            <a:r>
              <a:rPr lang="fi-FI" sz="1600" dirty="0"/>
              <a:t>"), tavaramerkkivärit (esimerkiksi Pepsin sininen väri), logo (esimerkiksi Nike), slogan (esimerkiksi Applen slogan on "</a:t>
            </a:r>
            <a:r>
              <a:rPr lang="fi-FI" sz="1600" dirty="0" err="1"/>
              <a:t>Think</a:t>
            </a:r>
            <a:r>
              <a:rPr lang="fi-FI" sz="1600" dirty="0"/>
              <a:t> </a:t>
            </a:r>
            <a:r>
              <a:rPr lang="fi-FI" sz="1600" dirty="0" err="1"/>
              <a:t>different</a:t>
            </a:r>
            <a:r>
              <a:rPr lang="fi-FI" sz="1600" dirty="0"/>
              <a:t>") jne.</a:t>
            </a:r>
            <a:r>
              <a:rPr lang="en-US" sz="1600" b="1" dirty="0"/>
              <a:t> </a:t>
            </a:r>
          </a:p>
          <a:p>
            <a:pPr algn="l"/>
            <a:r>
              <a:rPr lang="fi-FI" sz="1600" b="1" dirty="0"/>
              <a:t>Brändi-identiteetti on kokonaisvaltainen ehdotus/lupaus</a:t>
            </a:r>
            <a:r>
              <a:rPr lang="fi-FI" sz="1600" dirty="0"/>
              <a:t>, jonka organisaatio antaa kuluttajille. Brändi voidaan mieltää tuotteeksi, persoonallisuudeksi, arvomaailmaksi ja asemaksi kuluttajien mielissä. Brändi-identiteetti on kaikki se, millaisena organisaatio haluaa brändiä pidettävän. Se on tiettyyn yritykseen, tuotteeseen, palveluun tai henkilöön liittyvä ominaisuus. Se on tapa ilmaista brändi ulkoisesti maailmalle.</a:t>
            </a:r>
            <a:endParaRPr sz="1600" dirty="0"/>
          </a:p>
        </p:txBody>
      </p:sp>
      <p:sp>
        <p:nvSpPr>
          <p:cNvPr id="234" name="Google Shape;234;gf9ff28dbe4_0_112"/>
          <p:cNvSpPr txBox="1"/>
          <p:nvPr/>
        </p:nvSpPr>
        <p:spPr>
          <a:xfrm>
            <a:off x="7059534" y="934445"/>
            <a:ext cx="5009179" cy="642900"/>
          </a:xfrm>
          <a:prstGeom prst="rect">
            <a:avLst/>
          </a:prstGeom>
          <a:noFill/>
          <a:ln>
            <a:noFill/>
          </a:ln>
        </p:spPr>
        <p:txBody>
          <a:bodyPr spcFirstLastPara="1" wrap="square" lIns="91425" tIns="45700" rIns="91425" bIns="45700" anchor="b" anchorCtr="0">
            <a:normAutofit fontScale="70000" lnSpcReduction="20000"/>
          </a:bodyPr>
          <a:lstStyle/>
          <a:p>
            <a:pPr algn="ctr">
              <a:lnSpc>
                <a:spcPct val="90000"/>
              </a:lnSpc>
              <a:buClr>
                <a:srgbClr val="D92E2D"/>
              </a:buClr>
              <a:buSzPts val="4000"/>
            </a:pPr>
            <a:r>
              <a:rPr lang="fi-FI" sz="4200" dirty="0">
                <a:solidFill>
                  <a:srgbClr val="D92E2D"/>
                </a:solidFill>
                <a:latin typeface="Calibri"/>
                <a:ea typeface="Calibri"/>
                <a:cs typeface="Calibri"/>
                <a:sym typeface="Calibri"/>
              </a:rPr>
              <a:t>Osio </a:t>
            </a:r>
            <a:r>
              <a:rPr lang="sk-SK" sz="4200" dirty="0">
                <a:solidFill>
                  <a:srgbClr val="D92E2D"/>
                </a:solidFill>
                <a:latin typeface="Calibri"/>
                <a:ea typeface="Calibri"/>
                <a:cs typeface="Calibri"/>
                <a:sym typeface="Calibri"/>
              </a:rPr>
              <a:t>5</a:t>
            </a:r>
            <a:r>
              <a:rPr lang="fi-FI" sz="4200" dirty="0">
                <a:solidFill>
                  <a:srgbClr val="D92E2D"/>
                </a:solidFill>
                <a:latin typeface="Calibri"/>
                <a:ea typeface="Calibri"/>
                <a:cs typeface="Calibri"/>
                <a:sym typeface="Calibri"/>
              </a:rPr>
              <a:t>- </a:t>
            </a:r>
            <a:r>
              <a:rPr lang="sk-SK" sz="4200" dirty="0">
                <a:solidFill>
                  <a:srgbClr val="D92E2D"/>
                </a:solidFill>
              </a:rPr>
              <a:t>Identi</a:t>
            </a:r>
            <a:r>
              <a:rPr lang="fi-FI" sz="4200" dirty="0">
                <a:solidFill>
                  <a:srgbClr val="D92E2D"/>
                </a:solidFill>
              </a:rPr>
              <a:t>teetin luominen</a:t>
            </a:r>
            <a:endParaRPr lang="sk-SK" sz="42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7;p8"/>
          <p:cNvPicPr preferRelativeResize="0"/>
          <p:nvPr/>
        </p:nvPicPr>
        <p:blipFill rotWithShape="1">
          <a:blip r:embed="rId5">
            <a:alphaModFix/>
          </a:blip>
          <a:srcRect/>
          <a:stretch/>
        </p:blipFill>
        <p:spPr>
          <a:xfrm>
            <a:off x="10597809" y="5294202"/>
            <a:ext cx="1272967" cy="93011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9ff28dbe4_0_11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29" name="Google Shape;229;gf9ff28dbe4_0_11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gf9ff28dbe4_0_11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gf9ff28dbe4_0_11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2" name="Google Shape;232;gf9ff28dbe4_0_11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33" name="Google Shape;233;gf9ff28dbe4_0_112"/>
          <p:cNvSpPr txBox="1">
            <a:spLocks noGrp="1"/>
          </p:cNvSpPr>
          <p:nvPr>
            <p:ph type="subTitle" idx="1"/>
          </p:nvPr>
        </p:nvSpPr>
        <p:spPr>
          <a:xfrm>
            <a:off x="1555531" y="1290770"/>
            <a:ext cx="9144000" cy="4468492"/>
          </a:xfrm>
          <a:prstGeom prst="rect">
            <a:avLst/>
          </a:prstGeom>
          <a:noFill/>
          <a:ln>
            <a:noFill/>
          </a:ln>
        </p:spPr>
        <p:txBody>
          <a:bodyPr spcFirstLastPara="1" wrap="square" lIns="91425" tIns="45700" rIns="91425" bIns="45700" anchor="t" anchorCtr="0">
            <a:noAutofit/>
          </a:bodyPr>
          <a:lstStyle/>
          <a:p>
            <a:pPr algn="l"/>
            <a:r>
              <a:rPr lang="fi-FI" sz="1600" b="1" dirty="0"/>
              <a:t>Brändi-identiteetti on brändin erottuvat </a:t>
            </a:r>
            <a:r>
              <a:rPr lang="fi-FI" sz="1600" dirty="0"/>
              <a:t>elementit (esimerkiksi tavaramerkin väri, logo, nimi, symboli), jotka yksilöivät ja erottavat brändin kohdeyleisön mielessä. Se on tärkeä keino kasvattaa yrityksen brändiä.</a:t>
            </a:r>
            <a:r>
              <a:rPr lang="en-US" sz="1600" b="1" dirty="0"/>
              <a:t> </a:t>
            </a:r>
          </a:p>
          <a:p>
            <a:pPr algn="l"/>
            <a:r>
              <a:rPr lang="fi-FI" sz="1600" b="1" dirty="0"/>
              <a:t>Brändi-identiteetti on kokonaisuus siitä, mitä kaikkea sinä (eli organisaatio) teet. Se on organisaation missio, persoonallisuus, lupaus kuluttajille ja kilpailuedut. </a:t>
            </a:r>
            <a:r>
              <a:rPr lang="fi-FI" sz="1600" dirty="0"/>
              <a:t>Se sisältää kohdemarkkinoiden/kuluttajien ajattelun, tunteet ja odotukset. Se on keino tunnistaa ja erottaa organisaatio toisesta. Organisaatioilla, joilla on ainutlaatuinen brändi-identiteetti, on parempi bränditietoisuus, motivoitunut työntekijätiimi, joka tuntee ylpeyttä työskennellessään hyvin brändätyssä organisaatiossa, aktiivisia ostajia ja yritystyyli. Brändi-identiteetti johtaa brändiuskollisuuteen, brändin suosimiseen, korkeaan uskottavuuteen, hyviin hintoihin ja hyviin taloudellisiin tuottoihin. Se auttaa organisaatiota ilmaisemaan asiakkaille ja kohdemarkkinoille, millainen organisaatio se on. Se vakuuttaa asiakkaille jälleen kerran, että olet se, joka sanot olevasi. Se luo välittömän yhteyden organisaation ja kuluttajien välille. Brändi-identiteetin tulisi olla kestävä. Se on ratkaisevan tärkeää, jotta kuluttajat samaistuvat hetkessä tuotteeseesi/palveluusi</a:t>
            </a:r>
            <a:r>
              <a:rPr lang="fi-FI" sz="1600" b="1" dirty="0"/>
              <a:t>.</a:t>
            </a:r>
          </a:p>
          <a:p>
            <a:pPr algn="l"/>
            <a:endParaRPr lang="fi-FI" sz="1600" b="1" dirty="0"/>
          </a:p>
          <a:p>
            <a:pPr algn="l"/>
            <a:r>
              <a:rPr lang="fi-FI" sz="1600" b="1" dirty="0"/>
              <a:t>Brändin identiteetin on oltava futuristinen</a:t>
            </a:r>
            <a:r>
              <a:rPr lang="fi-FI" sz="1600" dirty="0"/>
              <a:t>, eli sen on paljastettava brändille asetetut tavoitteet. Sen tulisi kuvastaa brändin kestäviä ominaisuuksia. Brändi-identiteetti on perustavanlaatuinen keino kuluttajien tunnistamiseen, ja se edustaa brändin erottumista </a:t>
            </a:r>
            <a:r>
              <a:rPr lang="fi-FI" sz="1600"/>
              <a:t>kilpailijoista.</a:t>
            </a:r>
            <a:endParaRPr sz="1600" dirty="0"/>
          </a:p>
        </p:txBody>
      </p:sp>
      <p:sp>
        <p:nvSpPr>
          <p:cNvPr id="10" name="Google Shape;234;gf9ff28dbe4_0_112"/>
          <p:cNvSpPr txBox="1"/>
          <p:nvPr/>
        </p:nvSpPr>
        <p:spPr>
          <a:xfrm>
            <a:off x="6697858" y="889917"/>
            <a:ext cx="5326541" cy="642900"/>
          </a:xfrm>
          <a:prstGeom prst="rect">
            <a:avLst/>
          </a:prstGeom>
          <a:noFill/>
          <a:ln>
            <a:noFill/>
          </a:ln>
        </p:spPr>
        <p:txBody>
          <a:bodyPr spcFirstLastPara="1" wrap="square" lIns="91425" tIns="45700" rIns="91425" bIns="45700" anchor="b" anchorCtr="0">
            <a:normAutofit fontScale="47500" lnSpcReduction="20000"/>
          </a:bodyPr>
          <a:lstStyle/>
          <a:p>
            <a:pPr algn="ctr">
              <a:lnSpc>
                <a:spcPct val="90000"/>
              </a:lnSpc>
              <a:buClr>
                <a:srgbClr val="D92E2D"/>
              </a:buClr>
              <a:buSzPts val="4000"/>
            </a:pPr>
            <a:r>
              <a:rPr lang="fi-FI" sz="5800" dirty="0">
                <a:solidFill>
                  <a:srgbClr val="D92E2D"/>
                </a:solidFill>
                <a:latin typeface="Calibri"/>
                <a:ea typeface="Calibri"/>
                <a:cs typeface="Calibri"/>
                <a:sym typeface="Calibri"/>
              </a:rPr>
              <a:t>Osio </a:t>
            </a:r>
            <a:r>
              <a:rPr lang="sk-SK" sz="5800" dirty="0">
                <a:solidFill>
                  <a:srgbClr val="D92E2D"/>
                </a:solidFill>
                <a:latin typeface="Calibri"/>
                <a:ea typeface="Calibri"/>
                <a:cs typeface="Calibri"/>
                <a:sym typeface="Calibri"/>
              </a:rPr>
              <a:t>5</a:t>
            </a:r>
            <a:r>
              <a:rPr lang="fi-FI" sz="5800" dirty="0">
                <a:solidFill>
                  <a:srgbClr val="D92E2D"/>
                </a:solidFill>
                <a:latin typeface="Calibri"/>
                <a:ea typeface="Calibri"/>
                <a:cs typeface="Calibri"/>
                <a:sym typeface="Calibri"/>
              </a:rPr>
              <a:t> –</a:t>
            </a:r>
            <a:r>
              <a:rPr lang="sk-SK" sz="5800" dirty="0">
                <a:solidFill>
                  <a:srgbClr val="D92E2D"/>
                </a:solidFill>
                <a:latin typeface="Calibri"/>
                <a:ea typeface="Calibri"/>
                <a:cs typeface="Calibri"/>
                <a:sym typeface="Calibri"/>
              </a:rPr>
              <a:t> </a:t>
            </a:r>
            <a:r>
              <a:rPr lang="sk-SK" sz="5800" dirty="0">
                <a:solidFill>
                  <a:srgbClr val="D92E2D"/>
                </a:solidFill>
              </a:rPr>
              <a:t>Ide</a:t>
            </a:r>
            <a:r>
              <a:rPr lang="fi-FI" sz="5800" dirty="0" err="1">
                <a:solidFill>
                  <a:srgbClr val="D92E2D"/>
                </a:solidFill>
              </a:rPr>
              <a:t>ntiteetin</a:t>
            </a:r>
            <a:r>
              <a:rPr lang="fi-FI" sz="5800" dirty="0">
                <a:solidFill>
                  <a:srgbClr val="D92E2D"/>
                </a:solidFill>
              </a:rPr>
              <a:t> luomine</a:t>
            </a:r>
            <a:r>
              <a:rPr lang="sk-SK" sz="5800" dirty="0">
                <a:solidFill>
                  <a:srgbClr val="D92E2D"/>
                </a:solidFill>
              </a:rPr>
              <a:t>n</a:t>
            </a:r>
            <a:endParaRPr lang="sk-SK" sz="58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353767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2000"/>
                                        <p:tgtEl>
                                          <p:spTgt spid="22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30"/>
                                        </p:tgtEl>
                                        <p:attrNameLst>
                                          <p:attrName>style.visibility</p:attrName>
                                        </p:attrNameLst>
                                      </p:cBhvr>
                                      <p:to>
                                        <p:strVal val="visible"/>
                                      </p:to>
                                    </p:set>
                                    <p:animEffect transition="in" filter="fade">
                                      <p:cBhvr>
                                        <p:cTn id="11" dur="2000"/>
                                        <p:tgtEl>
                                          <p:spTgt spid="2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1"/>
                                        </p:tgtEl>
                                        <p:attrNameLst>
                                          <p:attrName>style.visibility</p:attrName>
                                        </p:attrNameLst>
                                      </p:cBhvr>
                                      <p:to>
                                        <p:strVal val="visible"/>
                                      </p:to>
                                    </p:set>
                                    <p:animEffect transition="in" filter="fade">
                                      <p:cBhvr>
                                        <p:cTn id="15" dur="2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524000" y="1100125"/>
            <a:ext cx="9144000" cy="4960015"/>
          </a:xfrm>
          <a:prstGeom prst="rect">
            <a:avLst/>
          </a:prstGeom>
          <a:noFill/>
          <a:ln>
            <a:noFill/>
          </a:ln>
        </p:spPr>
        <p:txBody>
          <a:bodyPr spcFirstLastPara="1" wrap="square" lIns="91425" tIns="45700" rIns="91425" bIns="45700" anchor="t" anchorCtr="0">
            <a:noAutofit/>
          </a:bodyPr>
          <a:lstStyle/>
          <a:p>
            <a:pPr marL="36000" lvl="0" indent="0" algn="l" rtl="0">
              <a:lnSpc>
                <a:spcPct val="90000"/>
              </a:lnSpc>
              <a:spcBef>
                <a:spcPts val="0"/>
              </a:spcBef>
              <a:spcAft>
                <a:spcPts val="0"/>
              </a:spcAft>
              <a:buClr>
                <a:srgbClr val="D92E2D"/>
              </a:buClr>
              <a:buSzPts val="3200"/>
              <a:buNone/>
            </a:pPr>
            <a:endParaRPr lang="sk-SK" sz="1600" dirty="0"/>
          </a:p>
          <a:p>
            <a:pPr marL="36000" lvl="0" indent="0" algn="l" rtl="0">
              <a:lnSpc>
                <a:spcPct val="100000"/>
              </a:lnSpc>
              <a:spcBef>
                <a:spcPts val="0"/>
              </a:spcBef>
              <a:spcAft>
                <a:spcPts val="0"/>
              </a:spcAft>
              <a:buClr>
                <a:srgbClr val="D92E2D"/>
              </a:buClr>
              <a:buSzPts val="3200"/>
              <a:buNone/>
            </a:pPr>
            <a:r>
              <a:rPr lang="en-US" sz="1600" dirty="0">
                <a:sym typeface="Calibri"/>
              </a:rPr>
              <a:t> </a:t>
            </a:r>
            <a:r>
              <a:rPr lang="en-US" sz="1600" b="1" dirty="0"/>
              <a:t>1. </a:t>
            </a:r>
            <a:r>
              <a:rPr lang="fi-FI" sz="1600" b="1" dirty="0"/>
              <a:t>Aloita logon suunnittelun ohjeistuksesta</a:t>
            </a:r>
          </a:p>
          <a:p>
            <a:pPr marL="36000" lvl="0" indent="0" algn="l" rtl="0">
              <a:lnSpc>
                <a:spcPct val="100000"/>
              </a:lnSpc>
              <a:spcBef>
                <a:spcPts val="0"/>
              </a:spcBef>
              <a:spcAft>
                <a:spcPts val="0"/>
              </a:spcAft>
              <a:buClr>
                <a:srgbClr val="D92E2D"/>
              </a:buClr>
              <a:buSzPts val="3200"/>
              <a:buNone/>
            </a:pPr>
            <a:r>
              <a:rPr lang="fi-FI" sz="1600" dirty="0"/>
              <a:t>Logon esittelyn onnistuminen asiakkaalle alkaa kauan ennen kuin istut alas esittelemään logoa.</a:t>
            </a:r>
          </a:p>
          <a:p>
            <a:pPr marL="36000" lvl="0" indent="0" algn="l" rtl="0">
              <a:lnSpc>
                <a:spcPct val="100000"/>
              </a:lnSpc>
              <a:spcBef>
                <a:spcPts val="0"/>
              </a:spcBef>
              <a:spcAft>
                <a:spcPts val="0"/>
              </a:spcAft>
              <a:buClr>
                <a:srgbClr val="D92E2D"/>
              </a:buClr>
              <a:buSzPts val="3200"/>
              <a:buNone/>
            </a:pPr>
            <a:r>
              <a:rPr lang="fi-FI" sz="1600" dirty="0"/>
              <a:t>Logon esittelyn todellinen salaisuus alkaa ensimmäisissä tapaamisissa asiakkaan kanssa, kun sovitte luovasta tehtävänannosta. Sen jälkeen logon esittelyssä asiakkaalle on kyse siitä, että hänelle näytetään, miten suunnittelemasi logo täyttää vaatimukset, joista sovitte aiemmin prosessin aikana. Seuraavassa kerrotaan, mitä muutamilla logosuunnittelun asiantuntijoilla oli sanottavaa siitä, miten logo esitellään suunnittelutehtävän mukaisesti:</a:t>
            </a:r>
            <a:endParaRPr lang="fi-FI" sz="1600" b="1" dirty="0"/>
          </a:p>
          <a:p>
            <a:pPr marL="36000" lvl="0" indent="0" algn="l" rtl="0">
              <a:lnSpc>
                <a:spcPct val="100000"/>
              </a:lnSpc>
              <a:spcBef>
                <a:spcPts val="0"/>
              </a:spcBef>
              <a:spcAft>
                <a:spcPts val="0"/>
              </a:spcAft>
              <a:buClr>
                <a:srgbClr val="D92E2D"/>
              </a:buClr>
              <a:buSzPts val="3200"/>
              <a:buNone/>
            </a:pPr>
            <a:r>
              <a:rPr lang="fi-FI" sz="1600" b="1" dirty="0"/>
              <a:t>2. Esittele logo henkilökohtaisesti tai videon välityksellä.</a:t>
            </a:r>
          </a:p>
          <a:p>
            <a:pPr marL="36000" lvl="0" indent="0" algn="l" rtl="0">
              <a:lnSpc>
                <a:spcPct val="100000"/>
              </a:lnSpc>
              <a:spcBef>
                <a:spcPts val="0"/>
              </a:spcBef>
              <a:spcAft>
                <a:spcPts val="0"/>
              </a:spcAft>
              <a:buClr>
                <a:srgbClr val="D92E2D"/>
              </a:buClr>
              <a:buSzPts val="3200"/>
              <a:buNone/>
            </a:pPr>
            <a:r>
              <a:rPr lang="fi-FI" sz="1600" dirty="0"/>
              <a:t>Toinen ehdotus logon esittelystä, joka nousi usein esiin asiantuntijaryhmässämme, oli se, että tee logoesittelyt asiakkaille henkilökohtaisesti (tai verkossa), ei sähköpostitse.</a:t>
            </a:r>
          </a:p>
          <a:p>
            <a:pPr marL="36000" lvl="0" indent="0" algn="l" rtl="0">
              <a:lnSpc>
                <a:spcPct val="100000"/>
              </a:lnSpc>
              <a:spcBef>
                <a:spcPts val="0"/>
              </a:spcBef>
              <a:spcAft>
                <a:spcPts val="0"/>
              </a:spcAft>
              <a:buClr>
                <a:srgbClr val="D92E2D"/>
              </a:buClr>
              <a:buSzPts val="3200"/>
              <a:buNone/>
            </a:pPr>
            <a:r>
              <a:rPr lang="fi-FI" sz="1600" dirty="0"/>
              <a:t>Osa logon esittelyn hallintaa on se, että pystyy arvioimaan asiakkaan reaktioita lennossa ja mukautumaan monenlaisiin reaktioihin. Tämä osoittautuu lähes mahdottomaksi, jos logon esittelee sähköpostitse.</a:t>
            </a:r>
          </a:p>
          <a:p>
            <a:pPr marL="36000" lvl="0" indent="0" algn="l" rtl="0">
              <a:lnSpc>
                <a:spcPct val="100000"/>
              </a:lnSpc>
              <a:spcBef>
                <a:spcPts val="0"/>
              </a:spcBef>
              <a:spcAft>
                <a:spcPts val="0"/>
              </a:spcAft>
              <a:buClr>
                <a:srgbClr val="D92E2D"/>
              </a:buClr>
              <a:buSzPts val="3200"/>
              <a:buNone/>
            </a:pPr>
            <a:r>
              <a:rPr lang="fi-FI" sz="1600" dirty="0"/>
              <a:t>Jos käytät aikaa valmistellaksesi logoesityksen, jonka teet "henkilökohtaisesti", osoitat myös, että välität siitä, miten esität logon, ja että uskot lopulliseen logosuunnitteluun. </a:t>
            </a:r>
          </a:p>
          <a:p>
            <a:pPr marL="36000" lvl="0" indent="0" algn="l" rtl="0">
              <a:lnSpc>
                <a:spcPct val="100000"/>
              </a:lnSpc>
              <a:spcBef>
                <a:spcPts val="0"/>
              </a:spcBef>
              <a:spcAft>
                <a:spcPts val="0"/>
              </a:spcAft>
              <a:buClr>
                <a:srgbClr val="D92E2D"/>
              </a:buClr>
              <a:buSzPts val="3200"/>
              <a:buNone/>
            </a:pPr>
            <a:r>
              <a:rPr lang="fi-FI" sz="1600" b="1" dirty="0"/>
              <a:t>3. Kerro logosta vaikuttava tarina</a:t>
            </a:r>
          </a:p>
          <a:p>
            <a:pPr marL="36000" lvl="0" indent="0" algn="l" rtl="0">
              <a:lnSpc>
                <a:spcPct val="100000"/>
              </a:lnSpc>
              <a:spcBef>
                <a:spcPts val="0"/>
              </a:spcBef>
              <a:spcAft>
                <a:spcPts val="0"/>
              </a:spcAft>
              <a:buClr>
                <a:srgbClr val="D92E2D"/>
              </a:buClr>
              <a:buSzPts val="3200"/>
              <a:buNone/>
            </a:pPr>
            <a:r>
              <a:rPr lang="fi-FI" sz="1600" dirty="0"/>
              <a:t>Logon esittely asiakkaalle on yhtä lailla tarinankerrontaa kuin ammattimaista esitystaitoa. Itse asiassa tarinalla pääset usein paljon pidemmälle asiakkaan kanssa kuin jäykällä, johtajatyylisellä esityksellä. Tarinasi tulisi esittää yrityksen tai sen asiakkaiden kohtaama ongelma ja se, miten uusi logo ratkaisee monia aiempia ongelmia.</a:t>
            </a:r>
            <a:endParaRPr lang="en-US" sz="1600" dirty="0"/>
          </a:p>
          <a:p>
            <a:pPr marL="36000" algn="l">
              <a:lnSpc>
                <a:spcPct val="120000"/>
              </a:lnSpc>
              <a:spcBef>
                <a:spcPts val="0"/>
              </a:spcBef>
            </a:pPr>
            <a:endParaRPr lang="en-US" sz="1600" dirty="0"/>
          </a:p>
        </p:txBody>
      </p:sp>
      <p:sp>
        <p:nvSpPr>
          <p:cNvPr id="245" name="Google Shape;245;gf9ff28dbe4_0_169"/>
          <p:cNvSpPr txBox="1"/>
          <p:nvPr/>
        </p:nvSpPr>
        <p:spPr>
          <a:xfrm>
            <a:off x="5146964" y="553541"/>
            <a:ext cx="7044961"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fi-FI" sz="3600" dirty="0">
                <a:solidFill>
                  <a:srgbClr val="D92E2D"/>
                </a:solidFill>
              </a:rPr>
              <a:t>Osio </a:t>
            </a:r>
            <a:r>
              <a:rPr lang="sk-SK" sz="3600" dirty="0">
                <a:solidFill>
                  <a:srgbClr val="D92E2D"/>
                </a:solidFill>
              </a:rPr>
              <a:t>6</a:t>
            </a:r>
            <a:r>
              <a:rPr lang="fi-FI" sz="3600" dirty="0">
                <a:solidFill>
                  <a:srgbClr val="D92E2D"/>
                </a:solidFill>
              </a:rPr>
              <a:t> – Esittely </a:t>
            </a:r>
            <a:r>
              <a:rPr lang="fi-FI" sz="3600" dirty="0" err="1">
                <a:solidFill>
                  <a:srgbClr val="D92E2D"/>
                </a:solidFill>
              </a:rPr>
              <a:t>asiakkaaalle</a:t>
            </a:r>
            <a:endParaRPr lang="sk-SK" sz="3200" dirty="0">
              <a:solidFill>
                <a:srgbClr val="D92E2D"/>
              </a:solidFill>
            </a:endParaRPr>
          </a:p>
        </p:txBody>
      </p:sp>
    </p:spTree>
    <p:extLst>
      <p:ext uri="{BB962C8B-B14F-4D97-AF65-F5344CB8AC3E}">
        <p14:creationId xmlns:p14="http://schemas.microsoft.com/office/powerpoint/2010/main" val="406383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gf9ff28dbe4_0_16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40" name="Google Shape;240;gf9ff28dbe4_0_16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f9ff28dbe4_0_16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f9ff28dbe4_0_16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3" name="Google Shape;243;gf9ff28dbe4_0_16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44" name="Google Shape;244;gf9ff28dbe4_0_169"/>
          <p:cNvSpPr txBox="1">
            <a:spLocks noGrp="1"/>
          </p:cNvSpPr>
          <p:nvPr>
            <p:ph type="subTitle" idx="1"/>
          </p:nvPr>
        </p:nvSpPr>
        <p:spPr>
          <a:xfrm>
            <a:off x="1442749" y="1093694"/>
            <a:ext cx="9144000" cy="4980435"/>
          </a:xfrm>
          <a:prstGeom prst="rect">
            <a:avLst/>
          </a:prstGeom>
          <a:noFill/>
          <a:ln>
            <a:noFill/>
          </a:ln>
        </p:spPr>
        <p:txBody>
          <a:bodyPr spcFirstLastPara="1" wrap="square" lIns="91425" tIns="45700" rIns="91425" bIns="45700" anchor="t" anchorCtr="0">
            <a:noAutofit/>
          </a:bodyPr>
          <a:lstStyle/>
          <a:p>
            <a:pPr marL="36000" algn="l">
              <a:lnSpc>
                <a:spcPct val="120000"/>
              </a:lnSpc>
              <a:spcBef>
                <a:spcPts val="0"/>
              </a:spcBef>
            </a:pPr>
            <a:r>
              <a:rPr lang="fi-FI" sz="1600" b="1" dirty="0"/>
              <a:t>4. Sisällytä mallit ja tarjoa konteksti</a:t>
            </a:r>
          </a:p>
          <a:p>
            <a:pPr marL="36000" algn="l">
              <a:lnSpc>
                <a:spcPct val="120000"/>
              </a:lnSpc>
              <a:spcBef>
                <a:spcPts val="0"/>
              </a:spcBef>
            </a:pPr>
            <a:r>
              <a:rPr lang="fi-FI" sz="1600" dirty="0"/>
              <a:t>Sen lisäksi, että kerrot tarinan ja näytät, miten logosi ratkaisee asiakkaan ongelman, sinun kannattaa myös opetella esittämään logo asiayhteydessä esittämällä todellisia skenaarioita ja mallinnuksia. Esittelemällä asiakkaan logon todellisissa ympäristöissä (kuten asiakkaan tuotteissa, toimistopaperissa tai mainoksissa) asiakkaasi pystyy todennäköisemmin näkemään esittelemäsi uuden logon vahvuuden.</a:t>
            </a:r>
            <a:r>
              <a:rPr lang="en-US" sz="1600" b="1" dirty="0"/>
              <a:t> </a:t>
            </a:r>
          </a:p>
          <a:p>
            <a:pPr marL="36000" algn="l">
              <a:lnSpc>
                <a:spcPct val="120000"/>
              </a:lnSpc>
              <a:spcBef>
                <a:spcPts val="0"/>
              </a:spcBef>
            </a:pPr>
            <a:r>
              <a:rPr lang="fi-FI" sz="1600" b="1" dirty="0"/>
              <a:t>5. Näytä logon monipuolisuus</a:t>
            </a:r>
          </a:p>
          <a:p>
            <a:pPr marL="36000" algn="l">
              <a:lnSpc>
                <a:spcPct val="120000"/>
              </a:lnSpc>
              <a:spcBef>
                <a:spcPts val="0"/>
              </a:spcBef>
            </a:pPr>
            <a:r>
              <a:rPr lang="fi-FI" sz="1600" dirty="0"/>
              <a:t>Sen lisäksi, että esitellään malliesimerkkejä logon mahdollisista käyttötavoista, on hyödyllistä näyttää, kuinka monipuolinen logo voi olla. Kun opit esittämään logon monin eri tavoin, asiakkaasi näkee, kuinka joustava ja ajaton uusi suunnitelmasi on. Se auttaa häntä näkemään, miksi veloitat logon luomisesta.</a:t>
            </a:r>
            <a:r>
              <a:rPr lang="en-US" sz="1600" b="1" dirty="0"/>
              <a:t> </a:t>
            </a:r>
          </a:p>
          <a:p>
            <a:pPr marL="36000" algn="l">
              <a:lnSpc>
                <a:spcPct val="120000"/>
              </a:lnSpc>
              <a:spcBef>
                <a:spcPts val="0"/>
              </a:spcBef>
            </a:pPr>
            <a:r>
              <a:rPr lang="fi-FI" sz="1600" b="1" dirty="0"/>
              <a:t>6. Keskity yleisöön</a:t>
            </a:r>
          </a:p>
          <a:p>
            <a:pPr marL="36000" algn="l">
              <a:lnSpc>
                <a:spcPct val="120000"/>
              </a:lnSpc>
              <a:spcBef>
                <a:spcPts val="0"/>
              </a:spcBef>
            </a:pPr>
            <a:r>
              <a:rPr lang="fi-FI" sz="1600" dirty="0"/>
              <a:t>Yleisö ei useinkaan ole asiakas, jolle logoa esittelet, vaan hänen asiakkaansa tai päämiehensä. Vaikka voi siis olla houkuttelevaa puhua siitä, kuinka paljon asiakkaasi pitäisi pitää uusista logomalleistasi, on onnistumisen kannalta ratkaisevan tärkeää oppia esittämään logo oikeaa yleisöä silmällä pitäen. Ehkä yhden tärkeimmistä neuvoista antoi logosuunnittelija Ben </a:t>
            </a:r>
            <a:r>
              <a:rPr lang="fi-FI" sz="1600" dirty="0" err="1"/>
              <a:t>Mottershead</a:t>
            </a:r>
            <a:r>
              <a:rPr lang="fi-FI" sz="1600" dirty="0"/>
              <a:t> Ben </a:t>
            </a:r>
            <a:r>
              <a:rPr lang="fi-FI" sz="1600" dirty="0" err="1"/>
              <a:t>designs</a:t>
            </a:r>
            <a:r>
              <a:rPr lang="fi-FI" sz="1600" dirty="0"/>
              <a:t> -yrityksestä: "Näytä logo aina sellaisena kuin yleisö sen näkisi." Tämä on ehkä yksi tärkeimmistä neuvoista. Tämä tarkoittaa, että kun esittelet </a:t>
            </a:r>
            <a:r>
              <a:rPr lang="fi-FI" sz="1600" dirty="0" err="1"/>
              <a:t>mallinnoksia</a:t>
            </a:r>
            <a:r>
              <a:rPr lang="fi-FI" sz="1600" dirty="0"/>
              <a:t> tai korostat uuden logosuunnitelmasi monipuolisuutta, varmista, että korostat uutta logoa tärkeimmän yleisön näkökulmasta: oman asiakkaasi asiakkaan</a:t>
            </a:r>
            <a:r>
              <a:rPr lang="fi-FI" sz="1600" b="1" dirty="0"/>
              <a:t>.</a:t>
            </a:r>
            <a:endParaRPr lang="en-US" sz="1600" dirty="0"/>
          </a:p>
          <a:p>
            <a:pPr marL="36000" algn="l">
              <a:lnSpc>
                <a:spcPct val="120000"/>
              </a:lnSpc>
              <a:spcBef>
                <a:spcPts val="0"/>
              </a:spcBef>
            </a:pPr>
            <a:endParaRPr lang="sk-SK" sz="1600" dirty="0"/>
          </a:p>
        </p:txBody>
      </p:sp>
      <p:sp>
        <p:nvSpPr>
          <p:cNvPr id="9" name="Google Shape;245;gf9ff28dbe4_0_169"/>
          <p:cNvSpPr txBox="1"/>
          <p:nvPr/>
        </p:nvSpPr>
        <p:spPr>
          <a:xfrm>
            <a:off x="4867835" y="553541"/>
            <a:ext cx="7002941" cy="642900"/>
          </a:xfrm>
          <a:prstGeom prst="rect">
            <a:avLst/>
          </a:prstGeom>
          <a:noFill/>
          <a:ln>
            <a:noFill/>
          </a:ln>
        </p:spPr>
        <p:txBody>
          <a:bodyPr spcFirstLastPara="1" wrap="square" lIns="91425" tIns="45700" rIns="91425" bIns="45700" anchor="b" anchorCtr="0">
            <a:noAutofit/>
          </a:bodyPr>
          <a:lstStyle/>
          <a:p>
            <a:pPr marL="36000" lvl="0">
              <a:lnSpc>
                <a:spcPct val="90000"/>
              </a:lnSpc>
              <a:buClr>
                <a:srgbClr val="D92E2D"/>
              </a:buClr>
              <a:buSzPts val="3200"/>
            </a:pPr>
            <a:r>
              <a:rPr lang="fi-FI" sz="3600" dirty="0">
                <a:solidFill>
                  <a:srgbClr val="D92E2D"/>
                </a:solidFill>
              </a:rPr>
              <a:t>Osio </a:t>
            </a:r>
            <a:r>
              <a:rPr lang="sk-SK" sz="3600" dirty="0">
                <a:solidFill>
                  <a:srgbClr val="D92E2D"/>
                </a:solidFill>
              </a:rPr>
              <a:t>6</a:t>
            </a:r>
            <a:r>
              <a:rPr lang="fi-FI" sz="3600" dirty="0">
                <a:solidFill>
                  <a:srgbClr val="D92E2D"/>
                </a:solidFill>
              </a:rPr>
              <a:t> –</a:t>
            </a:r>
            <a:r>
              <a:rPr lang="sk-SK" sz="3600" dirty="0">
                <a:solidFill>
                  <a:srgbClr val="D92E2D"/>
                </a:solidFill>
              </a:rPr>
              <a:t> </a:t>
            </a:r>
            <a:r>
              <a:rPr lang="fi-FI" sz="3600" dirty="0">
                <a:solidFill>
                  <a:srgbClr val="D92E2D"/>
                </a:solidFill>
              </a:rPr>
              <a:t>Esittely asiakkaalle</a:t>
            </a:r>
            <a:endParaRPr lang="sk-SK" sz="3600" dirty="0">
              <a:solidFill>
                <a:srgbClr val="D92E2D"/>
              </a:solidFill>
            </a:endParaRPr>
          </a:p>
        </p:txBody>
      </p:sp>
    </p:spTree>
    <p:extLst>
      <p:ext uri="{BB962C8B-B14F-4D97-AF65-F5344CB8AC3E}">
        <p14:creationId xmlns:p14="http://schemas.microsoft.com/office/powerpoint/2010/main" val="16294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2000"/>
                                        <p:tgtEl>
                                          <p:spTgt spid="24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1"/>
                                        </p:tgtEl>
                                        <p:attrNameLst>
                                          <p:attrName>style.visibility</p:attrName>
                                        </p:attrNameLst>
                                      </p:cBhvr>
                                      <p:to>
                                        <p:strVal val="visible"/>
                                      </p:to>
                                    </p:set>
                                    <p:animEffect transition="in" filter="fade">
                                      <p:cBhvr>
                                        <p:cTn id="11" dur="2000"/>
                                        <p:tgtEl>
                                          <p:spTgt spid="24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2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524000" y="1057836"/>
            <a:ext cx="9144000" cy="4966276"/>
          </a:xfrm>
          <a:prstGeom prst="rect">
            <a:avLst/>
          </a:prstGeom>
          <a:noFill/>
          <a:ln>
            <a:noFill/>
          </a:ln>
        </p:spPr>
        <p:txBody>
          <a:bodyPr spcFirstLastPara="1" wrap="square" lIns="91425" tIns="45700" rIns="91425" bIns="45700" anchor="t" anchorCtr="0">
            <a:normAutofit/>
          </a:bodyPr>
          <a:lstStyle/>
          <a:p>
            <a:pPr algn="l"/>
            <a:r>
              <a:rPr lang="fi-FI" sz="1600" dirty="0"/>
              <a:t>Logo on ensimmäinen asia, jonka ihmiset näkevät brändisi symbolina. Se kuvaa sitä, mitä brändisi on, ja välittää brändisi ensisijaisen ajatuksen. Ihmiset tekevät kaikenlaista luovaa työtä tehdäkseen brändilogostaan paremman, mutta kaikki ponnistelut epäonnistuvat, jos joitakin asioita ei oteta huomioon. On määritelty tiettyjä sääntöjä, joita tuotemerkkien on noudatettava, kun ne suunnittelevat yrityksensä logon.</a:t>
            </a:r>
            <a:r>
              <a:rPr lang="fi-FI" sz="1600" dirty="0">
                <a:hlinkClick r:id="rId5"/>
              </a:rPr>
              <a:t> s. </a:t>
            </a:r>
            <a:r>
              <a:rPr lang="fi-FI" sz="1600" dirty="0"/>
              <a:t>Olemme laatineet listan, jossa on lueteltu 6 asiaa, jotka on otettava huomioon ennen kuin viimeistelet tuotemerkkisi logon.</a:t>
            </a:r>
            <a:r>
              <a:rPr lang="sk-SK" sz="1600" dirty="0"/>
              <a:t> </a:t>
            </a:r>
            <a:endParaRPr lang="fi-FI" sz="1600" b="1" dirty="0"/>
          </a:p>
          <a:p>
            <a:pPr algn="l"/>
            <a:r>
              <a:rPr lang="fi-FI" sz="1600" b="1" dirty="0"/>
              <a:t>Ymmärtääkö yleisösi logosi hyvin</a:t>
            </a:r>
            <a:r>
              <a:rPr lang="fi-FI" sz="1600" dirty="0"/>
              <a:t>?- Olet ehkä suunnitellut kauniin logon, jossa on kaikenlaisia värejä, mutta siinä ei ole mitään järkeä, jos yleisösi ei ymmärrä sitä tai ymmärtää sen väärin jollakin muulla tavalla. Logon on välitettävä brändisi todellinen olemus, ja yleisön on ymmärrettävä se oikein.</a:t>
            </a:r>
            <a:r>
              <a:rPr lang="en-US" sz="1600" b="1" dirty="0"/>
              <a:t> </a:t>
            </a:r>
          </a:p>
          <a:p>
            <a:pPr algn="l"/>
            <a:r>
              <a:rPr lang="fi-FI" sz="1600" b="1" dirty="0"/>
              <a:t>Tee siitä yksinkertainen mutta </a:t>
            </a:r>
            <a:r>
              <a:rPr lang="fi-FI" sz="1600" dirty="0"/>
              <a:t>kaunis - Liian monien muotojen ja kontrastivärien lisääminen tekee logosta sekavan. Yleisösi ei ehkä pidä logosta, jonka muotoilu on todella monimutkainen. Pidä se yksinkertaisena ja käytä vähemmän värejä, jolloin yleisö tunnistaa sen helposti, kun se näkee logon uudelleen. Esim. Applen logo on yksinkertainen, ja se viestii heidän ajatuksestaan pitää asiat yksinkertaisina ja kauniina.</a:t>
            </a:r>
            <a:r>
              <a:rPr lang="en-US" sz="1600" b="1" dirty="0"/>
              <a:t> </a:t>
            </a:r>
          </a:p>
          <a:p>
            <a:pPr algn="l"/>
            <a:r>
              <a:rPr lang="fi-FI" sz="1600" b="1" dirty="0"/>
              <a:t>Älä käytä liikaa tehosteita </a:t>
            </a:r>
            <a:r>
              <a:rPr lang="fi-FI" sz="1600" dirty="0"/>
              <a:t>- Tehosteet, kuten varjot, viisteet ja kuviot, voivat vaikuttaa houkuttelevilta, mutta ne voivat olla ongelma, kun niitä tarkastellaan eri laitteilla ja formaateissa. Jos käytät efektiä, logo voi näyttää hyvin erilaiselta,  kun katsot sitä tietokoneella tai jos katsot sitä painetussa esitteessä.</a:t>
            </a:r>
            <a:endParaRPr lang="en-US" sz="1600" dirty="0"/>
          </a:p>
        </p:txBody>
      </p:sp>
      <p:sp>
        <p:nvSpPr>
          <p:cNvPr id="256" name="Google Shape;256;gf9ff28dbe4_0_179"/>
          <p:cNvSpPr txBox="1"/>
          <p:nvPr/>
        </p:nvSpPr>
        <p:spPr>
          <a:xfrm>
            <a:off x="7736541" y="1138157"/>
            <a:ext cx="4089265"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fi-FI" sz="3600" dirty="0">
                <a:solidFill>
                  <a:srgbClr val="D92E2D"/>
                </a:solidFill>
                <a:latin typeface="Calibri"/>
                <a:ea typeface="Calibri"/>
                <a:cs typeface="Calibri"/>
                <a:sym typeface="Calibri"/>
              </a:rPr>
              <a:t>Osio </a:t>
            </a:r>
            <a:r>
              <a:rPr lang="sk-SK" sz="3600" dirty="0">
                <a:solidFill>
                  <a:srgbClr val="D92E2D"/>
                </a:solidFill>
                <a:latin typeface="Calibri"/>
                <a:ea typeface="Calibri"/>
                <a:cs typeface="Calibri"/>
                <a:sym typeface="Calibri"/>
              </a:rPr>
              <a:t>7</a:t>
            </a:r>
            <a:r>
              <a:rPr lang="fi-FI" sz="3600" dirty="0">
                <a:solidFill>
                  <a:srgbClr val="D92E2D"/>
                </a:solidFill>
                <a:latin typeface="Calibri"/>
                <a:ea typeface="Calibri"/>
                <a:cs typeface="Calibri"/>
                <a:sym typeface="Calibri"/>
              </a:rPr>
              <a:t> - Viimeistely</a:t>
            </a:r>
            <a:endParaRPr lang="sk-SK" sz="3600" dirty="0"/>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9" name="Google Shape;388;p8"/>
          <p:cNvPicPr preferRelativeResize="0"/>
          <p:nvPr/>
        </p:nvPicPr>
        <p:blipFill rotWithShape="1">
          <a:blip r:embed="rId6">
            <a:alphaModFix/>
          </a:blip>
          <a:srcRect/>
          <a:stretch/>
        </p:blipFill>
        <p:spPr>
          <a:xfrm>
            <a:off x="10089134" y="5325035"/>
            <a:ext cx="1892054" cy="131325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subTitle" idx="1"/>
          </p:nvPr>
        </p:nvSpPr>
        <p:spPr>
          <a:xfrm>
            <a:off x="1459132" y="1196400"/>
            <a:ext cx="6026935" cy="459532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dirty="0">
              <a:solidFill>
                <a:srgbClr val="E47A24"/>
              </a:solidFill>
              <a:latin typeface="Calibri"/>
              <a:ea typeface="Calibri"/>
              <a:cs typeface="Calibri"/>
              <a:sym typeface="Calibri"/>
            </a:endParaRPr>
          </a:p>
          <a:p>
            <a:pPr marL="0" lvl="0" indent="0" algn="just" rtl="0">
              <a:lnSpc>
                <a:spcPct val="90000"/>
              </a:lnSpc>
              <a:spcBef>
                <a:spcPts val="1000"/>
              </a:spcBef>
              <a:spcAft>
                <a:spcPts val="0"/>
              </a:spcAft>
              <a:buClr>
                <a:srgbClr val="FFC300"/>
              </a:buClr>
              <a:buSzPts val="2000"/>
              <a:buNone/>
            </a:pPr>
            <a:r>
              <a:rPr lang="en-US" sz="2000" b="1" dirty="0" err="1">
                <a:solidFill>
                  <a:srgbClr val="FFC300"/>
                </a:solidFill>
              </a:rPr>
              <a:t>Tämän</a:t>
            </a:r>
            <a:r>
              <a:rPr lang="en-US" sz="2000" b="1" dirty="0">
                <a:solidFill>
                  <a:srgbClr val="FFC300"/>
                </a:solidFill>
              </a:rPr>
              <a:t> </a:t>
            </a:r>
            <a:r>
              <a:rPr lang="en-US" sz="2000" b="1" dirty="0" err="1">
                <a:solidFill>
                  <a:srgbClr val="FFC300"/>
                </a:solidFill>
              </a:rPr>
              <a:t>moduulin</a:t>
            </a:r>
            <a:r>
              <a:rPr lang="en-US" sz="2000" b="1" dirty="0">
                <a:solidFill>
                  <a:srgbClr val="FFC300"/>
                </a:solidFill>
              </a:rPr>
              <a:t> </a:t>
            </a:r>
            <a:r>
              <a:rPr lang="en-US" sz="2000" b="1" dirty="0" err="1">
                <a:solidFill>
                  <a:srgbClr val="FFC300"/>
                </a:solidFill>
              </a:rPr>
              <a:t>päätteeksi</a:t>
            </a:r>
            <a:r>
              <a:rPr lang="en-US" sz="2000" b="1" dirty="0">
                <a:solidFill>
                  <a:srgbClr val="FFC300"/>
                </a:solidFill>
                <a:latin typeface="Calibri"/>
                <a:ea typeface="Calibri"/>
                <a:cs typeface="Calibri"/>
                <a:sym typeface="Calibri"/>
              </a:rPr>
              <a:t>:</a:t>
            </a:r>
            <a:endParaRPr dirty="0"/>
          </a:p>
        </p:txBody>
      </p:sp>
      <p:pic>
        <p:nvPicPr>
          <p:cNvPr id="93" name="Google Shape;93;p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94" name="Google Shape;94;p2"/>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98" name="Google Shape;98;p2"/>
          <p:cNvSpPr txBox="1">
            <a:spLocks noGrp="1"/>
          </p:cNvSpPr>
          <p:nvPr>
            <p:ph type="ctrTitle"/>
          </p:nvPr>
        </p:nvSpPr>
        <p:spPr>
          <a:xfrm>
            <a:off x="8058976" y="-1"/>
            <a:ext cx="3811683" cy="119640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ct val="100000"/>
              <a:buFont typeface="Calibri"/>
              <a:buNone/>
            </a:pPr>
            <a:r>
              <a:rPr lang="en-US" sz="4000" b="1" dirty="0" err="1">
                <a:solidFill>
                  <a:srgbClr val="D92E2D"/>
                </a:solidFill>
              </a:rPr>
              <a:t>Tavoitteet</a:t>
            </a:r>
            <a:r>
              <a:rPr lang="en-US" sz="4000" b="1" dirty="0">
                <a:solidFill>
                  <a:srgbClr val="D92E2D"/>
                </a:solidFill>
              </a:rPr>
              <a:t> ja </a:t>
            </a:r>
            <a:r>
              <a:rPr lang="en-US" sz="4000" b="1" dirty="0" err="1">
                <a:solidFill>
                  <a:srgbClr val="D92E2D"/>
                </a:solidFill>
              </a:rPr>
              <a:t>päämäärät</a:t>
            </a:r>
            <a:endParaRPr sz="4000" b="1" dirty="0">
              <a:solidFill>
                <a:srgbClr val="D92E2D"/>
              </a:solidFill>
            </a:endParaRPr>
          </a:p>
        </p:txBody>
      </p:sp>
      <p:pic>
        <p:nvPicPr>
          <p:cNvPr id="99" name="Google Shape;99;p2"/>
          <p:cNvPicPr preferRelativeResize="0"/>
          <p:nvPr/>
        </p:nvPicPr>
        <p:blipFill rotWithShape="1">
          <a:blip r:embed="rId5">
            <a:alphaModFix/>
          </a:blip>
          <a:srcRect l="77489" r="3171"/>
          <a:stretch/>
        </p:blipFill>
        <p:spPr>
          <a:xfrm>
            <a:off x="1459132" y="2317483"/>
            <a:ext cx="317240" cy="482490"/>
          </a:xfrm>
          <a:prstGeom prst="rect">
            <a:avLst/>
          </a:prstGeom>
          <a:noFill/>
          <a:ln>
            <a:noFill/>
          </a:ln>
        </p:spPr>
      </p:pic>
      <p:pic>
        <p:nvPicPr>
          <p:cNvPr id="100" name="Google Shape;100;p2"/>
          <p:cNvPicPr preferRelativeResize="0"/>
          <p:nvPr/>
        </p:nvPicPr>
        <p:blipFill rotWithShape="1">
          <a:blip r:embed="rId5">
            <a:alphaModFix/>
          </a:blip>
          <a:srcRect l="77489" r="3171"/>
          <a:stretch/>
        </p:blipFill>
        <p:spPr>
          <a:xfrm>
            <a:off x="1459132" y="3300003"/>
            <a:ext cx="317240" cy="482490"/>
          </a:xfrm>
          <a:prstGeom prst="rect">
            <a:avLst/>
          </a:prstGeom>
          <a:noFill/>
          <a:ln>
            <a:noFill/>
          </a:ln>
        </p:spPr>
      </p:pic>
      <p:pic>
        <p:nvPicPr>
          <p:cNvPr id="101" name="Google Shape;101;p2"/>
          <p:cNvPicPr preferRelativeResize="0"/>
          <p:nvPr/>
        </p:nvPicPr>
        <p:blipFill rotWithShape="1">
          <a:blip r:embed="rId5">
            <a:alphaModFix/>
          </a:blip>
          <a:srcRect l="77489" r="3171"/>
          <a:stretch/>
        </p:blipFill>
        <p:spPr>
          <a:xfrm>
            <a:off x="1459132" y="4282523"/>
            <a:ext cx="317240" cy="482490"/>
          </a:xfrm>
          <a:prstGeom prst="rect">
            <a:avLst/>
          </a:prstGeom>
          <a:noFill/>
          <a:ln>
            <a:noFill/>
          </a:ln>
        </p:spPr>
      </p:pic>
      <p:sp>
        <p:nvSpPr>
          <p:cNvPr id="102" name="Google Shape;102;p2"/>
          <p:cNvSpPr txBox="1"/>
          <p:nvPr/>
        </p:nvSpPr>
        <p:spPr>
          <a:xfrm>
            <a:off x="1900224" y="2632419"/>
            <a:ext cx="51249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dirty="0">
                <a:solidFill>
                  <a:schemeClr val="dk1"/>
                </a:solidFill>
                <a:latin typeface="Calibri"/>
                <a:ea typeface="Calibri"/>
                <a:cs typeface="Calibri"/>
                <a:sym typeface="Calibri"/>
              </a:rPr>
              <a:t>Teoreettinen pohja</a:t>
            </a:r>
            <a:endParaRPr sz="1200" dirty="0">
              <a:solidFill>
                <a:schemeClr val="dk1"/>
              </a:solidFill>
              <a:latin typeface="Calibri"/>
              <a:ea typeface="Calibri"/>
              <a:cs typeface="Calibri"/>
              <a:sym typeface="Calibri"/>
            </a:endParaRPr>
          </a:p>
        </p:txBody>
      </p:sp>
      <p:sp>
        <p:nvSpPr>
          <p:cNvPr id="103" name="Google Shape;103;p2"/>
          <p:cNvSpPr txBox="1"/>
          <p:nvPr/>
        </p:nvSpPr>
        <p:spPr>
          <a:xfrm>
            <a:off x="1900224" y="2080838"/>
            <a:ext cx="5124925" cy="646290"/>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Ymmärrät</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brändäämisen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merkityksen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yrityksen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kokonaiskuvassa</a:t>
            </a:r>
            <a:endParaRPr sz="1800" b="1" dirty="0">
              <a:solidFill>
                <a:schemeClr val="dk1"/>
              </a:solidFill>
              <a:latin typeface="Calibri"/>
              <a:ea typeface="Calibri"/>
              <a:cs typeface="Calibri"/>
              <a:sym typeface="Calibri"/>
            </a:endParaRPr>
          </a:p>
        </p:txBody>
      </p:sp>
      <p:sp>
        <p:nvSpPr>
          <p:cNvPr id="104" name="Google Shape;104;p2"/>
          <p:cNvSpPr txBox="1"/>
          <p:nvPr/>
        </p:nvSpPr>
        <p:spPr>
          <a:xfrm>
            <a:off x="1900225" y="3622840"/>
            <a:ext cx="5124925" cy="276959"/>
          </a:xfrm>
          <a:prstGeom prst="rect">
            <a:avLst/>
          </a:prstGeom>
          <a:noFill/>
          <a:ln>
            <a:noFill/>
          </a:ln>
        </p:spPr>
        <p:txBody>
          <a:bodyPr spcFirstLastPara="1" wrap="square" lIns="91425" tIns="45700" rIns="91425" bIns="45700" anchor="t" anchorCtr="0">
            <a:spAutoFit/>
          </a:bodyPr>
          <a:lstStyle/>
          <a:p>
            <a:pPr lvl="0"/>
            <a:r>
              <a:rPr lang="en-US" sz="1200" dirty="0" err="1">
                <a:solidFill>
                  <a:schemeClr val="dk1"/>
                </a:solidFill>
                <a:latin typeface="Calibri"/>
                <a:ea typeface="Calibri"/>
                <a:cs typeface="Calibri"/>
                <a:sym typeface="Calibri"/>
              </a:rPr>
              <a:t>Sovellat</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teoreettista</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pohjaa</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käytännön</a:t>
            </a:r>
            <a:r>
              <a:rPr lang="en-US" sz="1200" dirty="0">
                <a:solidFill>
                  <a:schemeClr val="dk1"/>
                </a:solidFill>
                <a:latin typeface="Calibri"/>
                <a:ea typeface="Calibri"/>
                <a:cs typeface="Calibri"/>
                <a:sym typeface="Calibri"/>
              </a:rPr>
              <a:t> </a:t>
            </a:r>
            <a:r>
              <a:rPr lang="en-US" sz="1200" dirty="0" err="1">
                <a:solidFill>
                  <a:schemeClr val="dk1"/>
                </a:solidFill>
                <a:latin typeface="Calibri"/>
                <a:ea typeface="Calibri"/>
                <a:cs typeface="Calibri"/>
                <a:sym typeface="Calibri"/>
              </a:rPr>
              <a:t>harjoituksiin</a:t>
            </a:r>
            <a:endParaRPr sz="1200" dirty="0">
              <a:solidFill>
                <a:schemeClr val="dk1"/>
              </a:solidFill>
              <a:latin typeface="Calibri"/>
              <a:ea typeface="Calibri"/>
              <a:cs typeface="Calibri"/>
              <a:sym typeface="Calibri"/>
            </a:endParaRPr>
          </a:p>
        </p:txBody>
      </p:sp>
      <p:sp>
        <p:nvSpPr>
          <p:cNvPr id="105" name="Google Shape;105;p2"/>
          <p:cNvSpPr txBox="1"/>
          <p:nvPr/>
        </p:nvSpPr>
        <p:spPr>
          <a:xfrm>
            <a:off x="1900225" y="3284275"/>
            <a:ext cx="5801700" cy="369300"/>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Luot</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brändin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myyntityökaluksi</a:t>
            </a:r>
            <a:r>
              <a:rPr lang="en-US" sz="1800" b="1" dirty="0">
                <a:solidFill>
                  <a:schemeClr val="dk1"/>
                </a:solidFill>
                <a:latin typeface="Calibri"/>
                <a:ea typeface="Calibri"/>
                <a:cs typeface="Calibri"/>
                <a:sym typeface="Calibri"/>
              </a:rPr>
              <a:t> (</a:t>
            </a:r>
            <a:r>
              <a:rPr lang="fi-FI" sz="1800" b="1" dirty="0">
                <a:solidFill>
                  <a:schemeClr val="dk1"/>
                </a:solidFill>
                <a:latin typeface="Calibri"/>
                <a:ea typeface="Calibri"/>
                <a:cs typeface="Calibri"/>
                <a:sym typeface="Calibri"/>
              </a:rPr>
              <a:t>”</a:t>
            </a:r>
            <a:r>
              <a:rPr lang="sk-SK" sz="1800" b="1" dirty="0">
                <a:solidFill>
                  <a:schemeClr val="dk1"/>
                </a:solidFill>
                <a:latin typeface="Calibri"/>
                <a:ea typeface="Calibri"/>
                <a:cs typeface="Calibri"/>
                <a:sym typeface="Calibri"/>
              </a:rPr>
              <a:t>br</a:t>
            </a:r>
            <a:r>
              <a:rPr lang="fi-FI" sz="1800" b="1" dirty="0" err="1">
                <a:solidFill>
                  <a:schemeClr val="dk1"/>
                </a:solidFill>
                <a:latin typeface="Calibri"/>
                <a:ea typeface="Calibri"/>
                <a:cs typeface="Calibri"/>
                <a:sym typeface="Calibri"/>
              </a:rPr>
              <a:t>ändi</a:t>
            </a:r>
            <a:r>
              <a:rPr lang="fi-FI" sz="1800" b="1" dirty="0">
                <a:solidFill>
                  <a:schemeClr val="dk1"/>
                </a:solidFill>
                <a:latin typeface="Calibri"/>
                <a:ea typeface="Calibri"/>
                <a:cs typeface="Calibri"/>
                <a:sym typeface="Calibri"/>
              </a:rPr>
              <a:t> myy</a:t>
            </a:r>
            <a:r>
              <a:rPr lang="sk-SK" sz="1800" b="1" dirty="0">
                <a:solidFill>
                  <a:schemeClr val="dk1"/>
                </a:solidFill>
                <a:latin typeface="Calibri"/>
                <a:ea typeface="Calibri"/>
                <a:cs typeface="Calibri"/>
                <a:sym typeface="Calibri"/>
              </a:rPr>
              <a:t>“</a:t>
            </a:r>
            <a:r>
              <a:rPr lang="en-US" sz="18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p:txBody>
      </p:sp>
      <p:sp>
        <p:nvSpPr>
          <p:cNvPr id="106" name="Google Shape;106;p2"/>
          <p:cNvSpPr txBox="1"/>
          <p:nvPr/>
        </p:nvSpPr>
        <p:spPr>
          <a:xfrm>
            <a:off x="1900223" y="4699173"/>
            <a:ext cx="5124925" cy="461624"/>
          </a:xfrm>
          <a:prstGeom prst="rect">
            <a:avLst/>
          </a:prstGeom>
          <a:noFill/>
          <a:ln>
            <a:noFill/>
          </a:ln>
        </p:spPr>
        <p:txBody>
          <a:bodyPr spcFirstLastPara="1" wrap="square" lIns="91425" tIns="45700" rIns="91425" bIns="45700" anchor="t" anchorCtr="0">
            <a:spAutoFit/>
          </a:bodyPr>
          <a:lstStyle/>
          <a:p>
            <a:pPr lvl="0"/>
            <a:r>
              <a:rPr lang="fi-FI" sz="1200">
                <a:solidFill>
                  <a:schemeClr val="dk1"/>
                </a:solidFill>
                <a:latin typeface="Calibri"/>
                <a:ea typeface="Calibri"/>
                <a:cs typeface="Calibri"/>
                <a:sym typeface="Calibri"/>
              </a:rPr>
              <a:t>Myynninedistäminen, kyselylomakkeet, yleisön reaktiot, jatkuva brändin rakentaminen</a:t>
            </a:r>
            <a:endParaRPr sz="1200" dirty="0">
              <a:solidFill>
                <a:schemeClr val="dk1"/>
              </a:solidFill>
              <a:latin typeface="Calibri"/>
              <a:ea typeface="Calibri"/>
              <a:cs typeface="Calibri"/>
              <a:sym typeface="Calibri"/>
            </a:endParaRPr>
          </a:p>
        </p:txBody>
      </p:sp>
      <p:sp>
        <p:nvSpPr>
          <p:cNvPr id="107" name="Google Shape;107;p2"/>
          <p:cNvSpPr txBox="1"/>
          <p:nvPr/>
        </p:nvSpPr>
        <p:spPr>
          <a:xfrm>
            <a:off x="1900225" y="4253340"/>
            <a:ext cx="5124925" cy="369291"/>
          </a:xfrm>
          <a:prstGeom prst="rect">
            <a:avLst/>
          </a:prstGeom>
          <a:noFill/>
          <a:ln>
            <a:noFill/>
          </a:ln>
        </p:spPr>
        <p:txBody>
          <a:bodyPr spcFirstLastPara="1" wrap="square" lIns="108000" tIns="45700" rIns="108000" bIns="45700" anchor="t" anchorCtr="0">
            <a:spAutoFit/>
          </a:bodyPr>
          <a:lstStyle/>
          <a:p>
            <a:pPr lvl="0"/>
            <a:r>
              <a:rPr lang="en-US" sz="1800" b="1" dirty="0" err="1">
                <a:solidFill>
                  <a:schemeClr val="dk1"/>
                </a:solidFill>
                <a:latin typeface="Calibri"/>
                <a:ea typeface="Calibri"/>
                <a:cs typeface="Calibri"/>
                <a:sym typeface="Calibri"/>
              </a:rPr>
              <a:t>Brändin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ylläpitoon</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liittyvät</a:t>
            </a:r>
            <a:r>
              <a:rPr lang="en-US" sz="1800" b="1" dirty="0">
                <a:solidFill>
                  <a:schemeClr val="dk1"/>
                </a:solidFill>
                <a:latin typeface="Calibri"/>
                <a:ea typeface="Calibri"/>
                <a:cs typeface="Calibri"/>
                <a:sym typeface="Calibri"/>
              </a:rPr>
              <a:t> </a:t>
            </a:r>
            <a:r>
              <a:rPr lang="en-US" sz="1800" b="1" dirty="0" err="1">
                <a:solidFill>
                  <a:schemeClr val="dk1"/>
                </a:solidFill>
                <a:latin typeface="Calibri"/>
                <a:ea typeface="Calibri"/>
                <a:cs typeface="Calibri"/>
                <a:sym typeface="Calibri"/>
              </a:rPr>
              <a:t>toiminnat</a:t>
            </a:r>
            <a:endParaRPr sz="1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2000"/>
                                        <p:tgtEl>
                                          <p:spTgt spid="9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2000"/>
                                        <p:tgtEl>
                                          <p:spTgt spid="9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f9ff28dbe4_0_17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51" name="Google Shape;251;gf9ff28dbe4_0_17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gf9ff28dbe4_0_17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gf9ff28dbe4_0_17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4" name="Google Shape;254;gf9ff28dbe4_0_17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55" name="Google Shape;255;gf9ff28dbe4_0_179"/>
          <p:cNvSpPr txBox="1">
            <a:spLocks noGrp="1"/>
          </p:cNvSpPr>
          <p:nvPr>
            <p:ph type="subTitle" idx="1"/>
          </p:nvPr>
        </p:nvSpPr>
        <p:spPr>
          <a:xfrm>
            <a:off x="1395556" y="1588809"/>
            <a:ext cx="9144000" cy="4733341"/>
          </a:xfrm>
          <a:prstGeom prst="rect">
            <a:avLst/>
          </a:prstGeom>
          <a:noFill/>
          <a:ln>
            <a:noFill/>
          </a:ln>
        </p:spPr>
        <p:txBody>
          <a:bodyPr spcFirstLastPara="1" wrap="square" lIns="91425" tIns="45700" rIns="91425" bIns="45700" anchor="t" anchorCtr="0">
            <a:normAutofit/>
          </a:bodyPr>
          <a:lstStyle/>
          <a:p>
            <a:pPr marL="0" indent="0" algn="l">
              <a:spcBef>
                <a:spcPts val="0"/>
              </a:spcBef>
              <a:buClr>
                <a:srgbClr val="D92E2D"/>
              </a:buClr>
              <a:buSzPts val="3200"/>
            </a:pPr>
            <a:endParaRPr lang="sk-SK" sz="1600" dirty="0"/>
          </a:p>
          <a:p>
            <a:pPr marL="0" lvl="0" indent="0" algn="l" rtl="0">
              <a:lnSpc>
                <a:spcPct val="90000"/>
              </a:lnSpc>
              <a:spcBef>
                <a:spcPts val="0"/>
              </a:spcBef>
              <a:spcAft>
                <a:spcPts val="0"/>
              </a:spcAft>
              <a:buClr>
                <a:srgbClr val="D92E2D"/>
              </a:buClr>
              <a:buSzPts val="3200"/>
              <a:buNone/>
            </a:pPr>
            <a:r>
              <a:rPr lang="fi-FI" sz="1600" b="1" dirty="0"/>
              <a:t>Älä käytä värejä miten sattuu </a:t>
            </a:r>
            <a:r>
              <a:rPr lang="fi-FI" sz="1600" dirty="0"/>
              <a:t>- Väriyhdistelmillä on merkitystä, eivätkä ne voi olla pelkkä yksilön valinta. Jotkut väriyhdistelmät merkitsevät rauhallisuutta ja jotkut energiaa. Tätä teoriaa voidaan soveltaa jopa muotoihin, joissa ympyrä merkitsee äärettömyyttä ja kipinän muoto energiaa.</a:t>
            </a:r>
            <a:r>
              <a:rPr lang="en-US" sz="1600" b="1" dirty="0"/>
              <a:t> </a:t>
            </a:r>
          </a:p>
          <a:p>
            <a:pPr marL="0" lvl="0" indent="0" algn="l" rtl="0">
              <a:lnSpc>
                <a:spcPct val="90000"/>
              </a:lnSpc>
              <a:spcBef>
                <a:spcPts val="0"/>
              </a:spcBef>
              <a:spcAft>
                <a:spcPts val="0"/>
              </a:spcAft>
              <a:buClr>
                <a:srgbClr val="D92E2D"/>
              </a:buClr>
              <a:buSzPts val="3200"/>
              <a:buNone/>
            </a:pPr>
            <a:endParaRPr lang="en-US" sz="1600" b="1" dirty="0"/>
          </a:p>
          <a:p>
            <a:pPr marL="0" lvl="0" indent="0" algn="l" rtl="0">
              <a:lnSpc>
                <a:spcPct val="90000"/>
              </a:lnSpc>
              <a:spcBef>
                <a:spcPts val="0"/>
              </a:spcBef>
              <a:spcAft>
                <a:spcPts val="0"/>
              </a:spcAft>
              <a:buClr>
                <a:srgbClr val="D92E2D"/>
              </a:buClr>
              <a:buSzPts val="3200"/>
              <a:buNone/>
            </a:pPr>
            <a:r>
              <a:rPr lang="fi-FI" sz="1600" b="1" dirty="0"/>
              <a:t>Tee ohjeet </a:t>
            </a:r>
            <a:r>
              <a:rPr lang="fi-FI" sz="1600" dirty="0"/>
              <a:t>logolle - Jos olet nähnyt vaivaa ja luonut logon, varmista, että sitä käytetään oikein. Määrittele ohjeet siitä, missä logoa tulisi käyttää, mikä on oikea väriyhdistelmä CMYK- tai RGB-muodossa, mitä muutoksia logoon voidaan tehdä jne. Ne kaikki on lueteltava asianmukaisesti, jotta voidaan säilyttää yhdenmukaisuus ja perustella logon käyttö.</a:t>
            </a:r>
            <a:r>
              <a:rPr lang="en-US" sz="1600" b="1" dirty="0"/>
              <a:t> </a:t>
            </a:r>
          </a:p>
          <a:p>
            <a:pPr marL="0" lvl="0" indent="0" algn="l" rtl="0">
              <a:lnSpc>
                <a:spcPct val="90000"/>
              </a:lnSpc>
              <a:spcBef>
                <a:spcPts val="0"/>
              </a:spcBef>
              <a:spcAft>
                <a:spcPts val="0"/>
              </a:spcAft>
              <a:buClr>
                <a:srgbClr val="D92E2D"/>
              </a:buClr>
              <a:buSzPts val="3200"/>
              <a:buNone/>
            </a:pPr>
            <a:endParaRPr lang="en-US" sz="1600" b="1" dirty="0"/>
          </a:p>
          <a:p>
            <a:pPr marL="0" lvl="0" indent="0" algn="l" rtl="0">
              <a:lnSpc>
                <a:spcPct val="90000"/>
              </a:lnSpc>
              <a:spcBef>
                <a:spcPts val="0"/>
              </a:spcBef>
              <a:spcAft>
                <a:spcPts val="0"/>
              </a:spcAft>
              <a:buClr>
                <a:srgbClr val="D92E2D"/>
              </a:buClr>
              <a:buSzPts val="3200"/>
              <a:buNone/>
            </a:pPr>
            <a:r>
              <a:rPr lang="fi-FI" sz="1600" b="1" dirty="0"/>
              <a:t>Tee siitä käyttökelpoinen eri muodoissa </a:t>
            </a:r>
            <a:r>
              <a:rPr lang="fi-FI" sz="1600" dirty="0"/>
              <a:t>- Logon suunnitteleminen eri muotoihin sopivaksi, niin isoon mainostauluun kuin  sosiaalisen median sivulle, on välttämätöntä. Sillä pitäisi olla sama </a:t>
            </a:r>
            <a:r>
              <a:rPr lang="fi-FI" sz="1600" dirty="0" err="1"/>
              <a:t>vailutus</a:t>
            </a:r>
            <a:r>
              <a:rPr lang="fi-FI" sz="1600" dirty="0"/>
              <a:t> kaikissa muodoissa.</a:t>
            </a:r>
            <a:r>
              <a:rPr lang="en-US" sz="1600" b="1" dirty="0"/>
              <a:t> </a:t>
            </a:r>
          </a:p>
          <a:p>
            <a:pPr marL="0" lvl="0" indent="0" algn="l" rtl="0">
              <a:lnSpc>
                <a:spcPct val="90000"/>
              </a:lnSpc>
              <a:spcBef>
                <a:spcPts val="0"/>
              </a:spcBef>
              <a:spcAft>
                <a:spcPts val="0"/>
              </a:spcAft>
              <a:buClr>
                <a:srgbClr val="D92E2D"/>
              </a:buClr>
              <a:buSzPts val="3200"/>
              <a:buNone/>
            </a:pPr>
            <a:endParaRPr lang="en-US" sz="1600" b="1" dirty="0"/>
          </a:p>
          <a:p>
            <a:pPr marL="0" lvl="0" indent="0" algn="l" rtl="0">
              <a:lnSpc>
                <a:spcPct val="90000"/>
              </a:lnSpc>
              <a:spcBef>
                <a:spcPts val="0"/>
              </a:spcBef>
              <a:spcAft>
                <a:spcPts val="0"/>
              </a:spcAft>
              <a:buClr>
                <a:srgbClr val="D92E2D"/>
              </a:buClr>
              <a:buSzPts val="3200"/>
              <a:buNone/>
            </a:pPr>
            <a:r>
              <a:rPr lang="fi-FI" sz="1600" b="1" dirty="0"/>
              <a:t>Muista aina, </a:t>
            </a:r>
            <a:r>
              <a:rPr lang="fi-FI" sz="1600" dirty="0"/>
              <a:t>että logo ei ole vain brändisi symboli, vaan se on myös </a:t>
            </a:r>
            <a:r>
              <a:rPr lang="fi-FI" sz="1600" b="1" dirty="0"/>
              <a:t>symboli sinulle</a:t>
            </a:r>
            <a:r>
              <a:rPr lang="fi-FI" sz="1600" dirty="0"/>
              <a:t>, joten on tärkeää pitää siitä. Se on yksi harvoista yrityksesi näkyvistä elementeistä ja tuo yrityksen yhden kokonaisuuden alle.</a:t>
            </a:r>
            <a:endParaRPr lang="en-US" sz="1600" dirty="0"/>
          </a:p>
        </p:txBody>
      </p:sp>
      <p:pic>
        <p:nvPicPr>
          <p:cNvPr id="9" name="Google Shape;388;p8"/>
          <p:cNvPicPr preferRelativeResize="0"/>
          <p:nvPr/>
        </p:nvPicPr>
        <p:blipFill rotWithShape="1">
          <a:blip r:embed="rId5">
            <a:alphaModFix/>
          </a:blip>
          <a:srcRect/>
          <a:stretch/>
        </p:blipFill>
        <p:spPr>
          <a:xfrm>
            <a:off x="9964876" y="5093791"/>
            <a:ext cx="1892054" cy="1228359"/>
          </a:xfrm>
          <a:prstGeom prst="rect">
            <a:avLst/>
          </a:prstGeom>
          <a:noFill/>
          <a:ln>
            <a:noFill/>
          </a:ln>
        </p:spPr>
      </p:pic>
      <p:sp>
        <p:nvSpPr>
          <p:cNvPr id="10" name="Google Shape;256;gf9ff28dbe4_0_179"/>
          <p:cNvSpPr txBox="1"/>
          <p:nvPr/>
        </p:nvSpPr>
        <p:spPr>
          <a:xfrm>
            <a:off x="7261412" y="1138157"/>
            <a:ext cx="4564394" cy="642900"/>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fi-FI" sz="3600" dirty="0">
                <a:solidFill>
                  <a:srgbClr val="D92E2D"/>
                </a:solidFill>
                <a:latin typeface="Calibri"/>
                <a:ea typeface="Calibri"/>
                <a:cs typeface="Calibri"/>
                <a:sym typeface="Calibri"/>
              </a:rPr>
              <a:t>Osio </a:t>
            </a:r>
            <a:r>
              <a:rPr lang="sk-SK" sz="3600" dirty="0">
                <a:solidFill>
                  <a:srgbClr val="D92E2D"/>
                </a:solidFill>
                <a:latin typeface="Calibri"/>
                <a:ea typeface="Calibri"/>
                <a:cs typeface="Calibri"/>
                <a:sym typeface="Calibri"/>
              </a:rPr>
              <a:t>7</a:t>
            </a:r>
            <a:r>
              <a:rPr lang="fi-FI" sz="36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 </a:t>
            </a:r>
            <a:r>
              <a:rPr lang="fi-FI" sz="3600" dirty="0">
                <a:solidFill>
                  <a:srgbClr val="D92E2D"/>
                </a:solidFill>
                <a:latin typeface="Calibri"/>
                <a:ea typeface="Calibri"/>
                <a:cs typeface="Calibri"/>
                <a:sym typeface="Calibri"/>
              </a:rPr>
              <a:t>Viimeistely</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16704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2000"/>
                                        <p:tgtEl>
                                          <p:spTgt spid="25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fade">
                                      <p:cBhvr>
                                        <p:cTn id="11" dur="2000"/>
                                        <p:tgtEl>
                                          <p:spTgt spid="25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fade">
                                      <p:cBhvr>
                                        <p:cTn id="15" dur="20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5"/>
          <p:cNvSpPr/>
          <p:nvPr/>
        </p:nvSpPr>
        <p:spPr>
          <a:xfrm>
            <a:off x="4284412" y="1818012"/>
            <a:ext cx="2942298" cy="2963006"/>
          </a:xfrm>
          <a:prstGeom prst="ellipse">
            <a:avLst/>
          </a:prstGeom>
          <a:solidFill>
            <a:schemeClr val="lt1"/>
          </a:solidFill>
          <a:ln w="12700" cap="flat" cmpd="sng">
            <a:solidFill>
              <a:srgbClr val="D92E2D"/>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3" name="Google Shape;273;p5"/>
          <p:cNvPicPr preferRelativeResize="0"/>
          <p:nvPr/>
        </p:nvPicPr>
        <p:blipFill rotWithShape="1">
          <a:blip r:embed="rId3">
            <a:alphaModFix/>
          </a:blip>
          <a:srcRect/>
          <a:stretch/>
        </p:blipFill>
        <p:spPr>
          <a:xfrm>
            <a:off x="2023746" y="6294071"/>
            <a:ext cx="10100684" cy="563929"/>
          </a:xfrm>
          <a:prstGeom prst="rect">
            <a:avLst/>
          </a:prstGeom>
          <a:noFill/>
          <a:ln>
            <a:noFill/>
          </a:ln>
        </p:spPr>
      </p:pic>
      <p:sp>
        <p:nvSpPr>
          <p:cNvPr id="274" name="Google Shape;274;p5"/>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5"/>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5"/>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7" name="Google Shape;277;p5"/>
          <p:cNvPicPr preferRelativeResize="0"/>
          <p:nvPr/>
        </p:nvPicPr>
        <p:blipFill rotWithShape="1">
          <a:blip r:embed="rId4">
            <a:alphaModFix/>
          </a:blip>
          <a:srcRect/>
          <a:stretch/>
        </p:blipFill>
        <p:spPr>
          <a:xfrm>
            <a:off x="1335278" y="111354"/>
            <a:ext cx="3811683" cy="1121083"/>
          </a:xfrm>
          <a:prstGeom prst="rect">
            <a:avLst/>
          </a:prstGeom>
          <a:noFill/>
          <a:ln>
            <a:noFill/>
          </a:ln>
        </p:spPr>
      </p:pic>
      <p:sp>
        <p:nvSpPr>
          <p:cNvPr id="278" name="Google Shape;278;p5"/>
          <p:cNvSpPr txBox="1">
            <a:spLocks noGrp="1"/>
          </p:cNvSpPr>
          <p:nvPr>
            <p:ph type="ctrTitle"/>
          </p:nvPr>
        </p:nvSpPr>
        <p:spPr>
          <a:xfrm>
            <a:off x="8886825" y="488131"/>
            <a:ext cx="3091969" cy="67110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D92E2D"/>
              </a:buClr>
              <a:buSzPts val="4000"/>
              <a:buFont typeface="Calibri"/>
              <a:buNone/>
            </a:pPr>
            <a:r>
              <a:rPr lang="en-US" sz="3200" dirty="0" err="1">
                <a:solidFill>
                  <a:srgbClr val="D92E2D"/>
                </a:solidFill>
              </a:rPr>
              <a:t>Tiivistelmä</a:t>
            </a:r>
            <a:endParaRPr sz="3200" dirty="0"/>
          </a:p>
        </p:txBody>
      </p:sp>
      <p:sp>
        <p:nvSpPr>
          <p:cNvPr id="279" name="Google Shape;279;p5"/>
          <p:cNvSpPr txBox="1"/>
          <p:nvPr/>
        </p:nvSpPr>
        <p:spPr>
          <a:xfrm>
            <a:off x="2291257" y="4574840"/>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3</a:t>
            </a:r>
            <a:endParaRPr dirty="0"/>
          </a:p>
          <a:p>
            <a:pPr marL="0" marR="0" lvl="0" indent="0" algn="ctr" rtl="0">
              <a:lnSpc>
                <a:spcPct val="90000"/>
              </a:lnSpc>
              <a:spcBef>
                <a:spcPts val="560"/>
              </a:spcBef>
              <a:spcAft>
                <a:spcPts val="0"/>
              </a:spcAft>
              <a:buClr>
                <a:schemeClr val="dk1"/>
              </a:buClr>
              <a:buSzPts val="1600"/>
              <a:buFont typeface="Calibri"/>
              <a:buNone/>
            </a:pPr>
            <a:r>
              <a:rPr lang="fi-FI" sz="1600" dirty="0">
                <a:solidFill>
                  <a:schemeClr val="dk1"/>
                </a:solidFill>
                <a:latin typeface="Calibri"/>
                <a:ea typeface="Calibri"/>
                <a:cs typeface="Calibri"/>
                <a:sym typeface="Calibri"/>
              </a:rPr>
              <a:t>Kilpailu-</a:t>
            </a:r>
          </a:p>
          <a:p>
            <a:pPr marL="0" marR="0" lvl="0" indent="0" algn="ctr" rtl="0">
              <a:lnSpc>
                <a:spcPct val="90000"/>
              </a:lnSpc>
              <a:spcBef>
                <a:spcPts val="560"/>
              </a:spcBef>
              <a:spcAft>
                <a:spcPts val="0"/>
              </a:spcAft>
              <a:buClr>
                <a:schemeClr val="dk1"/>
              </a:buClr>
              <a:buSzPts val="1600"/>
              <a:buFont typeface="Calibri"/>
              <a:buNone/>
            </a:pPr>
            <a:r>
              <a:rPr lang="fi-FI" sz="1600" dirty="0">
                <a:solidFill>
                  <a:schemeClr val="dk1"/>
                </a:solidFill>
                <a:latin typeface="Calibri"/>
                <a:ea typeface="Calibri"/>
                <a:cs typeface="Calibri"/>
                <a:sym typeface="Calibri"/>
              </a:rPr>
              <a:t>analyysi</a:t>
            </a:r>
            <a:endParaRPr sz="1600" dirty="0">
              <a:solidFill>
                <a:schemeClr val="dk1"/>
              </a:solidFill>
              <a:latin typeface="Calibri"/>
              <a:ea typeface="Calibri"/>
              <a:cs typeface="Calibri"/>
              <a:sym typeface="Calibri"/>
            </a:endParaRPr>
          </a:p>
        </p:txBody>
      </p:sp>
      <p:pic>
        <p:nvPicPr>
          <p:cNvPr id="280" name="Google Shape;280;p5"/>
          <p:cNvPicPr preferRelativeResize="0"/>
          <p:nvPr/>
        </p:nvPicPr>
        <p:blipFill rotWithShape="1">
          <a:blip r:embed="rId5">
            <a:alphaModFix/>
          </a:blip>
          <a:srcRect l="77489" r="3171"/>
          <a:stretch/>
        </p:blipFill>
        <p:spPr>
          <a:xfrm>
            <a:off x="9600153" y="1445227"/>
            <a:ext cx="317240" cy="482490"/>
          </a:xfrm>
          <a:prstGeom prst="rect">
            <a:avLst/>
          </a:prstGeom>
          <a:noFill/>
          <a:ln>
            <a:noFill/>
          </a:ln>
        </p:spPr>
      </p:pic>
      <p:sp>
        <p:nvSpPr>
          <p:cNvPr id="281" name="Google Shape;281;p5"/>
          <p:cNvSpPr txBox="1"/>
          <p:nvPr/>
        </p:nvSpPr>
        <p:spPr>
          <a:xfrm>
            <a:off x="4819800" y="5560271"/>
            <a:ext cx="1981143" cy="87794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4</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Logo</a:t>
            </a:r>
            <a:r>
              <a:rPr lang="fi-FI" sz="1600" dirty="0">
                <a:solidFill>
                  <a:schemeClr val="dk1"/>
                </a:solidFill>
                <a:latin typeface="Calibri"/>
                <a:ea typeface="Calibri"/>
                <a:cs typeface="Calibri"/>
                <a:sym typeface="Calibri"/>
              </a:rPr>
              <a:t>n luominen</a:t>
            </a:r>
            <a:endParaRPr sz="1600" dirty="0">
              <a:solidFill>
                <a:schemeClr val="dk1"/>
              </a:solidFill>
              <a:latin typeface="Calibri"/>
              <a:ea typeface="Calibri"/>
              <a:cs typeface="Calibri"/>
              <a:sym typeface="Calibri"/>
            </a:endParaRPr>
          </a:p>
        </p:txBody>
      </p:sp>
      <p:pic>
        <p:nvPicPr>
          <p:cNvPr id="282" name="Google Shape;282;p5"/>
          <p:cNvPicPr preferRelativeResize="0"/>
          <p:nvPr/>
        </p:nvPicPr>
        <p:blipFill rotWithShape="1">
          <a:blip r:embed="rId5">
            <a:alphaModFix/>
          </a:blip>
          <a:srcRect l="77489" r="3171"/>
          <a:stretch/>
        </p:blipFill>
        <p:spPr>
          <a:xfrm>
            <a:off x="9917393" y="3208356"/>
            <a:ext cx="317240" cy="482490"/>
          </a:xfrm>
          <a:prstGeom prst="rect">
            <a:avLst/>
          </a:prstGeom>
          <a:noFill/>
          <a:ln>
            <a:noFill/>
          </a:ln>
        </p:spPr>
      </p:pic>
      <p:pic>
        <p:nvPicPr>
          <p:cNvPr id="283" name="Google Shape;283;p5"/>
          <p:cNvPicPr preferRelativeResize="0"/>
          <p:nvPr/>
        </p:nvPicPr>
        <p:blipFill rotWithShape="1">
          <a:blip r:embed="rId4">
            <a:alphaModFix/>
          </a:blip>
          <a:srcRect l="77489" r="3171"/>
          <a:stretch/>
        </p:blipFill>
        <p:spPr>
          <a:xfrm>
            <a:off x="5061215" y="2034274"/>
            <a:ext cx="1422332" cy="2163223"/>
          </a:xfrm>
          <a:prstGeom prst="rect">
            <a:avLst/>
          </a:prstGeom>
          <a:noFill/>
          <a:ln>
            <a:noFill/>
          </a:ln>
        </p:spPr>
      </p:pic>
      <p:pic>
        <p:nvPicPr>
          <p:cNvPr id="284" name="Google Shape;284;p5"/>
          <p:cNvPicPr preferRelativeResize="0"/>
          <p:nvPr/>
        </p:nvPicPr>
        <p:blipFill rotWithShape="1">
          <a:blip r:embed="rId6">
            <a:alphaModFix/>
          </a:blip>
          <a:srcRect t="34903" r="20863"/>
          <a:stretch/>
        </p:blipFill>
        <p:spPr>
          <a:xfrm>
            <a:off x="5153974" y="4138162"/>
            <a:ext cx="1236813" cy="299234"/>
          </a:xfrm>
          <a:prstGeom prst="rect">
            <a:avLst/>
          </a:prstGeom>
          <a:noFill/>
          <a:ln>
            <a:noFill/>
          </a:ln>
        </p:spPr>
      </p:pic>
      <p:sp>
        <p:nvSpPr>
          <p:cNvPr id="285" name="Google Shape;285;p5"/>
          <p:cNvSpPr txBox="1"/>
          <p:nvPr/>
        </p:nvSpPr>
        <p:spPr>
          <a:xfrm>
            <a:off x="8361037" y="4513236"/>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5</a:t>
            </a:r>
            <a:endParaRPr dirty="0"/>
          </a:p>
          <a:p>
            <a:pPr marL="0" marR="0" lvl="0" indent="0" algn="ctr" rtl="0">
              <a:lnSpc>
                <a:spcPct val="90000"/>
              </a:lnSpc>
              <a:spcBef>
                <a:spcPts val="560"/>
              </a:spcBef>
              <a:spcAft>
                <a:spcPts val="0"/>
              </a:spcAft>
              <a:buClr>
                <a:schemeClr val="dk1"/>
              </a:buClr>
              <a:buSzPts val="1600"/>
              <a:buFont typeface="Calibri"/>
              <a:buNone/>
            </a:pPr>
            <a:r>
              <a:rPr lang="sk-SK" sz="1600" dirty="0">
                <a:solidFill>
                  <a:schemeClr val="dk1"/>
                </a:solidFill>
                <a:latin typeface="Calibri"/>
                <a:ea typeface="Calibri"/>
                <a:cs typeface="Calibri"/>
                <a:sym typeface="Calibri"/>
              </a:rPr>
              <a:t>Identit</a:t>
            </a:r>
            <a:r>
              <a:rPr lang="fi-FI" sz="1600" dirty="0" err="1">
                <a:solidFill>
                  <a:schemeClr val="dk1"/>
                </a:solidFill>
                <a:latin typeface="Calibri"/>
                <a:ea typeface="Calibri"/>
                <a:cs typeface="Calibri"/>
                <a:sym typeface="Calibri"/>
              </a:rPr>
              <a:t>eetin</a:t>
            </a:r>
            <a:r>
              <a:rPr lang="fi-FI" sz="1600" dirty="0">
                <a:solidFill>
                  <a:schemeClr val="dk1"/>
                </a:solidFill>
                <a:latin typeface="Calibri"/>
                <a:ea typeface="Calibri"/>
                <a:cs typeface="Calibri"/>
                <a:sym typeface="Calibri"/>
              </a:rPr>
              <a:t> luominen</a:t>
            </a:r>
            <a:endParaRPr sz="1600" dirty="0">
              <a:solidFill>
                <a:schemeClr val="dk1"/>
              </a:solidFill>
              <a:latin typeface="Calibri"/>
              <a:ea typeface="Calibri"/>
              <a:cs typeface="Calibri"/>
              <a:sym typeface="Calibri"/>
            </a:endParaRPr>
          </a:p>
        </p:txBody>
      </p:sp>
      <p:pic>
        <p:nvPicPr>
          <p:cNvPr id="287" name="Google Shape;287;p5"/>
          <p:cNvPicPr preferRelativeResize="0"/>
          <p:nvPr/>
        </p:nvPicPr>
        <p:blipFill rotWithShape="1">
          <a:blip r:embed="rId5">
            <a:alphaModFix/>
          </a:blip>
          <a:srcRect l="77489" r="3171"/>
          <a:stretch/>
        </p:blipFill>
        <p:spPr>
          <a:xfrm>
            <a:off x="1694168" y="1404614"/>
            <a:ext cx="317240" cy="482490"/>
          </a:xfrm>
          <a:prstGeom prst="rect">
            <a:avLst/>
          </a:prstGeom>
          <a:noFill/>
          <a:ln>
            <a:noFill/>
          </a:ln>
        </p:spPr>
      </p:pic>
      <p:sp>
        <p:nvSpPr>
          <p:cNvPr id="288" name="Google Shape;288;p5"/>
          <p:cNvSpPr txBox="1"/>
          <p:nvPr/>
        </p:nvSpPr>
        <p:spPr>
          <a:xfrm>
            <a:off x="2141512" y="293182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2</a:t>
            </a:r>
            <a:endParaRPr lang="sk-SK" sz="1600" b="1" dirty="0">
              <a:solidFill>
                <a:srgbClr val="FF0000"/>
              </a:solidFill>
              <a:latin typeface="Calibri"/>
              <a:ea typeface="Calibri"/>
              <a:cs typeface="Calibri"/>
              <a:sym typeface="Calibri"/>
            </a:endParaRPr>
          </a:p>
          <a:p>
            <a:pPr algn="ctr">
              <a:lnSpc>
                <a:spcPct val="90000"/>
              </a:lnSpc>
              <a:buClr>
                <a:srgbClr val="FF0000"/>
              </a:buClr>
              <a:buSzPts val="1600"/>
            </a:pPr>
            <a:r>
              <a:rPr lang="fi-FI" dirty="0">
                <a:solidFill>
                  <a:schemeClr val="dk1"/>
                </a:solidFill>
                <a:latin typeface="Calibri"/>
                <a:ea typeface="Calibri"/>
                <a:cs typeface="Calibri"/>
                <a:sym typeface="Calibri"/>
              </a:rPr>
              <a:t>Markkinoille menon analyysi</a:t>
            </a:r>
            <a:endParaRPr lang="sk-SK"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Clr>
                <a:srgbClr val="FF0000"/>
              </a:buClr>
              <a:buSzPts val="1600"/>
              <a:buFont typeface="Calibri"/>
              <a:buNone/>
            </a:pPr>
            <a:endParaRPr dirty="0"/>
          </a:p>
        </p:txBody>
      </p:sp>
      <p:pic>
        <p:nvPicPr>
          <p:cNvPr id="289" name="Google Shape;289;p5"/>
          <p:cNvPicPr preferRelativeResize="0"/>
          <p:nvPr/>
        </p:nvPicPr>
        <p:blipFill rotWithShape="1">
          <a:blip r:embed="rId5">
            <a:alphaModFix/>
          </a:blip>
          <a:srcRect l="77489" r="3171"/>
          <a:stretch/>
        </p:blipFill>
        <p:spPr>
          <a:xfrm>
            <a:off x="1694168" y="3150184"/>
            <a:ext cx="317240" cy="482490"/>
          </a:xfrm>
          <a:prstGeom prst="rect">
            <a:avLst/>
          </a:prstGeom>
          <a:noFill/>
          <a:ln>
            <a:noFill/>
          </a:ln>
        </p:spPr>
      </p:pic>
      <p:pic>
        <p:nvPicPr>
          <p:cNvPr id="291" name="Google Shape;291;p5"/>
          <p:cNvPicPr preferRelativeResize="0"/>
          <p:nvPr/>
        </p:nvPicPr>
        <p:blipFill rotWithShape="1">
          <a:blip r:embed="rId5">
            <a:alphaModFix/>
          </a:blip>
          <a:srcRect l="77489" r="3171"/>
          <a:stretch/>
        </p:blipFill>
        <p:spPr>
          <a:xfrm>
            <a:off x="1743328" y="4999375"/>
            <a:ext cx="317240" cy="482490"/>
          </a:xfrm>
          <a:prstGeom prst="rect">
            <a:avLst/>
          </a:prstGeom>
          <a:noFill/>
          <a:ln>
            <a:noFill/>
          </a:ln>
        </p:spPr>
      </p:pic>
      <p:sp>
        <p:nvSpPr>
          <p:cNvPr id="292" name="Google Shape;292;p5"/>
          <p:cNvSpPr txBox="1"/>
          <p:nvPr/>
        </p:nvSpPr>
        <p:spPr>
          <a:xfrm>
            <a:off x="2141512" y="1283146"/>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1</a:t>
            </a:r>
            <a:endParaRPr dirty="0"/>
          </a:p>
          <a:p>
            <a:pPr marL="0" marR="0" lvl="0" indent="0" algn="ctr" rtl="0">
              <a:lnSpc>
                <a:spcPct val="90000"/>
              </a:lnSpc>
              <a:spcBef>
                <a:spcPts val="560"/>
              </a:spcBef>
              <a:spcAft>
                <a:spcPts val="0"/>
              </a:spcAft>
              <a:buClr>
                <a:schemeClr val="dk1"/>
              </a:buClr>
              <a:buSzPts val="1600"/>
              <a:buFont typeface="Calibri"/>
              <a:buNone/>
            </a:pPr>
            <a:r>
              <a:rPr lang="fi-FI" sz="1600" dirty="0">
                <a:solidFill>
                  <a:schemeClr val="dk1"/>
                </a:solidFill>
                <a:latin typeface="Calibri"/>
                <a:ea typeface="Calibri"/>
                <a:cs typeface="Calibri"/>
                <a:sym typeface="Calibri"/>
              </a:rPr>
              <a:t>Esittely</a:t>
            </a:r>
            <a:endParaRPr sz="1600" dirty="0">
              <a:solidFill>
                <a:schemeClr val="dk1"/>
              </a:solidFill>
              <a:latin typeface="Calibri"/>
              <a:ea typeface="Calibri"/>
              <a:cs typeface="Calibri"/>
              <a:sym typeface="Calibri"/>
            </a:endParaRPr>
          </a:p>
        </p:txBody>
      </p:sp>
      <p:cxnSp>
        <p:nvCxnSpPr>
          <p:cNvPr id="293" name="Google Shape;293;p5"/>
          <p:cNvCxnSpPr>
            <a:stCxn id="272" idx="1"/>
          </p:cNvCxnSpPr>
          <p:nvPr/>
        </p:nvCxnSpPr>
        <p:spPr>
          <a:xfrm rot="10800000">
            <a:off x="3677302" y="1714334"/>
            <a:ext cx="1038000" cy="537600"/>
          </a:xfrm>
          <a:prstGeom prst="straightConnector1">
            <a:avLst/>
          </a:prstGeom>
          <a:noFill/>
          <a:ln w="19050" cap="flat" cmpd="sng">
            <a:solidFill>
              <a:srgbClr val="D92E2D"/>
            </a:solidFill>
            <a:prstDash val="solid"/>
            <a:miter lim="800000"/>
            <a:headEnd type="none" w="sm" len="sm"/>
            <a:tailEnd type="triangle" w="med" len="med"/>
          </a:ln>
        </p:spPr>
      </p:cxnSp>
      <p:cxnSp>
        <p:nvCxnSpPr>
          <p:cNvPr id="294" name="Google Shape;294;p5"/>
          <p:cNvCxnSpPr>
            <a:stCxn id="272" idx="2"/>
          </p:cNvCxnSpPr>
          <p:nvPr/>
        </p:nvCxnSpPr>
        <p:spPr>
          <a:xfrm rot="10800000">
            <a:off x="3608512" y="3299515"/>
            <a:ext cx="675900" cy="0"/>
          </a:xfrm>
          <a:prstGeom prst="straightConnector1">
            <a:avLst/>
          </a:prstGeom>
          <a:noFill/>
          <a:ln w="19050" cap="flat" cmpd="sng">
            <a:solidFill>
              <a:srgbClr val="E6872D"/>
            </a:solidFill>
            <a:prstDash val="solid"/>
            <a:miter lim="800000"/>
            <a:headEnd type="none" w="sm" len="sm"/>
            <a:tailEnd type="triangle" w="med" len="med"/>
          </a:ln>
        </p:spPr>
      </p:cxnSp>
      <p:cxnSp>
        <p:nvCxnSpPr>
          <p:cNvPr id="295" name="Google Shape;295;p5"/>
          <p:cNvCxnSpPr>
            <a:stCxn id="272" idx="3"/>
          </p:cNvCxnSpPr>
          <p:nvPr/>
        </p:nvCxnSpPr>
        <p:spPr>
          <a:xfrm flipH="1">
            <a:off x="3677302" y="4347096"/>
            <a:ext cx="1038000" cy="681300"/>
          </a:xfrm>
          <a:prstGeom prst="straightConnector1">
            <a:avLst/>
          </a:prstGeom>
          <a:noFill/>
          <a:ln w="19050" cap="flat" cmpd="sng">
            <a:solidFill>
              <a:srgbClr val="FFC400"/>
            </a:solidFill>
            <a:prstDash val="solid"/>
            <a:miter lim="800000"/>
            <a:headEnd type="none" w="sm" len="sm"/>
            <a:tailEnd type="triangle" w="med" len="med"/>
          </a:ln>
        </p:spPr>
      </p:cxnSp>
      <p:cxnSp>
        <p:nvCxnSpPr>
          <p:cNvPr id="296" name="Google Shape;296;p5"/>
          <p:cNvCxnSpPr/>
          <p:nvPr/>
        </p:nvCxnSpPr>
        <p:spPr>
          <a:xfrm flipH="1">
            <a:off x="5772380" y="4811536"/>
            <a:ext cx="8913" cy="358264"/>
          </a:xfrm>
          <a:prstGeom prst="straightConnector1">
            <a:avLst/>
          </a:prstGeom>
          <a:noFill/>
          <a:ln w="19050" cap="flat" cmpd="sng">
            <a:solidFill>
              <a:srgbClr val="D92E2D"/>
            </a:solidFill>
            <a:prstDash val="solid"/>
            <a:miter lim="800000"/>
            <a:headEnd type="none" w="sm" len="sm"/>
            <a:tailEnd type="triangle" w="med" len="med"/>
          </a:ln>
        </p:spPr>
      </p:cxnSp>
      <p:cxnSp>
        <p:nvCxnSpPr>
          <p:cNvPr id="297" name="Google Shape;297;p5"/>
          <p:cNvCxnSpPr/>
          <p:nvPr/>
        </p:nvCxnSpPr>
        <p:spPr>
          <a:xfrm>
            <a:off x="7260350" y="3274113"/>
            <a:ext cx="870927" cy="29"/>
          </a:xfrm>
          <a:prstGeom prst="straightConnector1">
            <a:avLst/>
          </a:prstGeom>
          <a:noFill/>
          <a:ln w="19050" cap="flat" cmpd="sng">
            <a:solidFill>
              <a:srgbClr val="E6872D"/>
            </a:solidFill>
            <a:prstDash val="solid"/>
            <a:miter lim="800000"/>
            <a:headEnd type="none" w="sm" len="sm"/>
            <a:tailEnd type="triangle" w="med" len="med"/>
          </a:ln>
        </p:spPr>
      </p:cxnSp>
      <p:cxnSp>
        <p:nvCxnSpPr>
          <p:cNvPr id="298" name="Google Shape;298;p5"/>
          <p:cNvCxnSpPr/>
          <p:nvPr/>
        </p:nvCxnSpPr>
        <p:spPr>
          <a:xfrm flipV="1">
            <a:off x="6897707" y="1787320"/>
            <a:ext cx="1158775" cy="552784"/>
          </a:xfrm>
          <a:prstGeom prst="straightConnector1">
            <a:avLst/>
          </a:prstGeom>
          <a:noFill/>
          <a:ln w="19050" cap="flat" cmpd="sng">
            <a:solidFill>
              <a:srgbClr val="FFD13C"/>
            </a:solidFill>
            <a:prstDash val="solid"/>
            <a:miter lim="800000"/>
            <a:headEnd type="none" w="sm" len="sm"/>
            <a:tailEnd type="triangle" w="med" len="med"/>
          </a:ln>
        </p:spPr>
      </p:cxnSp>
      <p:sp>
        <p:nvSpPr>
          <p:cNvPr id="29" name="Google Shape;285;p5"/>
          <p:cNvSpPr txBox="1"/>
          <p:nvPr/>
        </p:nvSpPr>
        <p:spPr>
          <a:xfrm>
            <a:off x="8367771" y="2863132"/>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6</a:t>
            </a:r>
            <a:endParaRPr dirty="0"/>
          </a:p>
          <a:p>
            <a:pPr marL="0" marR="0" lvl="0" indent="0" algn="ctr" rtl="0">
              <a:lnSpc>
                <a:spcPct val="90000"/>
              </a:lnSpc>
              <a:spcBef>
                <a:spcPts val="560"/>
              </a:spcBef>
              <a:spcAft>
                <a:spcPts val="0"/>
              </a:spcAft>
              <a:buClr>
                <a:schemeClr val="dk1"/>
              </a:buClr>
              <a:buSzPts val="1600"/>
              <a:buFont typeface="Calibri"/>
              <a:buNone/>
            </a:pPr>
            <a:r>
              <a:rPr lang="fi-FI" sz="1600" dirty="0">
                <a:solidFill>
                  <a:schemeClr val="dk1"/>
                </a:solidFill>
                <a:latin typeface="Calibri"/>
                <a:ea typeface="Calibri"/>
                <a:cs typeface="Calibri"/>
                <a:sym typeface="Calibri"/>
              </a:rPr>
              <a:t>Esittely asiakkaalle</a:t>
            </a:r>
            <a:endParaRPr sz="1600" dirty="0">
              <a:solidFill>
                <a:schemeClr val="dk1"/>
              </a:solidFill>
              <a:latin typeface="Calibri"/>
              <a:ea typeface="Calibri"/>
              <a:cs typeface="Calibri"/>
              <a:sym typeface="Calibri"/>
            </a:endParaRPr>
          </a:p>
        </p:txBody>
      </p:sp>
      <p:cxnSp>
        <p:nvCxnSpPr>
          <p:cNvPr id="32" name="Google Shape;297;p5"/>
          <p:cNvCxnSpPr/>
          <p:nvPr/>
        </p:nvCxnSpPr>
        <p:spPr>
          <a:xfrm>
            <a:off x="6974052" y="4229042"/>
            <a:ext cx="1021163" cy="655654"/>
          </a:xfrm>
          <a:prstGeom prst="straightConnector1">
            <a:avLst/>
          </a:prstGeom>
          <a:noFill/>
          <a:ln w="19050" cap="flat" cmpd="sng">
            <a:solidFill>
              <a:srgbClr val="E6872D"/>
            </a:solidFill>
            <a:prstDash val="solid"/>
            <a:miter lim="800000"/>
            <a:headEnd type="none" w="sm" len="sm"/>
            <a:tailEnd type="triangle" w="med" len="med"/>
          </a:ln>
        </p:spPr>
      </p:cxnSp>
      <p:pic>
        <p:nvPicPr>
          <p:cNvPr id="37" name="Google Shape;286;p5"/>
          <p:cNvPicPr preferRelativeResize="0"/>
          <p:nvPr/>
        </p:nvPicPr>
        <p:blipFill rotWithShape="1">
          <a:blip r:embed="rId5">
            <a:alphaModFix/>
          </a:blip>
          <a:srcRect l="77489" r="3171"/>
          <a:stretch/>
        </p:blipFill>
        <p:spPr>
          <a:xfrm>
            <a:off x="5641352" y="5221927"/>
            <a:ext cx="317240" cy="482490"/>
          </a:xfrm>
          <a:prstGeom prst="rect">
            <a:avLst/>
          </a:prstGeom>
          <a:noFill/>
          <a:ln>
            <a:noFill/>
          </a:ln>
        </p:spPr>
      </p:pic>
      <p:pic>
        <p:nvPicPr>
          <p:cNvPr id="38" name="Google Shape;286;p5"/>
          <p:cNvPicPr preferRelativeResize="0"/>
          <p:nvPr/>
        </p:nvPicPr>
        <p:blipFill rotWithShape="1">
          <a:blip r:embed="rId5">
            <a:alphaModFix/>
          </a:blip>
          <a:srcRect l="77489" r="3171"/>
          <a:stretch/>
        </p:blipFill>
        <p:spPr>
          <a:xfrm>
            <a:off x="9758773" y="5014874"/>
            <a:ext cx="317240" cy="482490"/>
          </a:xfrm>
          <a:prstGeom prst="rect">
            <a:avLst/>
          </a:prstGeom>
          <a:noFill/>
          <a:ln>
            <a:noFill/>
          </a:ln>
        </p:spPr>
      </p:pic>
      <p:sp>
        <p:nvSpPr>
          <p:cNvPr id="42" name="Google Shape;285;p5"/>
          <p:cNvSpPr txBox="1"/>
          <p:nvPr/>
        </p:nvSpPr>
        <p:spPr>
          <a:xfrm>
            <a:off x="8317005" y="1254587"/>
            <a:ext cx="1313128" cy="131312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FF0000"/>
              </a:buClr>
              <a:buSzPts val="1600"/>
              <a:buFont typeface="Calibri"/>
              <a:buNone/>
            </a:pPr>
            <a:r>
              <a:rPr lang="en-US" sz="1600" b="1" dirty="0" err="1">
                <a:solidFill>
                  <a:srgbClr val="FF0000"/>
                </a:solidFill>
                <a:latin typeface="Calibri"/>
                <a:ea typeface="Calibri"/>
                <a:cs typeface="Calibri"/>
                <a:sym typeface="Calibri"/>
              </a:rPr>
              <a:t>Osio</a:t>
            </a:r>
            <a:r>
              <a:rPr lang="en-US" sz="1600" b="1" dirty="0">
                <a:solidFill>
                  <a:srgbClr val="FF0000"/>
                </a:solidFill>
                <a:latin typeface="Calibri"/>
                <a:ea typeface="Calibri"/>
                <a:cs typeface="Calibri"/>
                <a:sym typeface="Calibri"/>
              </a:rPr>
              <a:t> </a:t>
            </a:r>
            <a:r>
              <a:rPr lang="sk-SK" sz="1600" b="1" dirty="0">
                <a:solidFill>
                  <a:srgbClr val="FF0000"/>
                </a:solidFill>
                <a:latin typeface="Calibri"/>
                <a:ea typeface="Calibri"/>
                <a:cs typeface="Calibri"/>
                <a:sym typeface="Calibri"/>
              </a:rPr>
              <a:t>7</a:t>
            </a:r>
            <a:endParaRPr dirty="0"/>
          </a:p>
          <a:p>
            <a:pPr marL="0" marR="0" lvl="0" indent="0" algn="ctr" rtl="0">
              <a:lnSpc>
                <a:spcPct val="90000"/>
              </a:lnSpc>
              <a:spcBef>
                <a:spcPts val="560"/>
              </a:spcBef>
              <a:spcAft>
                <a:spcPts val="0"/>
              </a:spcAft>
              <a:buClr>
                <a:schemeClr val="dk1"/>
              </a:buClr>
              <a:buSzPts val="1600"/>
              <a:buFont typeface="Calibri"/>
              <a:buNone/>
            </a:pPr>
            <a:r>
              <a:rPr lang="fi-FI" sz="1600" dirty="0">
                <a:solidFill>
                  <a:schemeClr val="dk1"/>
                </a:solidFill>
                <a:latin typeface="Calibri"/>
                <a:ea typeface="Calibri"/>
                <a:cs typeface="Calibri"/>
                <a:sym typeface="Calibri"/>
              </a:rPr>
              <a:t>Viimeistely</a:t>
            </a:r>
            <a:endParaRPr sz="1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2000"/>
                                        <p:tgtEl>
                                          <p:spTgt spid="27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75"/>
                                        </p:tgtEl>
                                        <p:attrNameLst>
                                          <p:attrName>style.visibility</p:attrName>
                                        </p:attrNameLst>
                                      </p:cBhvr>
                                      <p:to>
                                        <p:strVal val="visible"/>
                                      </p:to>
                                    </p:set>
                                    <p:animEffect transition="in" filter="fade">
                                      <p:cBhvr>
                                        <p:cTn id="11" dur="2000"/>
                                        <p:tgtEl>
                                          <p:spTgt spid="27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6"/>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311" name="Google Shape;311;p6"/>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6"/>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6"/>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4" name="Google Shape;314;p6"/>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315" name="Google Shape;315;p6"/>
          <p:cNvSpPr txBox="1">
            <a:spLocks noGrp="1"/>
          </p:cNvSpPr>
          <p:nvPr>
            <p:ph type="ctrTitle"/>
          </p:nvPr>
        </p:nvSpPr>
        <p:spPr>
          <a:xfrm>
            <a:off x="7651102" y="774198"/>
            <a:ext cx="4327693" cy="6711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C00000"/>
              </a:buClr>
              <a:buSzPts val="4000"/>
              <a:buFont typeface="Calibri"/>
              <a:buNone/>
            </a:pPr>
            <a:r>
              <a:rPr lang="en-US" sz="3200" dirty="0" err="1">
                <a:solidFill>
                  <a:srgbClr val="C00000"/>
                </a:solidFill>
              </a:rPr>
              <a:t>Itsearviointitesti</a:t>
            </a:r>
            <a:r>
              <a:rPr lang="en-US" sz="3200" dirty="0">
                <a:solidFill>
                  <a:srgbClr val="C00000"/>
                </a:solidFill>
              </a:rPr>
              <a:t> </a:t>
            </a:r>
            <a:endParaRPr sz="3200" dirty="0"/>
          </a:p>
        </p:txBody>
      </p:sp>
      <p:sp>
        <p:nvSpPr>
          <p:cNvPr id="316" name="Google Shape;316;p6"/>
          <p:cNvSpPr txBox="1"/>
          <p:nvPr/>
        </p:nvSpPr>
        <p:spPr>
          <a:xfrm>
            <a:off x="2371280" y="2232412"/>
            <a:ext cx="2196000" cy="897644"/>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ea typeface="Calibri"/>
                <a:cs typeface="Calibri" panose="020F0502020204030204" pitchFamily="34" charset="0"/>
                <a:sym typeface="Calibri"/>
              </a:rPr>
              <a:t>Kysymys</a:t>
            </a:r>
            <a:r>
              <a:rPr lang="sk-SK" sz="1600" b="1" dirty="0">
                <a:solidFill>
                  <a:schemeClr val="dk1"/>
                </a:solidFill>
                <a:latin typeface="Calibri" panose="020F0502020204030204" pitchFamily="34" charset="0"/>
                <a:ea typeface="Calibri"/>
                <a:cs typeface="Calibri" panose="020F0502020204030204" pitchFamily="34" charset="0"/>
                <a:sym typeface="Calibri"/>
              </a:rPr>
              <a:t> 1:</a:t>
            </a:r>
          </a:p>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ea typeface="Calibri"/>
                <a:cs typeface="Calibri" panose="020F0502020204030204" pitchFamily="34" charset="0"/>
                <a:sym typeface="Calibri"/>
              </a:rPr>
              <a:t>Mitä brändäys on?</a:t>
            </a:r>
            <a:r>
              <a:rPr lang="en-US" sz="1600" b="1" dirty="0">
                <a:solidFill>
                  <a:schemeClr val="dk1"/>
                </a:solidFill>
                <a:latin typeface="Calibri" panose="020F0502020204030204" pitchFamily="34" charset="0"/>
                <a:ea typeface="Calibri"/>
                <a:cs typeface="Calibri" panose="020F0502020204030204" pitchFamily="34" charset="0"/>
                <a:sym typeface="Calibri"/>
              </a:rPr>
              <a:t> </a:t>
            </a:r>
            <a:endParaRPr sz="1600" b="1" dirty="0">
              <a:solidFill>
                <a:schemeClr val="dk1"/>
              </a:solidFill>
              <a:latin typeface="Calibri" panose="020F0502020204030204" pitchFamily="34" charset="0"/>
              <a:ea typeface="Calibri"/>
              <a:cs typeface="Calibri" panose="020F0502020204030204" pitchFamily="34" charset="0"/>
              <a:sym typeface="Calibri"/>
            </a:endParaRPr>
          </a:p>
        </p:txBody>
      </p:sp>
      <p:grpSp>
        <p:nvGrpSpPr>
          <p:cNvPr id="318" name="Google Shape;318;p6"/>
          <p:cNvGrpSpPr/>
          <p:nvPr/>
        </p:nvGrpSpPr>
        <p:grpSpPr>
          <a:xfrm>
            <a:off x="8330291" y="2275106"/>
            <a:ext cx="1061896" cy="965383"/>
            <a:chOff x="1647104" y="1683715"/>
            <a:chExt cx="724176" cy="586547"/>
          </a:xfrm>
        </p:grpSpPr>
        <p:sp>
          <p:nvSpPr>
            <p:cNvPr id="319" name="Google Shape;319;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20" name="Google Shape;320;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21" name="Google Shape;321;p6"/>
          <p:cNvGrpSpPr/>
          <p:nvPr/>
        </p:nvGrpSpPr>
        <p:grpSpPr>
          <a:xfrm>
            <a:off x="1276760" y="2278581"/>
            <a:ext cx="1061896" cy="965383"/>
            <a:chOff x="5146962" y="2232411"/>
            <a:chExt cx="1061896" cy="965383"/>
          </a:xfrm>
        </p:grpSpPr>
        <p:sp>
          <p:nvSpPr>
            <p:cNvPr id="322" name="Google Shape;322;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24" name="Google Shape;324;p6"/>
          <p:cNvSpPr txBox="1"/>
          <p:nvPr/>
        </p:nvSpPr>
        <p:spPr>
          <a:xfrm>
            <a:off x="6023167" y="2103549"/>
            <a:ext cx="2196000" cy="705061"/>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rPr>
              <a:t>Kysymys 2 : Mikä ei kuulu markkinoille menon analyysiin?</a:t>
            </a:r>
            <a:endParaRPr lang="sk-SK" sz="1600" b="1" dirty="0">
              <a:solidFill>
                <a:schemeClr val="dk1"/>
              </a:solidFill>
              <a:latin typeface="Calibri" panose="020F0502020204030204" pitchFamily="34" charset="0"/>
              <a:cs typeface="Calibri" panose="020F0502020204030204" pitchFamily="34" charset="0"/>
            </a:endParaRPr>
          </a:p>
          <a:p>
            <a:pPr marL="0" marR="0" lvl="0" indent="0" algn="l" rtl="0">
              <a:lnSpc>
                <a:spcPct val="150000"/>
              </a:lnSpc>
              <a:spcBef>
                <a:spcPts val="0"/>
              </a:spcBef>
              <a:spcAft>
                <a:spcPts val="0"/>
              </a:spcAft>
              <a:buNone/>
            </a:pP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5" name="Google Shape;325;p6"/>
          <p:cNvSpPr txBox="1"/>
          <p:nvPr/>
        </p:nvSpPr>
        <p:spPr>
          <a:xfrm>
            <a:off x="5940750" y="2892604"/>
            <a:ext cx="2196000" cy="783798"/>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b="1" dirty="0">
              <a:solidFill>
                <a:srgbClr val="FF0000"/>
              </a:solidFill>
              <a:latin typeface="Calibri" panose="020F0502020204030204" pitchFamily="34" charset="0"/>
              <a:cs typeface="Calibri" panose="020F0502020204030204" pitchFamily="34" charset="0"/>
            </a:endParaRPr>
          </a:p>
        </p:txBody>
      </p:sp>
      <p:sp>
        <p:nvSpPr>
          <p:cNvPr id="326" name="Google Shape;326;p6"/>
          <p:cNvSpPr txBox="1"/>
          <p:nvPr/>
        </p:nvSpPr>
        <p:spPr>
          <a:xfrm>
            <a:off x="9623330" y="2103549"/>
            <a:ext cx="2196000" cy="814425"/>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sym typeface="Arial"/>
              </a:rPr>
              <a:t>Kysymys 3: Missä vaiheessa kohdennamme kilpailun ja asiakkaan?</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27" name="Google Shape;327;p6"/>
          <p:cNvSpPr txBox="1"/>
          <p:nvPr/>
        </p:nvSpPr>
        <p:spPr>
          <a:xfrm>
            <a:off x="9820720" y="2479506"/>
            <a:ext cx="1976887" cy="751706"/>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600"/>
              <a:buFont typeface="Arial"/>
              <a:buChar char="-"/>
            </a:pPr>
            <a:endParaRPr sz="1600" dirty="0">
              <a:solidFill>
                <a:srgbClr val="FF0000"/>
              </a:solidFill>
              <a:latin typeface="Calibri" panose="020F0502020204030204" pitchFamily="34" charset="0"/>
              <a:cs typeface="Calibri" panose="020F0502020204030204" pitchFamily="34" charset="0"/>
            </a:endParaRPr>
          </a:p>
        </p:txBody>
      </p:sp>
      <p:grpSp>
        <p:nvGrpSpPr>
          <p:cNvPr id="328" name="Google Shape;328;p6"/>
          <p:cNvGrpSpPr/>
          <p:nvPr/>
        </p:nvGrpSpPr>
        <p:grpSpPr>
          <a:xfrm>
            <a:off x="4862975" y="2278580"/>
            <a:ext cx="1061896" cy="965383"/>
            <a:chOff x="4523418" y="3490010"/>
            <a:chExt cx="1061896" cy="965383"/>
          </a:xfrm>
        </p:grpSpPr>
        <p:sp>
          <p:nvSpPr>
            <p:cNvPr id="329" name="Google Shape;329;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0" name="Google Shape;330;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31" name="Google Shape;331;p6"/>
          <p:cNvSpPr txBox="1"/>
          <p:nvPr/>
        </p:nvSpPr>
        <p:spPr>
          <a:xfrm>
            <a:off x="2371280" y="3876340"/>
            <a:ext cx="2196000" cy="718007"/>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rPr>
              <a:t>Kysymys 4: Milloin valitsemme painopisteemme ja persoonallisuutemme?</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32" name="Google Shape;332;p6"/>
          <p:cNvSpPr txBox="1"/>
          <p:nvPr/>
        </p:nvSpPr>
        <p:spPr>
          <a:xfrm>
            <a:off x="2338656" y="4626099"/>
            <a:ext cx="2196000"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latin typeface="Calibri" panose="020F0502020204030204" pitchFamily="34" charset="0"/>
              <a:cs typeface="Calibri" panose="020F0502020204030204" pitchFamily="34" charset="0"/>
            </a:endParaRPr>
          </a:p>
        </p:txBody>
      </p:sp>
      <p:grpSp>
        <p:nvGrpSpPr>
          <p:cNvPr id="333" name="Google Shape;333;p6"/>
          <p:cNvGrpSpPr/>
          <p:nvPr/>
        </p:nvGrpSpPr>
        <p:grpSpPr>
          <a:xfrm>
            <a:off x="8330291" y="4012723"/>
            <a:ext cx="1061896" cy="965383"/>
            <a:chOff x="1647104" y="1683715"/>
            <a:chExt cx="724176" cy="586547"/>
          </a:xfrm>
        </p:grpSpPr>
        <p:sp>
          <p:nvSpPr>
            <p:cNvPr id="334" name="Google Shape;334;p6"/>
            <p:cNvSpPr/>
            <p:nvPr/>
          </p:nvSpPr>
          <p:spPr>
            <a:xfrm>
              <a:off x="1647104" y="1683715"/>
              <a:ext cx="724176" cy="586547"/>
            </a:xfrm>
            <a:prstGeom prst="rect">
              <a:avLst/>
            </a:prstGeom>
            <a:solidFill>
              <a:srgbClr val="FFC400"/>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35" name="Google Shape;335;p6"/>
            <p:cNvSpPr/>
            <p:nvPr/>
          </p:nvSpPr>
          <p:spPr>
            <a:xfrm>
              <a:off x="1793124" y="1807904"/>
              <a:ext cx="432135" cy="284005"/>
            </a:xfrm>
            <a:custGeom>
              <a:avLst/>
              <a:gdLst/>
              <a:ahLst/>
              <a:cxnLst/>
              <a:rect l="l" t="t" r="r" b="b"/>
              <a:pathLst>
                <a:path w="3240006" h="2129375" extrusionOk="0">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grpSp>
      <p:grpSp>
        <p:nvGrpSpPr>
          <p:cNvPr id="336" name="Google Shape;336;p6"/>
          <p:cNvGrpSpPr/>
          <p:nvPr/>
        </p:nvGrpSpPr>
        <p:grpSpPr>
          <a:xfrm>
            <a:off x="1276760" y="4016198"/>
            <a:ext cx="1061896" cy="965383"/>
            <a:chOff x="5146962" y="2232411"/>
            <a:chExt cx="1061896" cy="965383"/>
          </a:xfrm>
        </p:grpSpPr>
        <p:sp>
          <p:nvSpPr>
            <p:cNvPr id="337" name="Google Shape;337;p6"/>
            <p:cNvSpPr/>
            <p:nvPr/>
          </p:nvSpPr>
          <p:spPr>
            <a:xfrm>
              <a:off x="5146962" y="2232411"/>
              <a:ext cx="1061896" cy="965383"/>
            </a:xfrm>
            <a:prstGeom prst="rect">
              <a:avLst/>
            </a:prstGeom>
            <a:solidFill>
              <a:srgbClr val="D92E2D"/>
            </a:solidFill>
            <a:ln w="12700" cap="flat" cmpd="sng">
              <a:solidFill>
                <a:srgbClr val="D92E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6"/>
            <p:cNvSpPr/>
            <p:nvPr/>
          </p:nvSpPr>
          <p:spPr>
            <a:xfrm>
              <a:off x="5407868" y="2436812"/>
              <a:ext cx="554394" cy="467437"/>
            </a:xfrm>
            <a:custGeom>
              <a:avLst/>
              <a:gdLst/>
              <a:ahLst/>
              <a:cxnLst/>
              <a:rect l="l" t="t" r="r" b="b"/>
              <a:pathLst>
                <a:path w="3186824" h="2663936" extrusionOk="0">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grpSp>
      <p:sp>
        <p:nvSpPr>
          <p:cNvPr id="339" name="Google Shape;339;p6"/>
          <p:cNvSpPr txBox="1"/>
          <p:nvPr/>
        </p:nvSpPr>
        <p:spPr>
          <a:xfrm>
            <a:off x="6083214" y="3905799"/>
            <a:ext cx="2196000" cy="68854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rPr>
              <a:t>Kysymys 5: Identiteetin luomisen ei pitäisi olla?</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0" name="Google Shape;340;p6"/>
          <p:cNvSpPr txBox="1"/>
          <p:nvPr/>
        </p:nvSpPr>
        <p:spPr>
          <a:xfrm>
            <a:off x="6409765" y="5229254"/>
            <a:ext cx="1708580" cy="4571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latin typeface="Calibri" panose="020F0502020204030204" pitchFamily="34" charset="0"/>
              <a:cs typeface="Calibri" panose="020F0502020204030204" pitchFamily="34" charset="0"/>
            </a:endParaRPr>
          </a:p>
        </p:txBody>
      </p:sp>
      <p:sp>
        <p:nvSpPr>
          <p:cNvPr id="341" name="Google Shape;341;p6"/>
          <p:cNvSpPr txBox="1"/>
          <p:nvPr/>
        </p:nvSpPr>
        <p:spPr>
          <a:xfrm>
            <a:off x="9637709" y="3880589"/>
            <a:ext cx="2196000" cy="87634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rPr>
              <a:t>Kysymys</a:t>
            </a:r>
            <a:r>
              <a:rPr lang="sk-SK" sz="1600" b="1" dirty="0">
                <a:solidFill>
                  <a:schemeClr val="dk1"/>
                </a:solidFill>
                <a:latin typeface="Calibri" panose="020F0502020204030204" pitchFamily="34" charset="0"/>
                <a:cs typeface="Calibri" panose="020F0502020204030204" pitchFamily="34" charset="0"/>
              </a:rPr>
              <a:t> 6:</a:t>
            </a:r>
          </a:p>
          <a:p>
            <a:pPr marL="0" marR="0" lvl="0" indent="0" algn="l" rtl="0">
              <a:lnSpc>
                <a:spcPct val="150000"/>
              </a:lnSpc>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rPr>
              <a:t>Kuinka aloitamme esittelyn asiakkaalle?</a:t>
            </a:r>
            <a:r>
              <a:rPr lang="sk-SK" sz="1600" b="1" dirty="0">
                <a:solidFill>
                  <a:schemeClr val="dk1"/>
                </a:solidFill>
                <a:latin typeface="Calibri" panose="020F0502020204030204" pitchFamily="34" charset="0"/>
                <a:cs typeface="Calibri" panose="020F0502020204030204" pitchFamily="34" charset="0"/>
              </a:rPr>
              <a:t> </a:t>
            </a:r>
            <a:endParaRPr sz="1600" b="1" dirty="0">
              <a:solidFill>
                <a:schemeClr val="dk1"/>
              </a:solidFill>
              <a:latin typeface="Calibri" panose="020F0502020204030204" pitchFamily="34" charset="0"/>
              <a:cs typeface="Calibri" panose="020F0502020204030204" pitchFamily="34" charset="0"/>
              <a:sym typeface="Arial"/>
            </a:endParaRPr>
          </a:p>
        </p:txBody>
      </p:sp>
      <p:sp>
        <p:nvSpPr>
          <p:cNvPr id="342" name="Google Shape;342;p6"/>
          <p:cNvSpPr txBox="1"/>
          <p:nvPr/>
        </p:nvSpPr>
        <p:spPr>
          <a:xfrm>
            <a:off x="9494341" y="4684560"/>
            <a:ext cx="2196000" cy="828000"/>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solidFill>
                <a:srgbClr val="FF0000"/>
              </a:solidFill>
              <a:latin typeface="Calibri" panose="020F0502020204030204" pitchFamily="34" charset="0"/>
              <a:cs typeface="Calibri" panose="020F0502020204030204" pitchFamily="34" charset="0"/>
            </a:endParaRPr>
          </a:p>
        </p:txBody>
      </p:sp>
      <p:grpSp>
        <p:nvGrpSpPr>
          <p:cNvPr id="343" name="Google Shape;343;p6"/>
          <p:cNvGrpSpPr/>
          <p:nvPr/>
        </p:nvGrpSpPr>
        <p:grpSpPr>
          <a:xfrm>
            <a:off x="4862975" y="4016197"/>
            <a:ext cx="1061896" cy="965383"/>
            <a:chOff x="4523418" y="3490010"/>
            <a:chExt cx="1061896" cy="965383"/>
          </a:xfrm>
        </p:grpSpPr>
        <p:sp>
          <p:nvSpPr>
            <p:cNvPr id="344" name="Google Shape;344;p6"/>
            <p:cNvSpPr/>
            <p:nvPr/>
          </p:nvSpPr>
          <p:spPr>
            <a:xfrm>
              <a:off x="4523418" y="3490010"/>
              <a:ext cx="1061896" cy="965383"/>
            </a:xfrm>
            <a:prstGeom prst="rect">
              <a:avLst/>
            </a:prstGeom>
            <a:solidFill>
              <a:srgbClr val="E6872D"/>
            </a:solidFill>
            <a:ln w="12700" cap="flat" cmpd="sng">
              <a:solidFill>
                <a:srgbClr val="E687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panose="020F0502020204030204" pitchFamily="34" charset="0"/>
                <a:ea typeface="Calibri"/>
                <a:cs typeface="Calibri" panose="020F0502020204030204" pitchFamily="34" charset="0"/>
                <a:sym typeface="Calibri"/>
              </a:endParaRPr>
            </a:p>
          </p:txBody>
        </p:sp>
        <p:sp>
          <p:nvSpPr>
            <p:cNvPr id="345" name="Google Shape;345;p6"/>
            <p:cNvSpPr/>
            <p:nvPr/>
          </p:nvSpPr>
          <p:spPr>
            <a:xfrm rot="10800000" flipH="1">
              <a:off x="4832324" y="3760491"/>
              <a:ext cx="444083" cy="417474"/>
            </a:xfrm>
            <a:custGeom>
              <a:avLst/>
              <a:gdLst/>
              <a:ahLst/>
              <a:cxnLst/>
              <a:rect l="l" t="t" r="r" b="b"/>
              <a:pathLst>
                <a:path w="3240000" h="3240000" extrusionOk="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dk1"/>
                </a:solidFill>
                <a:latin typeface="Calibri" panose="020F0502020204030204" pitchFamily="34" charset="0"/>
                <a:ea typeface="Calibri"/>
                <a:cs typeface="Calibri" panose="020F0502020204030204" pitchFamily="34" charset="0"/>
                <a:sym typeface="Calibri"/>
              </a:endParaRPr>
            </a:p>
          </p:txBody>
        </p:sp>
      </p:grpSp>
      <p:sp>
        <p:nvSpPr>
          <p:cNvPr id="38" name="Google Shape;327;p6">
            <a:extLst>
              <a:ext uri="{FF2B5EF4-FFF2-40B4-BE49-F238E27FC236}">
                <a16:creationId xmlns:a16="http://schemas.microsoft.com/office/drawing/2014/main" id="{820D0991-DD67-4F15-B40D-9A5BCE042A49}"/>
              </a:ext>
            </a:extLst>
          </p:cNvPr>
          <p:cNvSpPr txBox="1"/>
          <p:nvPr/>
        </p:nvSpPr>
        <p:spPr>
          <a:xfrm>
            <a:off x="9770737" y="1910539"/>
            <a:ext cx="2420367" cy="121441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chemeClr val="dk1"/>
              </a:buClr>
              <a:buSzPts val="1600"/>
            </a:pPr>
            <a:endParaRPr sz="1600"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
                                        </p:tgtEl>
                                        <p:attrNameLst>
                                          <p:attrName>style.visibility</p:attrName>
                                        </p:attrNameLst>
                                      </p:cBhvr>
                                      <p:to>
                                        <p:strVal val="visible"/>
                                      </p:to>
                                    </p:set>
                                    <p:animEffect transition="in" filter="fade">
                                      <p:cBhvr>
                                        <p:cTn id="7" dur="2000"/>
                                        <p:tgtEl>
                                          <p:spTgt spid="3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12"/>
                                        </p:tgtEl>
                                        <p:attrNameLst>
                                          <p:attrName>style.visibility</p:attrName>
                                        </p:attrNameLst>
                                      </p:cBhvr>
                                      <p:to>
                                        <p:strVal val="visible"/>
                                      </p:to>
                                    </p:set>
                                    <p:animEffect transition="in" filter="fade">
                                      <p:cBhvr>
                                        <p:cTn id="11" dur="2000"/>
                                        <p:tgtEl>
                                          <p:spTgt spid="3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fade">
                                      <p:cBhvr>
                                        <p:cTn id="15" dur="2000"/>
                                        <p:tgtEl>
                                          <p:spTgt spid="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731251"/>
            <a:ext cx="9144000" cy="3238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6"/>
              </a:rPr>
              <a:t>https://www.dropbox.com/sh/a4l9k9mlzbr3pnd/AADozsSvc8cQ5xfpCnDbgTz1a?dl=0</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https://www.thebrandingjournal.com/2015/10/what-is-branding-definition/</a:t>
            </a:r>
            <a:endParaRPr dirty="0"/>
          </a:p>
        </p:txBody>
      </p:sp>
      <p:sp>
        <p:nvSpPr>
          <p:cNvPr id="267" name="Google Shape;267;gf9ff28dbe4_0_189"/>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lvl="0">
              <a:lnSpc>
                <a:spcPct val="90000"/>
              </a:lnSpc>
              <a:buClr>
                <a:srgbClr val="D92E2D"/>
              </a:buClr>
              <a:buSzPts val="3200"/>
            </a:pPr>
            <a:r>
              <a:rPr lang="fi-FI" sz="3200" dirty="0">
                <a:solidFill>
                  <a:srgbClr val="D92E2D"/>
                </a:solidFill>
              </a:rPr>
              <a:t>Linkkejä</a:t>
            </a:r>
            <a:endParaRPr lang="sk-SK" sz="3200" dirty="0">
              <a:solidFill>
                <a:srgbClr val="D92E2D"/>
              </a:solidFill>
            </a:endParaRPr>
          </a:p>
        </p:txBody>
      </p:sp>
    </p:spTree>
    <p:extLst>
      <p:ext uri="{BB962C8B-B14F-4D97-AF65-F5344CB8AC3E}">
        <p14:creationId xmlns:p14="http://schemas.microsoft.com/office/powerpoint/2010/main" val="65418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gf9ff28dbe4_0_189"/>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62" name="Google Shape;262;gf9ff28dbe4_0_189"/>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gf9ff28dbe4_0_189"/>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gf9ff28dbe4_0_189"/>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5" name="Google Shape;265;gf9ff28dbe4_0_189"/>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66" name="Google Shape;266;gf9ff28dbe4_0_189"/>
          <p:cNvSpPr txBox="1">
            <a:spLocks noGrp="1"/>
          </p:cNvSpPr>
          <p:nvPr>
            <p:ph type="subTitle" idx="1"/>
          </p:nvPr>
        </p:nvSpPr>
        <p:spPr>
          <a:xfrm>
            <a:off x="1524000" y="1196442"/>
            <a:ext cx="9144000" cy="50033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D92E2D"/>
              </a:buClr>
              <a:buSzPts val="3200"/>
              <a:buNone/>
            </a:pPr>
            <a:endParaRPr lang="sk-SK" sz="3200" b="1" dirty="0">
              <a:solidFill>
                <a:srgbClr val="D92E2D"/>
              </a:solidFill>
            </a:endParaRPr>
          </a:p>
          <a:p>
            <a:pPr marL="342900" lvl="0" indent="-342900" algn="l">
              <a:spcBef>
                <a:spcPts val="0"/>
              </a:spcBef>
              <a:buClr>
                <a:srgbClr val="D92E2D"/>
              </a:buClr>
              <a:buSzPts val="3200"/>
              <a:buFont typeface="Arial" panose="020B0604020202020204" pitchFamily="34" charset="0"/>
              <a:buChar char="•"/>
            </a:pPr>
            <a:r>
              <a:rPr lang="sk-SK" dirty="0"/>
              <a:t>https://www.levosphere.sk/faq/co-je-branding/</a:t>
            </a:r>
          </a:p>
          <a:p>
            <a:pPr marL="342900" lvl="0" indent="-342900" algn="l">
              <a:spcBef>
                <a:spcPts val="0"/>
              </a:spcBef>
              <a:buClr>
                <a:srgbClr val="D92E2D"/>
              </a:buClr>
              <a:buSzPts val="3200"/>
              <a:buFont typeface="Arial" panose="020B0604020202020204" pitchFamily="34" charset="0"/>
              <a:buChar char="•"/>
            </a:pPr>
            <a:r>
              <a:rPr lang="sk-SK" dirty="0">
                <a:hlinkClick r:id="rId5"/>
              </a:rPr>
              <a:t>https://www.lcca.org.uk/blog/education/history-of-branding/</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https://en.99designs.pt/blog/design-history-movements/history-of-branding/</a:t>
            </a:r>
          </a:p>
          <a:p>
            <a:pPr marL="342900" lvl="0" indent="-342900" algn="l">
              <a:spcBef>
                <a:spcPts val="0"/>
              </a:spcBef>
              <a:buClr>
                <a:srgbClr val="D92E2D"/>
              </a:buClr>
              <a:buSzPts val="3200"/>
              <a:buFont typeface="Arial" panose="020B0604020202020204" pitchFamily="34" charset="0"/>
              <a:buChar char="•"/>
            </a:pPr>
            <a:r>
              <a:rPr lang="sk-SK" dirty="0">
                <a:hlinkClick r:id="rId6"/>
              </a:rPr>
              <a:t>https://www.thebrandingjournal.com/2015/10/what-is-branding-definition/</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7"/>
              </a:rPr>
              <a:t>https://www.udemy.com/course/branding-strategy-for-entrepreneurs-and-small-businesses/</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8"/>
              </a:rPr>
              <a:t>https://www.ziflow.com/blog/brand-brief#What_is_a_Brand_Brief</a:t>
            </a:r>
            <a:r>
              <a:rPr lang="sk-SK" dirty="0"/>
              <a:t>?</a:t>
            </a:r>
          </a:p>
          <a:p>
            <a:pPr marL="342900" lvl="0" indent="-342900" algn="l">
              <a:spcBef>
                <a:spcPts val="0"/>
              </a:spcBef>
              <a:buClr>
                <a:srgbClr val="D92E2D"/>
              </a:buClr>
              <a:buSzPts val="3200"/>
              <a:buFont typeface="Arial" panose="020B0604020202020204" pitchFamily="34" charset="0"/>
              <a:buChar char="•"/>
            </a:pPr>
            <a:r>
              <a:rPr lang="sk-SK" dirty="0"/>
              <a:t>https://www.managementstudyguide.com/what-is-brand.htm</a:t>
            </a:r>
          </a:p>
          <a:p>
            <a:pPr marL="342900" lvl="0" indent="-342900" algn="l">
              <a:spcBef>
                <a:spcPts val="0"/>
              </a:spcBef>
              <a:buClr>
                <a:srgbClr val="D92E2D"/>
              </a:buClr>
              <a:buSzPts val="3200"/>
              <a:buFont typeface="Arial" panose="020B0604020202020204" pitchFamily="34" charset="0"/>
              <a:buChar char="•"/>
            </a:pPr>
            <a:r>
              <a:rPr lang="sk-SK" dirty="0">
                <a:hlinkClick r:id="rId9"/>
              </a:rPr>
              <a:t>https://www.shopify.com/blog/how-to-build-a-brand</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0"/>
              </a:rPr>
              <a:t>https://millo.co/tips-on-presenting-logos-to-a-client</a:t>
            </a:r>
            <a:endParaRPr lang="sk-SK" dirty="0"/>
          </a:p>
          <a:p>
            <a:pPr marL="342900" lvl="0" indent="-342900" algn="l">
              <a:spcBef>
                <a:spcPts val="0"/>
              </a:spcBef>
              <a:buClr>
                <a:srgbClr val="D92E2D"/>
              </a:buClr>
              <a:buSzPts val="3200"/>
              <a:buFont typeface="Arial" panose="020B0604020202020204" pitchFamily="34" charset="0"/>
              <a:buChar char="•"/>
            </a:pPr>
            <a:r>
              <a:rPr lang="sk-SK" dirty="0">
                <a:hlinkClick r:id="rId11"/>
              </a:rPr>
              <a:t>https://www.systematixinfotech.com/6-things-look-finalizing-brand-logo/</a:t>
            </a:r>
            <a:endParaRPr lang="sk-SK" dirty="0"/>
          </a:p>
          <a:p>
            <a:pPr marL="342900" lvl="0" indent="-342900" algn="l">
              <a:spcBef>
                <a:spcPts val="0"/>
              </a:spcBef>
              <a:buClr>
                <a:srgbClr val="D92E2D"/>
              </a:buClr>
              <a:buSzPts val="3200"/>
              <a:buFont typeface="Arial" panose="020B0604020202020204" pitchFamily="34" charset="0"/>
              <a:buChar char="•"/>
            </a:pPr>
            <a:r>
              <a:rPr lang="sk-SK" dirty="0"/>
              <a:t>https://www.columnfivemedia.com/how-to-create-a-brand-style-guide/</a:t>
            </a:r>
          </a:p>
          <a:p>
            <a:pPr marL="342900" lvl="0" indent="-342900" algn="l">
              <a:spcBef>
                <a:spcPts val="0"/>
              </a:spcBef>
              <a:buClr>
                <a:srgbClr val="D92E2D"/>
              </a:buClr>
              <a:buSzPts val="3200"/>
              <a:buFont typeface="Arial" panose="020B0604020202020204" pitchFamily="34" charset="0"/>
              <a:buChar char="•"/>
            </a:pPr>
            <a:endParaRPr dirty="0"/>
          </a:p>
        </p:txBody>
      </p:sp>
      <p:sp>
        <p:nvSpPr>
          <p:cNvPr id="2" name="Obdĺžnik 1"/>
          <p:cNvSpPr/>
          <p:nvPr/>
        </p:nvSpPr>
        <p:spPr>
          <a:xfrm>
            <a:off x="8918796" y="599607"/>
            <a:ext cx="2263866" cy="535531"/>
          </a:xfrm>
          <a:prstGeom prst="rect">
            <a:avLst/>
          </a:prstGeom>
        </p:spPr>
        <p:txBody>
          <a:bodyPr wrap="square">
            <a:spAutoFit/>
          </a:bodyPr>
          <a:lstStyle/>
          <a:p>
            <a:pPr lvl="0">
              <a:lnSpc>
                <a:spcPct val="90000"/>
              </a:lnSpc>
              <a:buClr>
                <a:srgbClr val="D92E2D"/>
              </a:buClr>
              <a:buSzPts val="3200"/>
            </a:pPr>
            <a:r>
              <a:rPr lang="fi-FI" sz="3200" dirty="0">
                <a:solidFill>
                  <a:srgbClr val="D92E2D"/>
                </a:solidFill>
              </a:rPr>
              <a:t>Lähteet</a:t>
            </a:r>
            <a:endParaRPr lang="sk-SK" sz="3200" dirty="0">
              <a:solidFill>
                <a:srgbClr val="D92E2D"/>
              </a:solidFill>
            </a:endParaRPr>
          </a:p>
        </p:txBody>
      </p:sp>
    </p:spTree>
    <p:extLst>
      <p:ext uri="{BB962C8B-B14F-4D97-AF65-F5344CB8AC3E}">
        <p14:creationId xmlns:p14="http://schemas.microsoft.com/office/powerpoint/2010/main" val="40044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2000"/>
                                        <p:tgtEl>
                                          <p:spTgt spid="26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63"/>
                                        </p:tgtEl>
                                        <p:attrNameLst>
                                          <p:attrName>style.visibility</p:attrName>
                                        </p:attrNameLst>
                                      </p:cBhvr>
                                      <p:to>
                                        <p:strVal val="visible"/>
                                      </p:to>
                                    </p:set>
                                    <p:animEffect transition="in" filter="fade">
                                      <p:cBhvr>
                                        <p:cTn id="11" dur="2000"/>
                                        <p:tgtEl>
                                          <p:spTgt spid="26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2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p:nvPr/>
        </p:nvSpPr>
        <p:spPr>
          <a:xfrm>
            <a:off x="1261309" y="2382172"/>
            <a:ext cx="8548033" cy="214423"/>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14" name="Google Shape;114;p3"/>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3"/>
          <p:cNvSpPr/>
          <p:nvPr/>
        </p:nvSpPr>
        <p:spPr>
          <a:xfrm rot="5400000">
            <a:off x="-2979070" y="3300411"/>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3"/>
          <p:cNvSpPr/>
          <p:nvPr/>
        </p:nvSpPr>
        <p:spPr>
          <a:xfrm rot="5400000">
            <a:off x="-267289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3"/>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18" name="Google Shape;118;p3"/>
          <p:cNvSpPr txBox="1">
            <a:spLocks noGrp="1"/>
          </p:cNvSpPr>
          <p:nvPr>
            <p:ph type="ctrTitle"/>
          </p:nvPr>
        </p:nvSpPr>
        <p:spPr>
          <a:xfrm>
            <a:off x="8058976" y="553541"/>
            <a:ext cx="3811683" cy="64285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dirty="0" err="1">
                <a:solidFill>
                  <a:srgbClr val="D92E2D"/>
                </a:solidFill>
              </a:rPr>
              <a:t>Sisältö</a:t>
            </a:r>
            <a:endParaRPr sz="4000" b="1" dirty="0">
              <a:solidFill>
                <a:srgbClr val="D92E2D"/>
              </a:solidFill>
            </a:endParaRPr>
          </a:p>
        </p:txBody>
      </p:sp>
      <p:pic>
        <p:nvPicPr>
          <p:cNvPr id="119" name="Google Shape;119;p3"/>
          <p:cNvPicPr preferRelativeResize="0"/>
          <p:nvPr/>
        </p:nvPicPr>
        <p:blipFill rotWithShape="1">
          <a:blip r:embed="rId5">
            <a:alphaModFix/>
          </a:blip>
          <a:srcRect l="77489" r="3171"/>
          <a:stretch/>
        </p:blipFill>
        <p:spPr>
          <a:xfrm>
            <a:off x="2130435" y="1811714"/>
            <a:ext cx="317240" cy="482490"/>
          </a:xfrm>
          <a:prstGeom prst="rect">
            <a:avLst/>
          </a:prstGeom>
          <a:noFill/>
          <a:ln>
            <a:noFill/>
          </a:ln>
        </p:spPr>
      </p:pic>
      <p:sp>
        <p:nvSpPr>
          <p:cNvPr id="120" name="Google Shape;120;p3"/>
          <p:cNvSpPr txBox="1"/>
          <p:nvPr/>
        </p:nvSpPr>
        <p:spPr>
          <a:xfrm>
            <a:off x="1630706" y="2663504"/>
            <a:ext cx="158037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chemeClr val="dk1"/>
                </a:solidFill>
                <a:latin typeface="Calibri"/>
                <a:ea typeface="Calibri"/>
                <a:cs typeface="Calibri"/>
                <a:sym typeface="Calibri"/>
              </a:rPr>
              <a:t>Esittely</a:t>
            </a:r>
            <a:endParaRPr sz="1600" b="1" dirty="0">
              <a:solidFill>
                <a:schemeClr val="dk1"/>
              </a:solidFill>
              <a:latin typeface="Calibri"/>
              <a:ea typeface="Calibri"/>
              <a:cs typeface="Calibri"/>
              <a:sym typeface="Calibri"/>
            </a:endParaRPr>
          </a:p>
        </p:txBody>
      </p:sp>
      <p:sp>
        <p:nvSpPr>
          <p:cNvPr id="121" name="Google Shape;121;p3"/>
          <p:cNvSpPr txBox="1"/>
          <p:nvPr/>
        </p:nvSpPr>
        <p:spPr>
          <a:xfrm>
            <a:off x="1705039" y="2294204"/>
            <a:ext cx="1422778"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1 </a:t>
            </a:r>
            <a:endParaRPr sz="1800" b="1" dirty="0">
              <a:solidFill>
                <a:schemeClr val="dk1"/>
              </a:solidFill>
              <a:latin typeface="Calibri"/>
              <a:ea typeface="Calibri"/>
              <a:cs typeface="Calibri"/>
              <a:sym typeface="Calibri"/>
            </a:endParaRPr>
          </a:p>
        </p:txBody>
      </p:sp>
      <p:pic>
        <p:nvPicPr>
          <p:cNvPr id="122" name="Google Shape;122;p3"/>
          <p:cNvPicPr preferRelativeResize="0"/>
          <p:nvPr/>
        </p:nvPicPr>
        <p:blipFill rotWithShape="1">
          <a:blip r:embed="rId5">
            <a:alphaModFix/>
          </a:blip>
          <a:srcRect l="77489" r="3171"/>
          <a:stretch/>
        </p:blipFill>
        <p:spPr>
          <a:xfrm>
            <a:off x="4354493" y="1811714"/>
            <a:ext cx="317240" cy="482490"/>
          </a:xfrm>
          <a:prstGeom prst="rect">
            <a:avLst/>
          </a:prstGeom>
          <a:noFill/>
          <a:ln>
            <a:noFill/>
          </a:ln>
        </p:spPr>
      </p:pic>
      <p:sp>
        <p:nvSpPr>
          <p:cNvPr id="124" name="Google Shape;124;p3"/>
          <p:cNvSpPr txBox="1"/>
          <p:nvPr/>
        </p:nvSpPr>
        <p:spPr>
          <a:xfrm>
            <a:off x="4140157" y="2304771"/>
            <a:ext cx="1233900" cy="369300"/>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Clr>
                <a:schemeClr val="dk1"/>
              </a:buClr>
              <a:buFont typeface="Arial"/>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2</a:t>
            </a:r>
            <a:endParaRPr sz="1800" b="1" dirty="0">
              <a:solidFill>
                <a:schemeClr val="dk1"/>
              </a:solidFill>
              <a:latin typeface="Calibri"/>
              <a:ea typeface="Calibri"/>
              <a:cs typeface="Calibri"/>
              <a:sym typeface="Calibri"/>
            </a:endParaRPr>
          </a:p>
        </p:txBody>
      </p:sp>
      <p:pic>
        <p:nvPicPr>
          <p:cNvPr id="125" name="Google Shape;125;p3"/>
          <p:cNvPicPr preferRelativeResize="0"/>
          <p:nvPr/>
        </p:nvPicPr>
        <p:blipFill rotWithShape="1">
          <a:blip r:embed="rId5">
            <a:alphaModFix/>
          </a:blip>
          <a:srcRect l="77489" r="3171"/>
          <a:stretch/>
        </p:blipFill>
        <p:spPr>
          <a:xfrm>
            <a:off x="6489377" y="1802998"/>
            <a:ext cx="317240" cy="482490"/>
          </a:xfrm>
          <a:prstGeom prst="rect">
            <a:avLst/>
          </a:prstGeom>
          <a:noFill/>
          <a:ln>
            <a:noFill/>
          </a:ln>
        </p:spPr>
      </p:pic>
      <p:sp>
        <p:nvSpPr>
          <p:cNvPr id="126" name="Google Shape;126;p3"/>
          <p:cNvSpPr txBox="1"/>
          <p:nvPr/>
        </p:nvSpPr>
        <p:spPr>
          <a:xfrm>
            <a:off x="3948157" y="2676573"/>
            <a:ext cx="14259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chemeClr val="dk1"/>
                </a:solidFill>
                <a:latin typeface="Calibri"/>
                <a:ea typeface="Calibri"/>
                <a:cs typeface="Calibri"/>
                <a:sym typeface="Calibri"/>
              </a:rPr>
              <a:t>Analyysi </a:t>
            </a:r>
            <a:r>
              <a:rPr lang="fi-FI" sz="1600" b="1" dirty="0" err="1">
                <a:solidFill>
                  <a:schemeClr val="dk1"/>
                </a:solidFill>
                <a:latin typeface="Calibri"/>
                <a:ea typeface="Calibri"/>
                <a:cs typeface="Calibri"/>
                <a:sym typeface="Calibri"/>
              </a:rPr>
              <a:t>markkinoillemenosta</a:t>
            </a:r>
            <a:endParaRPr sz="1600" b="1" dirty="0">
              <a:solidFill>
                <a:schemeClr val="dk1"/>
              </a:solidFill>
              <a:latin typeface="Calibri"/>
              <a:ea typeface="Calibri"/>
              <a:cs typeface="Calibri"/>
              <a:sym typeface="Calibri"/>
            </a:endParaRPr>
          </a:p>
        </p:txBody>
      </p:sp>
      <p:sp>
        <p:nvSpPr>
          <p:cNvPr id="127" name="Google Shape;127;p3"/>
          <p:cNvSpPr txBox="1"/>
          <p:nvPr/>
        </p:nvSpPr>
        <p:spPr>
          <a:xfrm>
            <a:off x="6283624" y="2294213"/>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3</a:t>
            </a:r>
            <a:endParaRPr sz="1800" b="1" dirty="0">
              <a:solidFill>
                <a:schemeClr val="dk1"/>
              </a:solidFill>
              <a:latin typeface="Calibri"/>
              <a:ea typeface="Calibri"/>
              <a:cs typeface="Calibri"/>
              <a:sym typeface="Calibri"/>
            </a:endParaRPr>
          </a:p>
        </p:txBody>
      </p:sp>
      <p:pic>
        <p:nvPicPr>
          <p:cNvPr id="128" name="Google Shape;128;p3"/>
          <p:cNvPicPr preferRelativeResize="0"/>
          <p:nvPr/>
        </p:nvPicPr>
        <p:blipFill rotWithShape="1">
          <a:blip r:embed="rId5">
            <a:alphaModFix/>
          </a:blip>
          <a:srcRect l="77489" r="3171"/>
          <a:stretch/>
        </p:blipFill>
        <p:spPr>
          <a:xfrm>
            <a:off x="8450914" y="1822249"/>
            <a:ext cx="317240" cy="482490"/>
          </a:xfrm>
          <a:prstGeom prst="rect">
            <a:avLst/>
          </a:prstGeom>
          <a:noFill/>
          <a:ln>
            <a:noFill/>
          </a:ln>
        </p:spPr>
      </p:pic>
      <p:sp>
        <p:nvSpPr>
          <p:cNvPr id="129" name="Google Shape;129;p3"/>
          <p:cNvSpPr txBox="1"/>
          <p:nvPr/>
        </p:nvSpPr>
        <p:spPr>
          <a:xfrm>
            <a:off x="5860917" y="2676573"/>
            <a:ext cx="2100830"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chemeClr val="dk1"/>
                </a:solidFill>
                <a:latin typeface="Calibri"/>
                <a:ea typeface="Calibri"/>
                <a:cs typeface="Calibri"/>
                <a:sym typeface="Calibri"/>
              </a:rPr>
              <a:t>Kilpailuanalyysi</a:t>
            </a:r>
            <a:r>
              <a:rPr lang="sk-SK" sz="1600" b="1" dirty="0">
                <a:solidFill>
                  <a:schemeClr val="dk1"/>
                </a:solidFill>
                <a:latin typeface="Calibri"/>
                <a:ea typeface="Calibri"/>
                <a:cs typeface="Calibri"/>
                <a:sym typeface="Calibri"/>
              </a:rPr>
              <a:t> </a:t>
            </a:r>
            <a:endParaRPr sz="1600" b="1" dirty="0">
              <a:solidFill>
                <a:schemeClr val="dk1"/>
              </a:solidFill>
              <a:latin typeface="Calibri"/>
              <a:ea typeface="Calibri"/>
              <a:cs typeface="Calibri"/>
              <a:sym typeface="Calibri"/>
            </a:endParaRPr>
          </a:p>
        </p:txBody>
      </p:sp>
      <p:sp>
        <p:nvSpPr>
          <p:cNvPr id="130" name="Google Shape;130;p3"/>
          <p:cNvSpPr txBox="1"/>
          <p:nvPr/>
        </p:nvSpPr>
        <p:spPr>
          <a:xfrm>
            <a:off x="8235430" y="2312099"/>
            <a:ext cx="1027500"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4</a:t>
            </a:r>
            <a:endParaRPr sz="1800" b="1" dirty="0">
              <a:solidFill>
                <a:schemeClr val="dk1"/>
              </a:solidFill>
              <a:latin typeface="Calibri"/>
              <a:ea typeface="Calibri"/>
              <a:cs typeface="Calibri"/>
              <a:sym typeface="Calibri"/>
            </a:endParaRPr>
          </a:p>
        </p:txBody>
      </p:sp>
      <p:sp>
        <p:nvSpPr>
          <p:cNvPr id="21" name="Google Shape;143;gf9ff28dbe4_0_28"/>
          <p:cNvSpPr txBox="1"/>
          <p:nvPr/>
        </p:nvSpPr>
        <p:spPr>
          <a:xfrm>
            <a:off x="8020105" y="2663321"/>
            <a:ext cx="1441853"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Logo</a:t>
            </a:r>
            <a:r>
              <a:rPr lang="fi-FI" sz="1600" b="1" dirty="0">
                <a:solidFill>
                  <a:schemeClr val="dk1"/>
                </a:solidFill>
                <a:latin typeface="Calibri"/>
                <a:ea typeface="Calibri"/>
                <a:cs typeface="Calibri"/>
                <a:sym typeface="Calibri"/>
              </a:rPr>
              <a:t>n luominen</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2000"/>
                                        <p:tgtEl>
                                          <p:spTgt spid="115"/>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9ff28dbe4_0_28"/>
          <p:cNvSpPr/>
          <p:nvPr/>
        </p:nvSpPr>
        <p:spPr>
          <a:xfrm>
            <a:off x="1466701" y="2330009"/>
            <a:ext cx="9251024" cy="286645"/>
          </a:xfrm>
          <a:prstGeom prst="rect">
            <a:avLst/>
          </a:prstGeom>
          <a:solidFill>
            <a:srgbClr val="FFD13C"/>
          </a:solidFill>
          <a:ln w="12700" cap="flat" cmpd="sng">
            <a:solidFill>
              <a:srgbClr val="FFC4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gf9ff28dbe4_0_28"/>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37" name="Google Shape;137;gf9ff28dbe4_0_28"/>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gf9ff28dbe4_0_28"/>
          <p:cNvSpPr/>
          <p:nvPr/>
        </p:nvSpPr>
        <p:spPr>
          <a:xfrm rot="5400000">
            <a:off x="-2979031" y="3300450"/>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gf9ff28dbe4_0_28"/>
          <p:cNvSpPr/>
          <p:nvPr/>
        </p:nvSpPr>
        <p:spPr>
          <a:xfrm rot="5400000">
            <a:off x="-2672850"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0" name="Google Shape;140;gf9ff28dbe4_0_28"/>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41" name="Google Shape;141;gf9ff28dbe4_0_28"/>
          <p:cNvSpPr txBox="1">
            <a:spLocks noGrp="1"/>
          </p:cNvSpPr>
          <p:nvPr>
            <p:ph type="ctrTitle"/>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D92E2D"/>
              </a:buClr>
              <a:buSzPts val="4000"/>
              <a:buFont typeface="Calibri"/>
              <a:buNone/>
            </a:pPr>
            <a:r>
              <a:rPr lang="en-US" sz="4000" b="1" dirty="0" err="1">
                <a:solidFill>
                  <a:srgbClr val="D92E2D"/>
                </a:solidFill>
              </a:rPr>
              <a:t>Sisältö</a:t>
            </a:r>
            <a:endParaRPr sz="4000" b="1" dirty="0">
              <a:solidFill>
                <a:srgbClr val="D92E2D"/>
              </a:solidFill>
            </a:endParaRPr>
          </a:p>
        </p:txBody>
      </p:sp>
      <p:pic>
        <p:nvPicPr>
          <p:cNvPr id="142" name="Google Shape;142;gf9ff28dbe4_0_28"/>
          <p:cNvPicPr preferRelativeResize="0"/>
          <p:nvPr/>
        </p:nvPicPr>
        <p:blipFill rotWithShape="1">
          <a:blip r:embed="rId5">
            <a:alphaModFix/>
          </a:blip>
          <a:srcRect l="77489" r="3171"/>
          <a:stretch/>
        </p:blipFill>
        <p:spPr>
          <a:xfrm>
            <a:off x="2130435" y="1811714"/>
            <a:ext cx="317239" cy="482490"/>
          </a:xfrm>
          <a:prstGeom prst="rect">
            <a:avLst/>
          </a:prstGeom>
          <a:noFill/>
          <a:ln>
            <a:noFill/>
          </a:ln>
        </p:spPr>
      </p:pic>
      <p:sp>
        <p:nvSpPr>
          <p:cNvPr id="144" name="Google Shape;144;gf9ff28dbe4_0_28"/>
          <p:cNvSpPr txBox="1"/>
          <p:nvPr/>
        </p:nvSpPr>
        <p:spPr>
          <a:xfrm>
            <a:off x="1936516" y="2247043"/>
            <a:ext cx="1368916" cy="369291"/>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5 </a:t>
            </a:r>
            <a:endParaRPr sz="1800" b="1" dirty="0">
              <a:solidFill>
                <a:schemeClr val="dk1"/>
              </a:solidFill>
              <a:latin typeface="Calibri"/>
              <a:ea typeface="Calibri"/>
              <a:cs typeface="Calibri"/>
              <a:sym typeface="Calibri"/>
            </a:endParaRPr>
          </a:p>
        </p:txBody>
      </p:sp>
      <p:pic>
        <p:nvPicPr>
          <p:cNvPr id="145" name="Google Shape;145;gf9ff28dbe4_0_28"/>
          <p:cNvPicPr preferRelativeResize="0"/>
          <p:nvPr/>
        </p:nvPicPr>
        <p:blipFill rotWithShape="1">
          <a:blip r:embed="rId5">
            <a:alphaModFix/>
          </a:blip>
          <a:srcRect l="77489" r="3171"/>
          <a:stretch/>
        </p:blipFill>
        <p:spPr>
          <a:xfrm>
            <a:off x="5977339" y="1794072"/>
            <a:ext cx="317239" cy="482490"/>
          </a:xfrm>
          <a:prstGeom prst="rect">
            <a:avLst/>
          </a:prstGeom>
          <a:noFill/>
          <a:ln>
            <a:noFill/>
          </a:ln>
        </p:spPr>
      </p:pic>
      <p:sp>
        <p:nvSpPr>
          <p:cNvPr id="146" name="Google Shape;146;gf9ff28dbe4_0_28"/>
          <p:cNvSpPr txBox="1"/>
          <p:nvPr/>
        </p:nvSpPr>
        <p:spPr>
          <a:xfrm>
            <a:off x="1466701" y="2674039"/>
            <a:ext cx="16371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sk-SK" sz="1600" b="1" dirty="0">
                <a:solidFill>
                  <a:schemeClr val="dk1"/>
                </a:solidFill>
                <a:latin typeface="Calibri"/>
                <a:ea typeface="Calibri"/>
                <a:cs typeface="Calibri"/>
                <a:sym typeface="Calibri"/>
              </a:rPr>
              <a:t>I</a:t>
            </a:r>
            <a:r>
              <a:rPr lang="en-US" sz="1600" b="1" dirty="0" err="1">
                <a:solidFill>
                  <a:schemeClr val="dk1"/>
                </a:solidFill>
                <a:latin typeface="Calibri"/>
                <a:ea typeface="Calibri"/>
                <a:cs typeface="Calibri"/>
                <a:sym typeface="Calibri"/>
              </a:rPr>
              <a:t>dentiteetin</a:t>
            </a:r>
            <a:r>
              <a:rPr lang="en-US" sz="1600" b="1" dirty="0">
                <a:solidFill>
                  <a:schemeClr val="dk1"/>
                </a:solidFill>
                <a:latin typeface="Calibri"/>
                <a:ea typeface="Calibri"/>
                <a:cs typeface="Calibri"/>
                <a:sym typeface="Calibri"/>
              </a:rPr>
              <a:t> </a:t>
            </a:r>
            <a:r>
              <a:rPr lang="en-US" sz="1600" b="1" dirty="0" err="1">
                <a:solidFill>
                  <a:schemeClr val="dk1"/>
                </a:solidFill>
                <a:latin typeface="Calibri"/>
                <a:ea typeface="Calibri"/>
                <a:cs typeface="Calibri"/>
                <a:sym typeface="Calibri"/>
              </a:rPr>
              <a:t>luominen</a:t>
            </a:r>
            <a:endParaRPr sz="1600" b="1" dirty="0">
              <a:solidFill>
                <a:schemeClr val="dk1"/>
              </a:solidFill>
              <a:latin typeface="Calibri"/>
              <a:ea typeface="Calibri"/>
              <a:cs typeface="Calibri"/>
              <a:sym typeface="Calibri"/>
            </a:endParaRPr>
          </a:p>
        </p:txBody>
      </p:sp>
      <p:sp>
        <p:nvSpPr>
          <p:cNvPr id="147" name="Google Shape;147;gf9ff28dbe4_0_28"/>
          <p:cNvSpPr txBox="1"/>
          <p:nvPr/>
        </p:nvSpPr>
        <p:spPr>
          <a:xfrm>
            <a:off x="5798585" y="2247043"/>
            <a:ext cx="1306322" cy="369291"/>
          </a:xfrm>
          <a:prstGeom prst="rect">
            <a:avLst/>
          </a:prstGeom>
          <a:noFill/>
          <a:ln>
            <a:noFill/>
          </a:ln>
        </p:spPr>
        <p:txBody>
          <a:bodyPr spcFirstLastPara="1" wrap="square" lIns="108000" tIns="45700" rIns="108000" bIns="45700" anchor="t" anchorCtr="0">
            <a:spAutoFit/>
          </a:bodyPr>
          <a:lstStyle/>
          <a:p>
            <a:pPr marL="0" lvl="0" indent="0" algn="l" rtl="0">
              <a:spcBef>
                <a:spcPts val="0"/>
              </a:spcBef>
              <a:spcAft>
                <a:spcPts val="0"/>
              </a:spcAft>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6</a:t>
            </a:r>
            <a:endParaRPr sz="1800" b="1" dirty="0">
              <a:solidFill>
                <a:schemeClr val="dk1"/>
              </a:solidFill>
              <a:latin typeface="Calibri"/>
              <a:ea typeface="Calibri"/>
              <a:cs typeface="Calibri"/>
              <a:sym typeface="Calibri"/>
            </a:endParaRPr>
          </a:p>
        </p:txBody>
      </p:sp>
      <p:pic>
        <p:nvPicPr>
          <p:cNvPr id="148" name="Google Shape;148;gf9ff28dbe4_0_28"/>
          <p:cNvPicPr preferRelativeResize="0"/>
          <p:nvPr/>
        </p:nvPicPr>
        <p:blipFill rotWithShape="1">
          <a:blip r:embed="rId5">
            <a:alphaModFix/>
          </a:blip>
          <a:srcRect l="77489" r="3171"/>
          <a:stretch/>
        </p:blipFill>
        <p:spPr>
          <a:xfrm>
            <a:off x="9755789" y="1806196"/>
            <a:ext cx="317239" cy="482490"/>
          </a:xfrm>
          <a:prstGeom prst="rect">
            <a:avLst/>
          </a:prstGeom>
          <a:noFill/>
          <a:ln>
            <a:noFill/>
          </a:ln>
        </p:spPr>
      </p:pic>
      <p:sp>
        <p:nvSpPr>
          <p:cNvPr id="149" name="Google Shape;149;gf9ff28dbe4_0_28"/>
          <p:cNvSpPr txBox="1"/>
          <p:nvPr/>
        </p:nvSpPr>
        <p:spPr>
          <a:xfrm>
            <a:off x="5068666" y="2674039"/>
            <a:ext cx="2451824"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chemeClr val="dk1"/>
                </a:solidFill>
                <a:latin typeface="Calibri"/>
                <a:ea typeface="Calibri"/>
                <a:cs typeface="Calibri"/>
                <a:sym typeface="Calibri"/>
              </a:rPr>
              <a:t>Esittely asiakkaalle</a:t>
            </a:r>
            <a:endParaRPr sz="1600" b="1" dirty="0">
              <a:solidFill>
                <a:schemeClr val="dk1"/>
              </a:solidFill>
              <a:latin typeface="Calibri"/>
              <a:ea typeface="Calibri"/>
              <a:cs typeface="Calibri"/>
              <a:sym typeface="Calibri"/>
            </a:endParaRPr>
          </a:p>
        </p:txBody>
      </p:sp>
      <p:sp>
        <p:nvSpPr>
          <p:cNvPr id="150" name="Google Shape;150;gf9ff28dbe4_0_28"/>
          <p:cNvSpPr txBox="1"/>
          <p:nvPr/>
        </p:nvSpPr>
        <p:spPr>
          <a:xfrm>
            <a:off x="9525638" y="2278140"/>
            <a:ext cx="1027500" cy="3693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Osio</a:t>
            </a:r>
            <a:r>
              <a:rPr lang="en-US" sz="1800" b="1" dirty="0">
                <a:solidFill>
                  <a:schemeClr val="dk1"/>
                </a:solidFill>
                <a:latin typeface="Calibri"/>
                <a:ea typeface="Calibri"/>
                <a:cs typeface="Calibri"/>
                <a:sym typeface="Calibri"/>
              </a:rPr>
              <a:t> 7</a:t>
            </a:r>
            <a:endParaRPr sz="1800" b="1" dirty="0">
              <a:solidFill>
                <a:schemeClr val="dk1"/>
              </a:solidFill>
              <a:latin typeface="Calibri"/>
              <a:ea typeface="Calibri"/>
              <a:cs typeface="Calibri"/>
              <a:sym typeface="Calibri"/>
            </a:endParaRPr>
          </a:p>
        </p:txBody>
      </p:sp>
      <p:sp>
        <p:nvSpPr>
          <p:cNvPr id="152" name="Google Shape;152;gf9ff28dbe4_0_28"/>
          <p:cNvSpPr txBox="1"/>
          <p:nvPr/>
        </p:nvSpPr>
        <p:spPr>
          <a:xfrm>
            <a:off x="9306580" y="2679111"/>
            <a:ext cx="1532896"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dirty="0" err="1">
                <a:solidFill>
                  <a:schemeClr val="dk1"/>
                </a:solidFill>
                <a:latin typeface="Calibri"/>
                <a:ea typeface="Calibri"/>
                <a:cs typeface="Calibri"/>
                <a:sym typeface="Calibri"/>
              </a:rPr>
              <a:t>Viimeistely</a:t>
            </a:r>
            <a:endParaRPr sz="1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2000"/>
                                        <p:tgtEl>
                                          <p:spTgt spid="13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2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4"/>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73" name="Google Shape;173;p4"/>
          <p:cNvSpPr/>
          <p:nvPr/>
        </p:nvSpPr>
        <p:spPr>
          <a:xfrm rot="5400000">
            <a:off x="-3300416" y="3300411"/>
            <a:ext cx="6858001" cy="257178"/>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4"/>
          <p:cNvSpPr/>
          <p:nvPr/>
        </p:nvSpPr>
        <p:spPr>
          <a:xfrm rot="5400000">
            <a:off x="-2993598" y="3300410"/>
            <a:ext cx="6858001" cy="257178"/>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4"/>
          <p:cNvSpPr/>
          <p:nvPr/>
        </p:nvSpPr>
        <p:spPr>
          <a:xfrm rot="5400000">
            <a:off x="-2686781" y="3300412"/>
            <a:ext cx="6858003" cy="257178"/>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6" name="Google Shape;176;p4"/>
          <p:cNvPicPr preferRelativeResize="0"/>
          <p:nvPr/>
        </p:nvPicPr>
        <p:blipFill rotWithShape="1">
          <a:blip r:embed="rId4">
            <a:alphaModFix/>
          </a:blip>
          <a:srcRect/>
          <a:stretch/>
        </p:blipFill>
        <p:spPr>
          <a:xfrm>
            <a:off x="1335279" y="169687"/>
            <a:ext cx="3811683" cy="1121083"/>
          </a:xfrm>
          <a:prstGeom prst="rect">
            <a:avLst/>
          </a:prstGeom>
          <a:noFill/>
          <a:ln>
            <a:noFill/>
          </a:ln>
        </p:spPr>
      </p:pic>
      <p:sp>
        <p:nvSpPr>
          <p:cNvPr id="177" name="Google Shape;177;p4"/>
          <p:cNvSpPr txBox="1">
            <a:spLocks noGrp="1"/>
          </p:cNvSpPr>
          <p:nvPr>
            <p:ph type="subTitle" idx="1"/>
          </p:nvPr>
        </p:nvSpPr>
        <p:spPr>
          <a:xfrm>
            <a:off x="1524000" y="1097972"/>
            <a:ext cx="9144000" cy="330340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endParaRPr lang="sk-SK" sz="1600" b="1" dirty="0">
              <a:solidFill>
                <a:srgbClr val="D92E2D"/>
              </a:solidFill>
            </a:endParaRPr>
          </a:p>
          <a:p>
            <a:pPr marL="0" lvl="0" indent="0" algn="l" rtl="0">
              <a:lnSpc>
                <a:spcPct val="90000"/>
              </a:lnSpc>
              <a:spcBef>
                <a:spcPts val="0"/>
              </a:spcBef>
              <a:spcAft>
                <a:spcPts val="0"/>
              </a:spcAft>
              <a:buClr>
                <a:srgbClr val="D92E2D"/>
              </a:buClr>
              <a:buSzPts val="3200"/>
              <a:buNone/>
            </a:pPr>
            <a:r>
              <a:rPr lang="sk-SK" sz="1600" b="1" dirty="0">
                <a:solidFill>
                  <a:schemeClr val="tx1"/>
                </a:solidFill>
              </a:rPr>
              <a:t>Br</a:t>
            </a:r>
            <a:r>
              <a:rPr lang="fi-FI" sz="1600" b="1" dirty="0" err="1">
                <a:solidFill>
                  <a:schemeClr val="tx1"/>
                </a:solidFill>
              </a:rPr>
              <a:t>ändääminen</a:t>
            </a:r>
            <a:r>
              <a:rPr lang="sk-SK" sz="1600" b="1" dirty="0">
                <a:solidFill>
                  <a:schemeClr val="tx1"/>
                </a:solidFill>
              </a:rPr>
              <a:t>:</a:t>
            </a:r>
          </a:p>
          <a:p>
            <a:pPr marL="0" lvl="0" indent="0" algn="l" rtl="0">
              <a:lnSpc>
                <a:spcPct val="90000"/>
              </a:lnSpc>
              <a:spcBef>
                <a:spcPts val="0"/>
              </a:spcBef>
              <a:spcAft>
                <a:spcPts val="0"/>
              </a:spcAft>
              <a:buClr>
                <a:srgbClr val="D92E2D"/>
              </a:buClr>
              <a:buSzPts val="3200"/>
              <a:buNone/>
            </a:pPr>
            <a:endParaRPr sz="1600" b="1" dirty="0">
              <a:solidFill>
                <a:schemeClr val="tx1"/>
              </a:solidFill>
            </a:endParaRPr>
          </a:p>
          <a:p>
            <a:pPr lvl="0" indent="-457200" algn="l">
              <a:buSzPts val="2900"/>
              <a:buFont typeface="Wingdings" panose="05000000000000000000" pitchFamily="2" charset="2"/>
              <a:buChar char="ü"/>
            </a:pPr>
            <a:r>
              <a:rPr lang="fi-FI" sz="1600" dirty="0"/>
              <a:t>brändin luomisen, levittämisen ja rakentamisen prosessi</a:t>
            </a:r>
            <a:r>
              <a:rPr lang="en-US" sz="1600" dirty="0"/>
              <a:t> </a:t>
            </a:r>
            <a:endParaRPr lang="sk-SK" sz="1600" dirty="0"/>
          </a:p>
          <a:p>
            <a:pPr lvl="0" indent="-457200" algn="l">
              <a:buSzPts val="2900"/>
              <a:buFont typeface="Wingdings" panose="05000000000000000000" pitchFamily="2" charset="2"/>
              <a:buChar char="ü"/>
            </a:pPr>
            <a:r>
              <a:rPr lang="fi-FI" sz="1600" dirty="0"/>
              <a:t>miten ja mitä brändi viestii</a:t>
            </a:r>
            <a:endParaRPr lang="sk-SK" sz="1600" dirty="0"/>
          </a:p>
          <a:p>
            <a:pPr lvl="0" indent="-457200" algn="l">
              <a:buSzPts val="2900"/>
              <a:buFont typeface="Wingdings" panose="05000000000000000000" pitchFamily="2" charset="2"/>
              <a:buChar char="ü"/>
            </a:pPr>
            <a:r>
              <a:rPr lang="fi-FI" sz="1600" dirty="0"/>
              <a:t>tuotemerkin arvo, laatu ja imago mahdollisten asiakkaiden mielissä</a:t>
            </a:r>
            <a:endParaRPr lang="sk-SK" sz="1600" dirty="0"/>
          </a:p>
          <a:p>
            <a:pPr lvl="0" indent="-457200" algn="l">
              <a:buSzPts val="2900"/>
              <a:buFont typeface="Wingdings" panose="05000000000000000000" pitchFamily="2" charset="2"/>
              <a:buChar char="ü"/>
            </a:pPr>
            <a:r>
              <a:rPr lang="fi-FI" sz="1600" dirty="0"/>
              <a:t>Kuvaannollisesti sanottuna, jos tehdas, jossa valmistat tuotteitasi palaa, ainoa asia, jonka voit pelastaa, on tuotemerkkisi vahvuus</a:t>
            </a:r>
          </a:p>
          <a:p>
            <a:pPr marL="0" lvl="0" indent="0" algn="l">
              <a:buSzPts val="2900"/>
            </a:pPr>
            <a:r>
              <a:rPr lang="fi-FI" sz="1600" dirty="0"/>
              <a:t>Brändäys on prosessi, jossa annetaan merkitys tietylle organisaatiolle, yritykselle, tuotteille tai palveluille luomalla ja muokkaamalla brändi kuluttajien mielissä. Se on strategia, jonka organisaatiot ovat suunnitelleet auttaakseen ihmisiä tunnistamaan ja näkemään brändinsä nopeasti ja antaakseen heille syyn valita heidän tuotteensa kilpailijoiden tuotteiden sijaan selventämällä, mitä kyseinen brändi on ja mitä se ei ole.</a:t>
            </a:r>
            <a:endParaRPr sz="1600" dirty="0"/>
          </a:p>
        </p:txBody>
      </p:sp>
      <p:sp>
        <p:nvSpPr>
          <p:cNvPr id="178" name="Google Shape;178;p4"/>
          <p:cNvSpPr txBox="1"/>
          <p:nvPr/>
        </p:nvSpPr>
        <p:spPr>
          <a:xfrm>
            <a:off x="6893860" y="464695"/>
            <a:ext cx="4976800" cy="1266555"/>
          </a:xfrm>
          <a:prstGeom prst="rect">
            <a:avLst/>
          </a:prstGeom>
          <a:noFill/>
          <a:ln>
            <a:noFill/>
          </a:ln>
        </p:spPr>
        <p:txBody>
          <a:bodyPr spcFirstLastPara="1" wrap="square" lIns="91425" tIns="45700" rIns="91425" bIns="45700" anchor="b" anchorCtr="0">
            <a:normAutofit/>
          </a:bodyPr>
          <a:lstStyle/>
          <a:p>
            <a:pPr algn="ctr">
              <a:lnSpc>
                <a:spcPct val="90000"/>
              </a:lnSpc>
              <a:buClr>
                <a:srgbClr val="D92E2D"/>
              </a:buClr>
              <a:buSzPts val="4000"/>
            </a:pPr>
            <a:r>
              <a:rPr lang="en-US" sz="4000" dirty="0">
                <a:solidFill>
                  <a:srgbClr val="D92E2D"/>
                </a:solidFill>
                <a:latin typeface="Calibri"/>
                <a:ea typeface="Calibri"/>
                <a:cs typeface="Calibri"/>
                <a:sym typeface="Calibri"/>
              </a:rPr>
              <a:t> </a:t>
            </a:r>
            <a:r>
              <a:rPr lang="en-US" sz="4000" dirty="0" err="1">
                <a:solidFill>
                  <a:srgbClr val="D92E2D"/>
                </a:solidFill>
                <a:latin typeface="Calibri"/>
                <a:ea typeface="Calibri"/>
                <a:cs typeface="Calibri"/>
                <a:sym typeface="Calibri"/>
              </a:rPr>
              <a:t>Osio</a:t>
            </a:r>
            <a:r>
              <a:rPr lang="en-US" sz="4000" dirty="0">
                <a:solidFill>
                  <a:srgbClr val="D92E2D"/>
                </a:solidFill>
                <a:latin typeface="Calibri"/>
                <a:ea typeface="Calibri"/>
                <a:cs typeface="Calibri"/>
                <a:sym typeface="Calibri"/>
              </a:rPr>
              <a:t> </a:t>
            </a:r>
            <a:r>
              <a:rPr lang="sk-SK" sz="3600" dirty="0">
                <a:solidFill>
                  <a:srgbClr val="D92E2D"/>
                </a:solidFill>
                <a:latin typeface="Calibri"/>
                <a:ea typeface="Calibri"/>
                <a:cs typeface="Calibri"/>
                <a:sym typeface="Calibri"/>
              </a:rPr>
              <a:t>1 </a:t>
            </a:r>
            <a:r>
              <a:rPr lang="fi-FI" sz="3600" dirty="0">
                <a:solidFill>
                  <a:srgbClr val="D92E2D"/>
                </a:solidFill>
                <a:latin typeface="Calibri"/>
                <a:ea typeface="Calibri"/>
                <a:cs typeface="Calibri"/>
                <a:sym typeface="Calibri"/>
              </a:rPr>
              <a:t>- </a:t>
            </a:r>
            <a:r>
              <a:rPr lang="fi-FI" sz="3600" dirty="0">
                <a:solidFill>
                  <a:srgbClr val="D92E2D"/>
                </a:solidFill>
              </a:rPr>
              <a:t>Esittely</a:t>
            </a:r>
            <a:endParaRPr lang="sk-SK" sz="3600" dirty="0">
              <a:solidFill>
                <a:srgbClr val="D92E2D"/>
              </a:solidFill>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1026" name="Picture 2" descr="Burning House PNG Images, Free Transparent Burning House Download - K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5905" y="4822669"/>
            <a:ext cx="1303517" cy="1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ike Logo (bribing) | Clothing brand logos, Nike logo, Nike 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44075" y="5124804"/>
            <a:ext cx="1426584" cy="82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62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2000"/>
                                        <p:tgtEl>
                                          <p:spTgt spid="17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
                                        </p:tgtEl>
                                        <p:attrNameLst>
                                          <p:attrName>style.visibility</p:attrName>
                                        </p:attrNameLst>
                                      </p:cBhvr>
                                      <p:to>
                                        <p:strVal val="visible"/>
                                      </p:to>
                                    </p:set>
                                    <p:animEffect transition="in" filter="fade">
                                      <p:cBhvr>
                                        <p:cTn id="11" dur="2000"/>
                                        <p:tgtEl>
                                          <p:spTgt spid="17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
                                        </p:tgtEl>
                                        <p:attrNameLst>
                                          <p:attrName>style.visibility</p:attrName>
                                        </p:attrNameLst>
                                      </p:cBhvr>
                                      <p:to>
                                        <p:strVal val="visible"/>
                                      </p:to>
                                    </p:set>
                                    <p:animEffect transition="in" filter="fade">
                                      <p:cBhvr>
                                        <p:cTn id="15"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52094" y="75358"/>
            <a:ext cx="3811685" cy="1121083"/>
          </a:xfrm>
          <a:prstGeom prst="rect">
            <a:avLst/>
          </a:prstGeom>
          <a:noFill/>
          <a:ln>
            <a:noFill/>
          </a:ln>
        </p:spPr>
      </p:pic>
      <p:sp>
        <p:nvSpPr>
          <p:cNvPr id="199" name="Google Shape;199;gf9ff28dbe4_0_82"/>
          <p:cNvSpPr txBox="1">
            <a:spLocks noGrp="1"/>
          </p:cNvSpPr>
          <p:nvPr>
            <p:ph type="subTitle" idx="1"/>
          </p:nvPr>
        </p:nvSpPr>
        <p:spPr>
          <a:xfrm>
            <a:off x="1524000" y="1196442"/>
            <a:ext cx="9144000" cy="5097630"/>
          </a:xfrm>
          <a:prstGeom prst="rect">
            <a:avLst/>
          </a:prstGeom>
          <a:noFill/>
          <a:ln>
            <a:noFill/>
          </a:ln>
        </p:spPr>
        <p:txBody>
          <a:bodyPr spcFirstLastPara="1" wrap="square" lIns="91425" tIns="45700" rIns="91425" bIns="45700" anchor="t" anchorCtr="0">
            <a:noAutofit/>
          </a:bodyPr>
          <a:lstStyle/>
          <a:p>
            <a:pPr lvl="0" indent="-412750" algn="l">
              <a:buSzPts val="2900"/>
              <a:buChar char="●"/>
            </a:pPr>
            <a:r>
              <a:rPr lang="fi-FI" sz="1600" b="1" dirty="0"/>
              <a:t>Brändäysstrategia - </a:t>
            </a:r>
            <a:r>
              <a:rPr lang="fi-FI" sz="1600" dirty="0"/>
              <a:t>auttaa sinua tunnistamaan selkeästi brändisi - mitä se ilmentää, tarjoaa ja miltä se näyttää, ja se auttaa luomaan ainutlaatuisen brändin äänen, persoonallisuuden ja brändi-identiteetin, joka auttaa sinua tavoittamaan tietyn kohdeyleisösi merkityksellisillä tavoilla</a:t>
            </a:r>
            <a:r>
              <a:rPr lang="fi-FI" sz="1600" b="1" dirty="0"/>
              <a:t>.</a:t>
            </a:r>
            <a:r>
              <a:rPr lang="en-US" sz="1600" b="1" dirty="0"/>
              <a:t> </a:t>
            </a:r>
          </a:p>
          <a:p>
            <a:pPr lvl="0" indent="-412750" algn="l">
              <a:buSzPts val="2900"/>
              <a:buChar char="●"/>
            </a:pPr>
            <a:r>
              <a:rPr lang="en-US" sz="1600" b="1" dirty="0"/>
              <a:t>Br</a:t>
            </a:r>
            <a:r>
              <a:rPr lang="sk-SK" sz="1600" b="1" dirty="0"/>
              <a:t>iefing </a:t>
            </a:r>
            <a:r>
              <a:rPr lang="fi-FI" sz="1600" dirty="0"/>
              <a:t>- yleiskatsaus siitä, mitä brändisi on ja mitä se ei ole. Brändin esittelyn tulisi sisältää seuraavaa:</a:t>
            </a:r>
          </a:p>
          <a:p>
            <a:pPr marL="44450" lvl="0" indent="0" algn="l">
              <a:buSzPts val="2900"/>
            </a:pPr>
            <a:r>
              <a:rPr lang="sk-SK" sz="1600" b="1" dirty="0"/>
              <a:t>	</a:t>
            </a:r>
            <a:r>
              <a:rPr lang="en-US" sz="1600" b="1" dirty="0"/>
              <a:t>1. Vision </a:t>
            </a:r>
            <a:r>
              <a:rPr lang="en-US" sz="1600" b="1" dirty="0" err="1"/>
              <a:t>asettaminen</a:t>
            </a:r>
            <a:r>
              <a:rPr lang="en-US" sz="1600" b="1" dirty="0"/>
              <a:t> </a:t>
            </a:r>
            <a:r>
              <a:rPr lang="sk-SK" sz="1600" dirty="0"/>
              <a:t>- </a:t>
            </a:r>
            <a:r>
              <a:rPr lang="fi-FI" sz="1600" dirty="0"/>
              <a:t>Pitkän ja lyhyen aikavälin tavoitteet brändillesi.</a:t>
            </a:r>
            <a:endParaRPr lang="sk-SK" sz="1600" dirty="0"/>
          </a:p>
          <a:p>
            <a:pPr marL="0" lvl="0" indent="0" algn="l">
              <a:lnSpc>
                <a:spcPct val="100000"/>
              </a:lnSpc>
              <a:spcBef>
                <a:spcPts val="0"/>
              </a:spcBef>
              <a:buSzPts val="2900"/>
            </a:pPr>
            <a:r>
              <a:rPr lang="sk-SK" sz="1600" b="1" dirty="0"/>
              <a:t>	</a:t>
            </a:r>
            <a:r>
              <a:rPr lang="en-US" sz="1600" b="1" dirty="0"/>
              <a:t>2. </a:t>
            </a:r>
            <a:r>
              <a:rPr lang="fi-FI" sz="1600" b="1" dirty="0"/>
              <a:t>Toiminta-ajatus</a:t>
            </a:r>
            <a:r>
              <a:rPr lang="sk-SK" sz="1600" dirty="0"/>
              <a:t>- </a:t>
            </a:r>
            <a:r>
              <a:rPr lang="fi-FI" sz="1600" dirty="0"/>
              <a:t>Yleiskatsaus siitä, miten aiot saavuttaa visiosi.</a:t>
            </a:r>
            <a:endParaRPr lang="sk-SK" sz="1600" dirty="0"/>
          </a:p>
          <a:p>
            <a:pPr marL="0" lvl="0" indent="0" algn="l">
              <a:lnSpc>
                <a:spcPct val="100000"/>
              </a:lnSpc>
              <a:spcBef>
                <a:spcPts val="0"/>
              </a:spcBef>
              <a:buSzPts val="2900"/>
            </a:pPr>
            <a:r>
              <a:rPr lang="sk-SK" sz="1600" b="1" dirty="0"/>
              <a:t>	</a:t>
            </a:r>
            <a:r>
              <a:rPr lang="en-US" sz="1600" b="1" dirty="0"/>
              <a:t>3. </a:t>
            </a:r>
            <a:r>
              <a:rPr lang="fi-FI" sz="1600" b="1" dirty="0"/>
              <a:t>Brändilupaus</a:t>
            </a:r>
            <a:r>
              <a:rPr lang="sk-SK" sz="1600" dirty="0"/>
              <a:t>- </a:t>
            </a:r>
            <a:r>
              <a:rPr lang="fi-FI" sz="1600" dirty="0"/>
              <a:t>Ratkaisut ja odotukset, jotka välität asiakkaille ja potentiaalisille asiakkaille.</a:t>
            </a:r>
            <a:endParaRPr lang="sk-SK" sz="1600" dirty="0"/>
          </a:p>
          <a:p>
            <a:pPr marL="0" lvl="0" indent="0" algn="l">
              <a:lnSpc>
                <a:spcPct val="100000"/>
              </a:lnSpc>
              <a:spcBef>
                <a:spcPts val="0"/>
              </a:spcBef>
              <a:buSzPts val="2900"/>
            </a:pPr>
            <a:r>
              <a:rPr lang="sk-SK" sz="1600" b="1" dirty="0"/>
              <a:t>	</a:t>
            </a:r>
            <a:r>
              <a:rPr lang="en-US" sz="1600" b="1" dirty="0"/>
              <a:t>4. </a:t>
            </a:r>
            <a:r>
              <a:rPr lang="en-US" sz="1600" b="1" dirty="0" err="1"/>
              <a:t>Brändiarvot</a:t>
            </a:r>
            <a:r>
              <a:rPr lang="sk-SK" sz="1600" dirty="0"/>
              <a:t>- </a:t>
            </a:r>
            <a:r>
              <a:rPr lang="fi-FI" sz="1600" dirty="0"/>
              <a:t>Ydinarvo, jonka ympärille brändisi rakentuu. Rehellisyys, laatu ja 		ympäristöystävällisyys ovat vain joitakin esimerkkejä.</a:t>
            </a:r>
            <a:r>
              <a:rPr lang="en-US" sz="1600" dirty="0"/>
              <a:t> </a:t>
            </a:r>
          </a:p>
          <a:p>
            <a:pPr marL="0" lvl="0" indent="0" algn="l">
              <a:lnSpc>
                <a:spcPct val="100000"/>
              </a:lnSpc>
              <a:spcBef>
                <a:spcPts val="0"/>
              </a:spcBef>
              <a:buSzPts val="2900"/>
            </a:pPr>
            <a:r>
              <a:rPr lang="sk-SK" sz="1600" b="1" dirty="0"/>
              <a:t>	</a:t>
            </a:r>
            <a:r>
              <a:rPr lang="en-US" sz="1600" b="1" dirty="0"/>
              <a:t>5. </a:t>
            </a:r>
            <a:r>
              <a:rPr lang="fi-FI" sz="1600" b="1" dirty="0"/>
              <a:t>Kohdeyleisö</a:t>
            </a:r>
            <a:r>
              <a:rPr lang="sk-SK" sz="1600" dirty="0"/>
              <a:t>- </a:t>
            </a:r>
            <a:r>
              <a:rPr lang="en-US" sz="1600" dirty="0" err="1"/>
              <a:t>Ketä</a:t>
            </a:r>
            <a:r>
              <a:rPr lang="en-US" sz="1600" dirty="0"/>
              <a:t> </a:t>
            </a:r>
            <a:r>
              <a:rPr lang="en-US" sz="1600" dirty="0" err="1"/>
              <a:t>haluat</a:t>
            </a:r>
            <a:r>
              <a:rPr lang="en-US" sz="1600" dirty="0"/>
              <a:t> </a:t>
            </a:r>
            <a:r>
              <a:rPr lang="en-US" sz="1600" dirty="0" err="1"/>
              <a:t>palvella</a:t>
            </a:r>
            <a:r>
              <a:rPr lang="en-US" sz="1600" dirty="0"/>
              <a:t>.</a:t>
            </a:r>
            <a:endParaRPr lang="sk-SK" sz="1600" dirty="0"/>
          </a:p>
          <a:p>
            <a:pPr marL="0" lvl="0" indent="0" algn="l">
              <a:lnSpc>
                <a:spcPct val="100000"/>
              </a:lnSpc>
              <a:spcBef>
                <a:spcPts val="0"/>
              </a:spcBef>
              <a:buSzPts val="2900"/>
            </a:pPr>
            <a:r>
              <a:rPr lang="sk-SK" sz="1600" b="1" dirty="0"/>
              <a:t>	</a:t>
            </a:r>
            <a:r>
              <a:rPr lang="en-US" sz="1600" b="1" dirty="0"/>
              <a:t>6. </a:t>
            </a:r>
            <a:r>
              <a:rPr lang="en-US" sz="1600" b="1" dirty="0" err="1"/>
              <a:t>Brändin</a:t>
            </a:r>
            <a:r>
              <a:rPr lang="en-US" sz="1600" b="1" dirty="0"/>
              <a:t> </a:t>
            </a:r>
            <a:r>
              <a:rPr lang="en-US" sz="1600" b="1" dirty="0" err="1"/>
              <a:t>asemointi</a:t>
            </a:r>
            <a:r>
              <a:rPr lang="en-US" sz="1600" b="1" dirty="0"/>
              <a:t>/USP(Unique Selling Proposition)</a:t>
            </a:r>
            <a:r>
              <a:rPr lang="sk-SK" sz="1600" dirty="0"/>
              <a:t> - </a:t>
            </a:r>
            <a:r>
              <a:rPr lang="fi-FI" sz="1600" dirty="0"/>
              <a:t>Syy, miksi asiakkaiden tulisi valita   	brändisi muiden sijaan.</a:t>
            </a:r>
          </a:p>
          <a:p>
            <a:pPr marL="0" lvl="0" indent="0" algn="l">
              <a:lnSpc>
                <a:spcPct val="100000"/>
              </a:lnSpc>
              <a:spcBef>
                <a:spcPts val="0"/>
              </a:spcBef>
              <a:buSzPts val="2900"/>
            </a:pPr>
            <a:r>
              <a:rPr lang="sk-SK" sz="1600" b="1" dirty="0"/>
              <a:t>	</a:t>
            </a:r>
            <a:r>
              <a:rPr lang="en-US" sz="1600" b="1" dirty="0"/>
              <a:t>7. </a:t>
            </a:r>
            <a:r>
              <a:rPr lang="fi-FI" sz="1600" b="1" dirty="0"/>
              <a:t>Avainkilpailijat</a:t>
            </a:r>
            <a:r>
              <a:rPr lang="sk-SK" sz="1600" dirty="0"/>
              <a:t>- </a:t>
            </a:r>
            <a:r>
              <a:rPr lang="fi-FI" sz="1600" dirty="0"/>
              <a:t>Brändit, jotka todennäköisimmin saavat asiakkaasi puolelleen, vaikka ne eivät 	olisikaan suoranaisia kilpailijoita.</a:t>
            </a:r>
            <a:r>
              <a:rPr lang="en-US" sz="1600" dirty="0"/>
              <a:t> </a:t>
            </a:r>
          </a:p>
          <a:p>
            <a:pPr marL="0" lvl="0" indent="0" algn="l">
              <a:lnSpc>
                <a:spcPct val="100000"/>
              </a:lnSpc>
              <a:spcBef>
                <a:spcPts val="0"/>
              </a:spcBef>
              <a:buSzPts val="2900"/>
            </a:pPr>
            <a:r>
              <a:rPr lang="sk-SK" sz="1600" b="1" dirty="0"/>
              <a:t>	</a:t>
            </a:r>
            <a:r>
              <a:rPr lang="en-US" sz="1600" b="1" dirty="0"/>
              <a:t>8. </a:t>
            </a:r>
            <a:r>
              <a:rPr lang="fi-FI" sz="1600" b="1" dirty="0"/>
              <a:t>Kilpailuetu</a:t>
            </a:r>
            <a:r>
              <a:rPr lang="sk-SK" sz="1600" dirty="0"/>
              <a:t>- </a:t>
            </a:r>
            <a:r>
              <a:rPr lang="fi-FI" sz="1600" dirty="0"/>
              <a:t>Olosuhteet tai tilanteet, joiden ansiosta tuotemerkkisi voi tarjota parempia tai 	halvempia ratkaisuja.</a:t>
            </a:r>
            <a:r>
              <a:rPr lang="en-US" sz="1600" dirty="0"/>
              <a:t> </a:t>
            </a:r>
            <a:r>
              <a:rPr lang="sk-SK" sz="1600" b="1" dirty="0"/>
              <a:t>	</a:t>
            </a:r>
            <a:endParaRPr lang="fi-FI" sz="1600" b="1" dirty="0"/>
          </a:p>
          <a:p>
            <a:pPr marL="0" lvl="0" indent="0" algn="l">
              <a:lnSpc>
                <a:spcPct val="100000"/>
              </a:lnSpc>
              <a:spcBef>
                <a:spcPts val="0"/>
              </a:spcBef>
              <a:buSzPts val="2900"/>
            </a:pPr>
            <a:r>
              <a:rPr lang="fi-FI" sz="1600" b="1" dirty="0"/>
              <a:t>	</a:t>
            </a:r>
            <a:r>
              <a:rPr lang="en-US" sz="1600" b="1" dirty="0"/>
              <a:t>9. </a:t>
            </a:r>
            <a:r>
              <a:rPr lang="fi-FI" sz="1600" b="1" dirty="0"/>
              <a:t>Brändin ääni</a:t>
            </a:r>
            <a:r>
              <a:rPr lang="sk-SK" sz="1600" dirty="0"/>
              <a:t>- </a:t>
            </a:r>
            <a:r>
              <a:rPr lang="fi-FI" sz="1600" dirty="0"/>
              <a:t>Brändisi viestintätyyli. Sanat, kielenkäyttö, tunnelma (hauska, persoonallinen, 	humoristinen...).</a:t>
            </a:r>
            <a:r>
              <a:rPr lang="en-US" sz="1600" dirty="0"/>
              <a:t> </a:t>
            </a:r>
            <a:r>
              <a:rPr lang="sk-SK" sz="1600" b="1" dirty="0"/>
              <a:t>	</a:t>
            </a:r>
            <a:endParaRPr lang="fi-FI" sz="1600" b="1" dirty="0"/>
          </a:p>
          <a:p>
            <a:pPr marL="0" lvl="0" indent="0" algn="l">
              <a:lnSpc>
                <a:spcPct val="100000"/>
              </a:lnSpc>
              <a:spcBef>
                <a:spcPts val="0"/>
              </a:spcBef>
              <a:buSzPts val="2900"/>
            </a:pPr>
            <a:r>
              <a:rPr lang="fi-FI" sz="1600" b="1" dirty="0"/>
              <a:t>	</a:t>
            </a:r>
            <a:r>
              <a:rPr lang="en-US" sz="1600" b="1" dirty="0"/>
              <a:t>10. </a:t>
            </a:r>
            <a:r>
              <a:rPr lang="en-US" sz="1600" b="1" dirty="0" err="1"/>
              <a:t>Brändikulttuuri</a:t>
            </a:r>
            <a:r>
              <a:rPr lang="sk-SK" sz="1600" dirty="0"/>
              <a:t>- </a:t>
            </a:r>
            <a:r>
              <a:rPr lang="fi-FI" sz="1600" dirty="0"/>
              <a:t>Sisäisen ympäristön periaatteet, toimintasäännöt ja työetiikka.</a:t>
            </a:r>
            <a:endParaRPr lang="en-US" sz="1600" dirty="0"/>
          </a:p>
          <a:p>
            <a:pPr marL="44450" lvl="0" indent="0" algn="l">
              <a:lnSpc>
                <a:spcPct val="120000"/>
              </a:lnSpc>
              <a:spcBef>
                <a:spcPts val="0"/>
              </a:spcBef>
              <a:buSzPts val="2900"/>
            </a:pPr>
            <a:endParaRPr sz="1600" dirty="0"/>
          </a:p>
        </p:txBody>
      </p:sp>
      <p:sp>
        <p:nvSpPr>
          <p:cNvPr id="200" name="Google Shape;200;gf9ff28dbe4_0_82"/>
          <p:cNvSpPr txBox="1"/>
          <p:nvPr/>
        </p:nvSpPr>
        <p:spPr>
          <a:xfrm>
            <a:off x="5732980" y="419725"/>
            <a:ext cx="6376896" cy="722627"/>
          </a:xfrm>
          <a:prstGeom prst="rect">
            <a:avLst/>
          </a:prstGeom>
          <a:noFill/>
          <a:ln>
            <a:noFill/>
          </a:ln>
        </p:spPr>
        <p:txBody>
          <a:bodyPr spcFirstLastPara="1" wrap="square" lIns="91425" tIns="45700" rIns="91425" bIns="45700" anchor="b" anchorCtr="0">
            <a:normAutofit fontScale="40000" lnSpcReduction="20000"/>
          </a:bodyPr>
          <a:lstStyle/>
          <a:p>
            <a:pPr algn="ctr">
              <a:lnSpc>
                <a:spcPct val="90000"/>
              </a:lnSpc>
              <a:buClr>
                <a:srgbClr val="D92E2D"/>
              </a:buClr>
              <a:buSzPts val="4000"/>
            </a:pPr>
            <a:r>
              <a:rPr lang="fi-FI" sz="7600" dirty="0">
                <a:solidFill>
                  <a:srgbClr val="D92E2D"/>
                </a:solidFill>
                <a:latin typeface="Calibri"/>
                <a:ea typeface="Calibri"/>
                <a:cs typeface="Calibri"/>
                <a:sym typeface="Calibri"/>
              </a:rPr>
              <a:t>Osio </a:t>
            </a:r>
            <a:r>
              <a:rPr lang="sk-SK" sz="7600" dirty="0">
                <a:solidFill>
                  <a:srgbClr val="D92E2D"/>
                </a:solidFill>
                <a:latin typeface="Calibri"/>
                <a:ea typeface="Calibri"/>
                <a:cs typeface="Calibri"/>
                <a:sym typeface="Calibri"/>
              </a:rPr>
              <a:t>2</a:t>
            </a:r>
            <a:r>
              <a:rPr lang="fi-FI" sz="7600" dirty="0">
                <a:solidFill>
                  <a:srgbClr val="D92E2D"/>
                </a:solidFill>
                <a:latin typeface="Calibri"/>
                <a:ea typeface="Calibri"/>
                <a:cs typeface="Calibri"/>
                <a:sym typeface="Calibri"/>
              </a:rPr>
              <a:t> –</a:t>
            </a:r>
            <a:r>
              <a:rPr lang="sk-SK" sz="7600" dirty="0">
                <a:solidFill>
                  <a:srgbClr val="D92E2D"/>
                </a:solidFill>
              </a:rPr>
              <a:t> </a:t>
            </a:r>
            <a:r>
              <a:rPr lang="fi-FI" sz="7600" dirty="0">
                <a:solidFill>
                  <a:srgbClr val="D92E2D"/>
                </a:solidFill>
              </a:rPr>
              <a:t>Markkinoille menon analyysi</a:t>
            </a:r>
            <a:endParaRPr lang="sk-SK" sz="76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pic>
        <p:nvPicPr>
          <p:cNvPr id="201" name="Google Shape;201;gf9ff28dbe4_0_82"/>
          <p:cNvPicPr preferRelativeResize="0"/>
          <p:nvPr/>
        </p:nvPicPr>
        <p:blipFill rotWithShape="1">
          <a:blip r:embed="rId5">
            <a:alphaModFix/>
          </a:blip>
          <a:srcRect/>
          <a:stretch/>
        </p:blipFill>
        <p:spPr>
          <a:xfrm>
            <a:off x="10583253" y="1304622"/>
            <a:ext cx="1267326" cy="9338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gf9ff28dbe4_0_8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195" name="Google Shape;195;gf9ff28dbe4_0_8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gf9ff28dbe4_0_8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gf9ff28dbe4_0_8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gf9ff28dbe4_0_8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199" name="Google Shape;199;gf9ff28dbe4_0_82"/>
          <p:cNvSpPr txBox="1">
            <a:spLocks noGrp="1"/>
          </p:cNvSpPr>
          <p:nvPr>
            <p:ph type="subTitle" idx="1"/>
          </p:nvPr>
        </p:nvSpPr>
        <p:spPr>
          <a:xfrm>
            <a:off x="1524000" y="1304622"/>
            <a:ext cx="9144000" cy="48951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D92E2D"/>
              </a:buClr>
              <a:buSzPts val="3200"/>
              <a:buNone/>
            </a:pPr>
            <a:endParaRPr sz="1600" dirty="0"/>
          </a:p>
          <a:p>
            <a:pPr lvl="0" indent="-412750" algn="l">
              <a:spcBef>
                <a:spcPts val="0"/>
              </a:spcBef>
              <a:buSzPts val="2900"/>
              <a:buChar char="●"/>
            </a:pPr>
            <a:endParaRPr lang="fi-FI" sz="1600" b="1" dirty="0"/>
          </a:p>
          <a:p>
            <a:pPr lvl="0" indent="-412750" algn="l">
              <a:spcBef>
                <a:spcPts val="0"/>
              </a:spcBef>
              <a:buSzPts val="2900"/>
              <a:buChar char="●"/>
            </a:pPr>
            <a:r>
              <a:rPr lang="fi-FI" sz="1600" b="1" dirty="0"/>
              <a:t>Brändin ymmärtäminen - </a:t>
            </a:r>
            <a:r>
              <a:rPr lang="fi-FI" sz="1600" dirty="0"/>
              <a:t>Brändit eroavat tuotteista siten, että brändit ovat "sitä, mitä kuluttajat ostavat", kun taas tuotteet ovat "sitä, mitä konsernit/yritykset valmistavat". Se on emotionaalisten ja toiminnallisten assosiaatioiden kasautuma. Brändi on lupaus siitä, että tuote toimii asiakkaan odotusten mukaisesti. Se muokkaa asiakkaiden odotuksia tuotteesta. Niillä on yleensä tavaramerkki, joka suojaa niitä muiden käytöltä. Brändi antaa erityistä tietoa organisaatiosta, tavarasta tai palvelusta ja erottaa sen muista markkinoilla olevista. Brändi antaa varmuuden ominaisuuksista, jotka tekevät tuotteesta tai palvelusta ainutlaatuisen. Vahva brändi on keino saada ihmiset tietoisiksi siitä, mitä yritys edustaa ja mitä se tarjoaa.</a:t>
            </a:r>
          </a:p>
          <a:p>
            <a:pPr marL="44450" lvl="0" indent="0" algn="l">
              <a:spcBef>
                <a:spcPts val="0"/>
              </a:spcBef>
              <a:buSzPts val="2900"/>
            </a:pPr>
            <a:endParaRPr lang="en-US" sz="1600" b="1" dirty="0"/>
          </a:p>
          <a:p>
            <a:pPr lvl="0" indent="-412750" algn="l">
              <a:spcBef>
                <a:spcPts val="0"/>
              </a:spcBef>
              <a:buSzPts val="2900"/>
              <a:buChar char="●"/>
            </a:pPr>
            <a:r>
              <a:rPr lang="fi-FI" sz="1600" b="1" dirty="0"/>
              <a:t>Liiketoimintamalli </a:t>
            </a:r>
            <a:r>
              <a:rPr lang="fi-FI" sz="1600" dirty="0"/>
              <a:t>- on kehys, jonka avulla löydetään järjestelmällinen tapa vapauttaa organisaation pitkän aikavälin arvo, tuottaa arvoa asiakkaille ja saada arvoa rahanmuodostusstrategioiden avulla.  Liiketoimintamalli on kokonaisvaltainen kehys, jonka avulla voidaan ymmärtää suunnittelua ja testata liiketoimintaoletuksia markkinoilla.</a:t>
            </a:r>
            <a:endParaRPr lang="sk-SK" sz="1600" b="1" dirty="0"/>
          </a:p>
        </p:txBody>
      </p:sp>
      <p:sp>
        <p:nvSpPr>
          <p:cNvPr id="200" name="Google Shape;200;gf9ff28dbe4_0_82"/>
          <p:cNvSpPr txBox="1"/>
          <p:nvPr/>
        </p:nvSpPr>
        <p:spPr>
          <a:xfrm>
            <a:off x="8058976" y="553541"/>
            <a:ext cx="3811800" cy="6429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sp>
        <p:nvSpPr>
          <p:cNvPr id="9" name="Google Shape;200;gf9ff28dbe4_0_82"/>
          <p:cNvSpPr txBox="1"/>
          <p:nvPr/>
        </p:nvSpPr>
        <p:spPr>
          <a:xfrm>
            <a:off x="7198659" y="452063"/>
            <a:ext cx="4672117" cy="838707"/>
          </a:xfrm>
          <a:prstGeom prst="rect">
            <a:avLst/>
          </a:prstGeom>
          <a:noFill/>
          <a:ln>
            <a:noFill/>
          </a:ln>
        </p:spPr>
        <p:txBody>
          <a:bodyPr spcFirstLastPara="1" wrap="square" lIns="91425" tIns="45700" rIns="91425" bIns="45700" anchor="b" anchorCtr="0">
            <a:normAutofit fontScale="25000" lnSpcReduction="20000"/>
          </a:bodyPr>
          <a:lstStyle/>
          <a:p>
            <a:pPr algn="ctr">
              <a:lnSpc>
                <a:spcPct val="90000"/>
              </a:lnSpc>
              <a:buClr>
                <a:srgbClr val="D92E2D"/>
              </a:buClr>
              <a:buSzPts val="4000"/>
            </a:pPr>
            <a:r>
              <a:rPr lang="fi-FI" sz="12000" dirty="0">
                <a:solidFill>
                  <a:srgbClr val="D92E2D"/>
                </a:solidFill>
                <a:latin typeface="Calibri"/>
                <a:ea typeface="Calibri"/>
                <a:cs typeface="Calibri"/>
                <a:sym typeface="Calibri"/>
              </a:rPr>
              <a:t>Osio </a:t>
            </a:r>
            <a:r>
              <a:rPr lang="sk-SK" sz="12000" dirty="0">
                <a:solidFill>
                  <a:srgbClr val="D92E2D"/>
                </a:solidFill>
                <a:latin typeface="Calibri"/>
                <a:ea typeface="Calibri"/>
                <a:cs typeface="Calibri"/>
                <a:sym typeface="Calibri"/>
              </a:rPr>
              <a:t>2</a:t>
            </a:r>
            <a:r>
              <a:rPr lang="fi-FI" sz="12000" dirty="0">
                <a:solidFill>
                  <a:srgbClr val="D92E2D"/>
                </a:solidFill>
                <a:latin typeface="Calibri"/>
                <a:ea typeface="Calibri"/>
                <a:cs typeface="Calibri"/>
                <a:sym typeface="Calibri"/>
              </a:rPr>
              <a:t> </a:t>
            </a:r>
            <a:r>
              <a:rPr lang="fi-FI" sz="11100" dirty="0">
                <a:solidFill>
                  <a:srgbClr val="D92E2D"/>
                </a:solidFill>
                <a:latin typeface="Calibri"/>
                <a:ea typeface="Calibri"/>
                <a:cs typeface="Calibri"/>
                <a:sym typeface="Calibri"/>
              </a:rPr>
              <a:t>–</a:t>
            </a:r>
            <a:r>
              <a:rPr lang="sk-SK" sz="11100" dirty="0">
                <a:solidFill>
                  <a:srgbClr val="D92E2D"/>
                </a:solidFill>
              </a:rPr>
              <a:t> </a:t>
            </a:r>
            <a:r>
              <a:rPr lang="fi-FI" sz="12000" dirty="0" err="1">
                <a:solidFill>
                  <a:srgbClr val="D92E2D"/>
                </a:solidFill>
              </a:rPr>
              <a:t>Markkoinille</a:t>
            </a:r>
            <a:r>
              <a:rPr lang="fi-FI" sz="12000" dirty="0">
                <a:solidFill>
                  <a:srgbClr val="D92E2D"/>
                </a:solidFill>
              </a:rPr>
              <a:t> menon analyysi</a:t>
            </a:r>
            <a:endParaRPr lang="sk-SK" sz="12000" dirty="0"/>
          </a:p>
          <a:p>
            <a:pPr marL="0" marR="0" lvl="0" indent="0" algn="ctr" rtl="0">
              <a:lnSpc>
                <a:spcPct val="90000"/>
              </a:lnSpc>
              <a:spcBef>
                <a:spcPts val="0"/>
              </a:spcBef>
              <a:spcAft>
                <a:spcPts val="0"/>
              </a:spcAft>
              <a:buClr>
                <a:srgbClr val="D92E2D"/>
              </a:buClr>
              <a:buSzPts val="4000"/>
              <a:buFont typeface="Calibri"/>
              <a:buNone/>
            </a:pPr>
            <a:r>
              <a:rPr lang="sk-SK" sz="4000" b="1" dirty="0">
                <a:solidFill>
                  <a:srgbClr val="D92E2D"/>
                </a:solidFill>
                <a:latin typeface="Calibri"/>
                <a:ea typeface="Calibri"/>
                <a:cs typeface="Calibri"/>
                <a:sym typeface="Calibri"/>
              </a:rPr>
              <a:t> </a:t>
            </a:r>
            <a:endParaRPr sz="4000" b="1" dirty="0">
              <a:solidFill>
                <a:srgbClr val="D92E2D"/>
              </a:solidFill>
              <a:latin typeface="Calibri"/>
              <a:ea typeface="Calibri"/>
              <a:cs typeface="Calibri"/>
              <a:sym typeface="Calibri"/>
            </a:endParaRPr>
          </a:p>
        </p:txBody>
      </p:sp>
    </p:spTree>
    <p:extLst>
      <p:ext uri="{BB962C8B-B14F-4D97-AF65-F5344CB8AC3E}">
        <p14:creationId xmlns:p14="http://schemas.microsoft.com/office/powerpoint/2010/main" val="23869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2000"/>
                                        <p:tgtEl>
                                          <p:spTgt spid="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fade">
                                      <p:cBhvr>
                                        <p:cTn id="11" dur="2000"/>
                                        <p:tgtEl>
                                          <p:spTgt spid="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97"/>
                                        </p:tgtEl>
                                        <p:attrNameLst>
                                          <p:attrName>style.visibility</p:attrName>
                                        </p:attrNameLst>
                                      </p:cBhvr>
                                      <p:to>
                                        <p:strVal val="visible"/>
                                      </p:to>
                                    </p:set>
                                    <p:animEffect transition="in" filter="fade">
                                      <p:cBhvr>
                                        <p:cTn id="15"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gf9ff28dbe4_0_9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07" name="Google Shape;207;gf9ff28dbe4_0_9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gf9ff28dbe4_0_9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gf9ff28dbe4_0_9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gf9ff28dbe4_0_92"/>
          <p:cNvPicPr preferRelativeResize="0"/>
          <p:nvPr/>
        </p:nvPicPr>
        <p:blipFill rotWithShape="1">
          <a:blip r:embed="rId4">
            <a:alphaModFix/>
          </a:blip>
          <a:srcRect/>
          <a:stretch/>
        </p:blipFill>
        <p:spPr>
          <a:xfrm>
            <a:off x="1127461" y="169687"/>
            <a:ext cx="3811685" cy="1121083"/>
          </a:xfrm>
          <a:prstGeom prst="rect">
            <a:avLst/>
          </a:prstGeom>
          <a:noFill/>
          <a:ln>
            <a:noFill/>
          </a:ln>
        </p:spPr>
      </p:pic>
      <p:sp>
        <p:nvSpPr>
          <p:cNvPr id="211" name="Google Shape;211;gf9ff28dbe4_0_92"/>
          <p:cNvSpPr txBox="1">
            <a:spLocks noGrp="1"/>
          </p:cNvSpPr>
          <p:nvPr>
            <p:ph type="subTitle" idx="1"/>
          </p:nvPr>
        </p:nvSpPr>
        <p:spPr>
          <a:xfrm>
            <a:off x="1524000" y="986118"/>
            <a:ext cx="10488706" cy="57009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D92E2D"/>
              </a:buClr>
              <a:buSzPts val="3200"/>
              <a:buNone/>
            </a:pPr>
            <a:r>
              <a:rPr lang="en-US" sz="1600" dirty="0">
                <a:sym typeface="Calibri"/>
              </a:rPr>
              <a:t> </a:t>
            </a:r>
            <a:endParaRPr sz="1600" dirty="0"/>
          </a:p>
          <a:p>
            <a:pPr marL="50800" indent="0" algn="l"/>
            <a:r>
              <a:rPr lang="sk-SK" sz="1600" b="1" dirty="0"/>
              <a:t>1. </a:t>
            </a:r>
            <a:r>
              <a:rPr lang="fi-FI" sz="1600" b="1" dirty="0"/>
              <a:t>. Kohdeyleisösi ja kilpailijasi - </a:t>
            </a:r>
            <a:r>
              <a:rPr lang="fi-FI" sz="1600" dirty="0"/>
              <a:t>ennen kuin voit luoda yritysbrändin, sinun on ymmärrettävä nykyiset markkinat eli se, keitä potentiaaliset asiakkaasi ja nykyiset kilpailijasi ovat.</a:t>
            </a:r>
          </a:p>
          <a:p>
            <a:pPr marL="50800" indent="0" algn="l"/>
            <a:r>
              <a:rPr lang="fi-FI" sz="1600" dirty="0"/>
              <a:t>On olemassa muutamia tapoja tehdä tämä vaihe :</a:t>
            </a:r>
          </a:p>
          <a:p>
            <a:pPr marL="50800" indent="0" algn="l"/>
            <a:r>
              <a:rPr lang="fi-FI" sz="1600" dirty="0"/>
              <a:t>- Googleta tuote- tai palveluluokkaasi ja analysoi esiin tulevat suorat ja epäsuorat kilpailijat. </a:t>
            </a:r>
          </a:p>
          <a:p>
            <a:pPr marL="50800" indent="0" algn="l"/>
            <a:r>
              <a:rPr lang="fi-FI" sz="1600" dirty="0"/>
              <a:t>- Tarkista asiakkaisiisi liittyvät </a:t>
            </a:r>
            <a:r>
              <a:rPr lang="fi-FI" sz="1600" dirty="0" err="1"/>
              <a:t>aliredditit</a:t>
            </a:r>
            <a:r>
              <a:rPr lang="fi-FI" sz="1600" dirty="0"/>
              <a:t> ja kuuntele niiden keskusteluja ja tuotesuosituksia.</a:t>
            </a:r>
          </a:p>
          <a:p>
            <a:pPr marL="50800" indent="0" algn="l"/>
            <a:r>
              <a:rPr lang="fi-FI" sz="1600" dirty="0"/>
              <a:t>- Juttele ihmisten kanssa, jotka kuuluvat kohdemarkkinoihisi, ja kysy heiltä, miltä tuotemerkeiltä he ostavat tuotteitasi.</a:t>
            </a:r>
          </a:p>
          <a:p>
            <a:pPr marL="50800" indent="0" algn="l"/>
            <a:r>
              <a:rPr lang="fi-FI" sz="1600" dirty="0"/>
              <a:t>- Tutustu asiaankuuluviin sosiaalisen median tileihin tai sivuihin, joita kohdeyleisösi seuraa ja joille se on vastaanottavainen.</a:t>
            </a:r>
          </a:p>
          <a:p>
            <a:pPr marL="50800" indent="0" algn="l"/>
            <a:r>
              <a:rPr lang="fi-FI" sz="1600" dirty="0"/>
              <a:t>- Käy ostoksilla verkossa tai </a:t>
            </a:r>
            <a:r>
              <a:rPr lang="fi-FI" sz="1600" dirty="0" err="1"/>
              <a:t>offline</a:t>
            </a:r>
            <a:r>
              <a:rPr lang="fi-FI" sz="1600" dirty="0"/>
              <a:t>-tilassa ja hanki tuntumaa siihen, miten asiakkaasi selaisivat ja ostaisivat tuotteita.</a:t>
            </a:r>
          </a:p>
          <a:p>
            <a:pPr marL="50800" indent="0" algn="l"/>
            <a:r>
              <a:rPr lang="fi-FI" sz="1600" dirty="0"/>
              <a:t>Kun teet tutkimusta, merkitse muistiin:</a:t>
            </a:r>
          </a:p>
          <a:p>
            <a:pPr marL="50800" indent="0" algn="l"/>
            <a:r>
              <a:rPr lang="fi-FI" sz="1600" b="1" dirty="0"/>
              <a:t>	- Ketkä ovat asiakkaitasi, joille voisit helpoimmin myydä.</a:t>
            </a:r>
          </a:p>
          <a:p>
            <a:pPr marL="50800" indent="0" algn="l"/>
            <a:r>
              <a:rPr lang="fi-FI" sz="1600" b="1" dirty="0"/>
              <a:t>	- Ketkä ovat kilpailijoitasi - </a:t>
            </a:r>
            <a:r>
              <a:rPr lang="fi-FI" sz="1600" dirty="0"/>
              <a:t>markkinoilla vakiintuneita ja tunnettuja tuotemerkkejä</a:t>
            </a:r>
            <a:r>
              <a:rPr lang="fi-FI" sz="1600" b="1" dirty="0"/>
              <a:t>.</a:t>
            </a:r>
          </a:p>
          <a:p>
            <a:pPr marL="50800" indent="0" algn="l"/>
            <a:r>
              <a:rPr lang="fi-FI" sz="1600" b="1" dirty="0"/>
              <a:t>	- Miten asiakkaasi puhuvat ja mistä he puhuvat - </a:t>
            </a:r>
            <a:r>
              <a:rPr lang="fi-FI" sz="1600" dirty="0"/>
              <a:t>heidän kiinnostuksen kohteensa ja kieli, jolla he niitä ilmaisevat</a:t>
            </a:r>
            <a:r>
              <a:rPr lang="fi-FI" sz="1600" b="1" dirty="0"/>
              <a:t>. </a:t>
            </a:r>
            <a:r>
              <a:rPr lang="sk-SK" sz="1600" b="1" dirty="0"/>
              <a:t>	</a:t>
            </a:r>
            <a:endParaRPr lang="fi-FI" sz="1600" b="1" dirty="0"/>
          </a:p>
          <a:p>
            <a:pPr marL="50800" indent="0" algn="l"/>
            <a:r>
              <a:rPr lang="fi-FI" sz="1600" b="1" dirty="0"/>
              <a:t>2. Kilpailuanalyysin teoreettinen perusta - </a:t>
            </a:r>
            <a:r>
              <a:rPr lang="fi-FI" sz="1600" dirty="0"/>
              <a:t>saadun tiedon resurssit.</a:t>
            </a:r>
          </a:p>
          <a:p>
            <a:pPr marL="50800" indent="0" algn="l"/>
            <a:r>
              <a:rPr lang="fi-FI" sz="1600" b="1" dirty="0"/>
              <a:t>3. Suoran kilpailun ja toimittajien välisen kilpailun määrittäminen. </a:t>
            </a:r>
            <a:endParaRPr sz="1600" b="1" dirty="0"/>
          </a:p>
        </p:txBody>
      </p:sp>
      <p:sp>
        <p:nvSpPr>
          <p:cNvPr id="212" name="Google Shape;212;gf9ff28dbe4_0_92"/>
          <p:cNvSpPr txBox="1"/>
          <p:nvPr/>
        </p:nvSpPr>
        <p:spPr>
          <a:xfrm>
            <a:off x="5952565" y="603967"/>
            <a:ext cx="6591152" cy="598621"/>
          </a:xfrm>
          <a:prstGeom prst="rect">
            <a:avLst/>
          </a:prstGeom>
          <a:noFill/>
          <a:ln>
            <a:noFill/>
          </a:ln>
        </p:spPr>
        <p:txBody>
          <a:bodyPr spcFirstLastPara="1" wrap="square" lIns="91425" tIns="45700" rIns="91425" bIns="45700" anchor="b" anchorCtr="0">
            <a:noAutofit/>
          </a:bodyPr>
          <a:lstStyle/>
          <a:p>
            <a:pPr lvl="0">
              <a:lnSpc>
                <a:spcPct val="90000"/>
              </a:lnSpc>
              <a:buClr>
                <a:srgbClr val="D92E2D"/>
              </a:buClr>
              <a:buSzPts val="3200"/>
            </a:pPr>
            <a:r>
              <a:rPr lang="fi-FI" sz="3600" dirty="0">
                <a:solidFill>
                  <a:srgbClr val="D92E2D"/>
                </a:solidFill>
              </a:rPr>
              <a:t>Osio </a:t>
            </a:r>
            <a:r>
              <a:rPr lang="sk-SK" sz="3600" dirty="0">
                <a:solidFill>
                  <a:srgbClr val="D92E2D"/>
                </a:solidFill>
              </a:rPr>
              <a:t>3</a:t>
            </a:r>
            <a:r>
              <a:rPr lang="fi-FI" sz="3600" dirty="0">
                <a:solidFill>
                  <a:srgbClr val="D92E2D"/>
                </a:solidFill>
              </a:rPr>
              <a:t> -</a:t>
            </a:r>
            <a:r>
              <a:rPr lang="sk-SK" sz="3600" dirty="0">
                <a:solidFill>
                  <a:srgbClr val="D92E2D"/>
                </a:solidFill>
              </a:rPr>
              <a:t> </a:t>
            </a:r>
            <a:r>
              <a:rPr lang="fi-FI" sz="3600" dirty="0">
                <a:solidFill>
                  <a:srgbClr val="D92E2D"/>
                </a:solidFill>
              </a:rPr>
              <a:t>Kilpailuanalyysi</a:t>
            </a:r>
            <a:endParaRPr lang="sk-SK" sz="3600" dirty="0"/>
          </a:p>
        </p:txBody>
      </p:sp>
      <p:pic>
        <p:nvPicPr>
          <p:cNvPr id="9" name="Google Shape;390;p8"/>
          <p:cNvPicPr preferRelativeResize="0"/>
          <p:nvPr/>
        </p:nvPicPr>
        <p:blipFill rotWithShape="1">
          <a:blip r:embed="rId5">
            <a:alphaModFix/>
          </a:blip>
          <a:srcRect/>
          <a:stretch/>
        </p:blipFill>
        <p:spPr>
          <a:xfrm>
            <a:off x="10432404" y="5479410"/>
            <a:ext cx="1438372" cy="12076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2000"/>
                                        <p:tgtEl>
                                          <p:spTgt spid="20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2000"/>
                                        <p:tgtEl>
                                          <p:spTgt spid="20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09"/>
                                        </p:tgtEl>
                                        <p:attrNameLst>
                                          <p:attrName>style.visibility</p:attrName>
                                        </p:attrNameLst>
                                      </p:cBhvr>
                                      <p:to>
                                        <p:strVal val="visible"/>
                                      </p:to>
                                    </p:set>
                                    <p:animEffect transition="in" filter="fade">
                                      <p:cBhvr>
                                        <p:cTn id="15"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gf9ff28dbe4_0_102"/>
          <p:cNvPicPr preferRelativeResize="0"/>
          <p:nvPr/>
        </p:nvPicPr>
        <p:blipFill rotWithShape="1">
          <a:blip r:embed="rId3">
            <a:alphaModFix/>
          </a:blip>
          <a:srcRect/>
          <a:stretch/>
        </p:blipFill>
        <p:spPr>
          <a:xfrm>
            <a:off x="2009192" y="6294071"/>
            <a:ext cx="10100684" cy="563929"/>
          </a:xfrm>
          <a:prstGeom prst="rect">
            <a:avLst/>
          </a:prstGeom>
          <a:noFill/>
          <a:ln>
            <a:noFill/>
          </a:ln>
        </p:spPr>
      </p:pic>
      <p:sp>
        <p:nvSpPr>
          <p:cNvPr id="218" name="Google Shape;218;gf9ff28dbe4_0_102"/>
          <p:cNvSpPr/>
          <p:nvPr/>
        </p:nvSpPr>
        <p:spPr>
          <a:xfrm rot="5400000">
            <a:off x="-3300376" y="3300450"/>
            <a:ext cx="6858000" cy="257100"/>
          </a:xfrm>
          <a:prstGeom prst="rect">
            <a:avLst/>
          </a:prstGeom>
          <a:solidFill>
            <a:srgbClr val="FFCD04"/>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f9ff28dbe4_0_102"/>
          <p:cNvSpPr/>
          <p:nvPr/>
        </p:nvSpPr>
        <p:spPr>
          <a:xfrm rot="5400000">
            <a:off x="-2993558" y="3300449"/>
            <a:ext cx="6858000" cy="257100"/>
          </a:xfrm>
          <a:prstGeom prst="rect">
            <a:avLst/>
          </a:prstGeom>
          <a:solidFill>
            <a:srgbClr val="E687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f9ff28dbe4_0_102"/>
          <p:cNvSpPr/>
          <p:nvPr/>
        </p:nvSpPr>
        <p:spPr>
          <a:xfrm rot="5400000">
            <a:off x="-2686741" y="3300450"/>
            <a:ext cx="6858000" cy="257100"/>
          </a:xfrm>
          <a:prstGeom prst="rect">
            <a:avLst/>
          </a:prstGeom>
          <a:solidFill>
            <a:srgbClr val="D92E2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gf9ff28dbe4_0_102"/>
          <p:cNvPicPr preferRelativeResize="0"/>
          <p:nvPr/>
        </p:nvPicPr>
        <p:blipFill rotWithShape="1">
          <a:blip r:embed="rId4">
            <a:alphaModFix/>
          </a:blip>
          <a:srcRect/>
          <a:stretch/>
        </p:blipFill>
        <p:spPr>
          <a:xfrm>
            <a:off x="1335279" y="169687"/>
            <a:ext cx="3811685" cy="1121083"/>
          </a:xfrm>
          <a:prstGeom prst="rect">
            <a:avLst/>
          </a:prstGeom>
          <a:noFill/>
          <a:ln>
            <a:noFill/>
          </a:ln>
        </p:spPr>
      </p:pic>
      <p:sp>
        <p:nvSpPr>
          <p:cNvPr id="222" name="Google Shape;222;gf9ff28dbe4_0_102"/>
          <p:cNvSpPr txBox="1">
            <a:spLocks noGrp="1"/>
          </p:cNvSpPr>
          <p:nvPr>
            <p:ph type="subTitle" idx="1"/>
          </p:nvPr>
        </p:nvSpPr>
        <p:spPr>
          <a:xfrm>
            <a:off x="1524000" y="1196441"/>
            <a:ext cx="9144000" cy="4708977"/>
          </a:xfrm>
          <a:prstGeom prst="rect">
            <a:avLst/>
          </a:prstGeom>
          <a:noFill/>
          <a:ln>
            <a:noFill/>
          </a:ln>
        </p:spPr>
        <p:txBody>
          <a:bodyPr spcFirstLastPara="1" wrap="square" lIns="91425" tIns="45700" rIns="91425" bIns="45700" anchor="t" anchorCtr="0">
            <a:noAutofit/>
          </a:bodyPr>
          <a:lstStyle/>
          <a:p>
            <a:pPr lvl="0" indent="-457200" algn="l" rtl="0">
              <a:lnSpc>
                <a:spcPct val="90000"/>
              </a:lnSpc>
              <a:spcBef>
                <a:spcPts val="1000"/>
              </a:spcBef>
              <a:spcAft>
                <a:spcPts val="0"/>
              </a:spcAft>
              <a:buClr>
                <a:schemeClr val="dk1"/>
              </a:buClr>
              <a:buSzPts val="2900"/>
              <a:buFont typeface="Wingdings" panose="05000000000000000000" pitchFamily="2" charset="2"/>
              <a:buChar char="Ø"/>
            </a:pPr>
            <a:r>
              <a:rPr lang="fi-FI" sz="1600" b="1" dirty="0"/>
              <a:t>Valitse painopisteesi ja ominaisuutesi </a:t>
            </a:r>
            <a:r>
              <a:rPr lang="fi-FI" sz="1600" dirty="0"/>
              <a:t>- Et voi luoda brändiäsi siten, että se on kaikkea kaikille, etenkään alussa.</a:t>
            </a:r>
          </a:p>
          <a:p>
            <a:pPr marL="0" lvl="0" indent="0" algn="l" rtl="0">
              <a:lnSpc>
                <a:spcPct val="90000"/>
              </a:lnSpc>
              <a:spcBef>
                <a:spcPts val="1000"/>
              </a:spcBef>
              <a:spcAft>
                <a:spcPts val="0"/>
              </a:spcAft>
              <a:buClr>
                <a:schemeClr val="dk1"/>
              </a:buClr>
              <a:buSzPts val="2900"/>
            </a:pPr>
            <a:r>
              <a:rPr lang="fi-FI" sz="1600" dirty="0"/>
              <a:t>On tärkeää löytää oma painopistealueesi ja antaa sen vaikuttaa kaikkiin muihin brändin osiin sitä rakentaessasi.</a:t>
            </a:r>
          </a:p>
          <a:p>
            <a:pPr marL="0" lvl="0" indent="0" algn="l" rtl="0">
              <a:lnSpc>
                <a:spcPct val="90000"/>
              </a:lnSpc>
              <a:spcBef>
                <a:spcPts val="1000"/>
              </a:spcBef>
              <a:spcAft>
                <a:spcPts val="0"/>
              </a:spcAft>
              <a:buClr>
                <a:schemeClr val="dk1"/>
              </a:buClr>
              <a:buSzPts val="2900"/>
            </a:pPr>
            <a:r>
              <a:rPr lang="fi-FI" sz="1600" dirty="0"/>
              <a:t>Sinun on ensin tiedettävä: </a:t>
            </a:r>
          </a:p>
          <a:p>
            <a:pPr marL="0" lvl="0" indent="0" algn="l" rtl="0">
              <a:lnSpc>
                <a:spcPct val="90000"/>
              </a:lnSpc>
              <a:spcBef>
                <a:spcPts val="1000"/>
              </a:spcBef>
              <a:spcAft>
                <a:spcPts val="0"/>
              </a:spcAft>
              <a:buClr>
                <a:schemeClr val="dk1"/>
              </a:buClr>
              <a:buSzPts val="2900"/>
            </a:pPr>
            <a:r>
              <a:rPr lang="fi-FI" sz="1600" b="1" dirty="0"/>
              <a:t>Mikä on asemasi? </a:t>
            </a:r>
            <a:r>
              <a:rPr lang="fi-FI" sz="1600" dirty="0"/>
              <a:t>Yksi tai kaksi riviä, jotka osoittavat, että olet markkinoilla. Tämä ei ole jotain, mitä laitat verkkosivuillesi tai käyntikorttiisi, vaan se auttaa sinua vastaamaan oikeisiin kysymyksiin brändistäsi ja auttaa luomaan brändisi tunnuslauseen</a:t>
            </a:r>
            <a:r>
              <a:rPr lang="fi-FI" sz="1600" b="1" dirty="0"/>
              <a:t>.  Lausumasi tulisi kuulua jotakuinkin näin... </a:t>
            </a:r>
          </a:p>
          <a:p>
            <a:pPr marL="0" lvl="0" indent="0" algn="l" rtl="0">
              <a:lnSpc>
                <a:spcPct val="90000"/>
              </a:lnSpc>
              <a:spcBef>
                <a:spcPts val="1000"/>
              </a:spcBef>
              <a:spcAft>
                <a:spcPts val="0"/>
              </a:spcAft>
              <a:buClr>
                <a:schemeClr val="dk1"/>
              </a:buClr>
              <a:buSzPts val="2900"/>
            </a:pPr>
            <a:r>
              <a:rPr lang="fi-FI" sz="1600" dirty="0"/>
              <a:t>Tarjoamme [TUOTE/PALVELU] [KOHDE MARKKINOILLE] [ARVOPROSITIO].</a:t>
            </a:r>
          </a:p>
          <a:p>
            <a:pPr marL="0" lvl="0" indent="0" algn="l" rtl="0">
              <a:lnSpc>
                <a:spcPct val="90000"/>
              </a:lnSpc>
              <a:spcBef>
                <a:spcPts val="1000"/>
              </a:spcBef>
              <a:spcAft>
                <a:spcPts val="0"/>
              </a:spcAft>
              <a:buClr>
                <a:schemeClr val="dk1"/>
              </a:buClr>
              <a:buSzPts val="2900"/>
            </a:pPr>
            <a:r>
              <a:rPr lang="fi-FI" sz="1600" dirty="0"/>
              <a:t>Toisin kuin [VAIHTOEHTO], me [AVAINEROTTAJA].</a:t>
            </a:r>
          </a:p>
          <a:p>
            <a:pPr marL="0" lvl="0" indent="0" algn="l" rtl="0">
              <a:lnSpc>
                <a:spcPct val="90000"/>
              </a:lnSpc>
              <a:spcBef>
                <a:spcPts val="1000"/>
              </a:spcBef>
              <a:spcAft>
                <a:spcPts val="0"/>
              </a:spcAft>
              <a:buClr>
                <a:schemeClr val="dk1"/>
              </a:buClr>
              <a:buSzPts val="2900"/>
            </a:pPr>
            <a:r>
              <a:rPr lang="fi-FI" sz="1600" dirty="0"/>
              <a:t>Esimerkiksi: Tarjoamme retkeilijöille vesipulloja, joiden avulla he voivat nauttia nesteitä ja vähentää samalla hiilijalanjälkeään. Toisin kuin muut vesipullomerkit, istutamme puun jokaista ostamaasi pulloa kohden.</a:t>
            </a:r>
            <a:endParaRPr lang="sk-SK" sz="1600" dirty="0"/>
          </a:p>
        </p:txBody>
      </p:sp>
      <p:sp>
        <p:nvSpPr>
          <p:cNvPr id="223" name="Google Shape;223;gf9ff28dbe4_0_102"/>
          <p:cNvSpPr txBox="1"/>
          <p:nvPr/>
        </p:nvSpPr>
        <p:spPr>
          <a:xfrm>
            <a:off x="7593106" y="807789"/>
            <a:ext cx="4516770" cy="482982"/>
          </a:xfrm>
          <a:prstGeom prst="rect">
            <a:avLst/>
          </a:prstGeom>
          <a:noFill/>
          <a:ln>
            <a:noFill/>
          </a:ln>
        </p:spPr>
        <p:txBody>
          <a:bodyPr spcFirstLastPara="1" wrap="square" lIns="91425" tIns="45700" rIns="91425" bIns="45700" anchor="b" anchorCtr="0">
            <a:normAutofit lnSpcReduction="10000"/>
          </a:bodyPr>
          <a:lstStyle/>
          <a:p>
            <a:pPr algn="ctr">
              <a:lnSpc>
                <a:spcPct val="90000"/>
              </a:lnSpc>
              <a:buClr>
                <a:srgbClr val="D92E2D"/>
              </a:buClr>
              <a:buSzPts val="4000"/>
            </a:pPr>
            <a:r>
              <a:rPr lang="fi-FI" sz="3200" dirty="0">
                <a:solidFill>
                  <a:srgbClr val="D92E2D"/>
                </a:solidFill>
                <a:latin typeface="Calibri" panose="020F0502020204030204" pitchFamily="34" charset="0"/>
                <a:cs typeface="Calibri" panose="020F0502020204030204" pitchFamily="34" charset="0"/>
                <a:sym typeface="Calibri"/>
              </a:rPr>
              <a:t>Osio </a:t>
            </a:r>
            <a:r>
              <a:rPr lang="sk-SK" sz="3200" dirty="0">
                <a:solidFill>
                  <a:srgbClr val="D92E2D"/>
                </a:solidFill>
                <a:latin typeface="Calibri" panose="020F0502020204030204" pitchFamily="34" charset="0"/>
                <a:cs typeface="Calibri" panose="020F0502020204030204" pitchFamily="34" charset="0"/>
                <a:sym typeface="Calibri"/>
              </a:rPr>
              <a:t>4</a:t>
            </a:r>
            <a:r>
              <a:rPr lang="fi-FI" sz="3200" dirty="0">
                <a:solidFill>
                  <a:srgbClr val="D92E2D"/>
                </a:solidFill>
                <a:latin typeface="Calibri" panose="020F0502020204030204" pitchFamily="34" charset="0"/>
                <a:cs typeface="Calibri" panose="020F0502020204030204" pitchFamily="34" charset="0"/>
                <a:sym typeface="Calibri"/>
              </a:rPr>
              <a:t> – </a:t>
            </a:r>
            <a:r>
              <a:rPr lang="sk-SK" sz="3200" dirty="0">
                <a:solidFill>
                  <a:srgbClr val="D92E2D"/>
                </a:solidFill>
                <a:latin typeface="Calibri" panose="020F0502020204030204" pitchFamily="34" charset="0"/>
                <a:cs typeface="Calibri" panose="020F0502020204030204" pitchFamily="34" charset="0"/>
              </a:rPr>
              <a:t>Logo</a:t>
            </a:r>
            <a:r>
              <a:rPr lang="fi-FI" sz="3200" dirty="0">
                <a:solidFill>
                  <a:srgbClr val="D92E2D"/>
                </a:solidFill>
                <a:latin typeface="Calibri" panose="020F0502020204030204" pitchFamily="34" charset="0"/>
                <a:cs typeface="Calibri" panose="020F0502020204030204" pitchFamily="34" charset="0"/>
              </a:rPr>
              <a:t>n luominen</a:t>
            </a:r>
            <a:r>
              <a:rPr lang="sk-SK" sz="3200" dirty="0">
                <a:solidFill>
                  <a:srgbClr val="D92E2D"/>
                </a:solidFill>
                <a:latin typeface="Calibri" panose="020F0502020204030204" pitchFamily="34" charset="0"/>
                <a:cs typeface="Calibri" panose="020F0502020204030204" pitchFamily="34" charset="0"/>
              </a:rPr>
              <a:t> </a:t>
            </a:r>
            <a:endParaRPr lang="sk-SK" sz="3200" dirty="0">
              <a:latin typeface="Calibri" panose="020F0502020204030204" pitchFamily="34" charset="0"/>
              <a:cs typeface="Calibri" panose="020F0502020204030204" pitchFamily="34" charset="0"/>
            </a:endParaRPr>
          </a:p>
          <a:p>
            <a:pPr marL="0" marR="0" lvl="0" indent="0" algn="ctr" rtl="0">
              <a:lnSpc>
                <a:spcPct val="90000"/>
              </a:lnSpc>
              <a:spcBef>
                <a:spcPts val="0"/>
              </a:spcBef>
              <a:spcAft>
                <a:spcPts val="0"/>
              </a:spcAft>
              <a:buClr>
                <a:srgbClr val="D92E2D"/>
              </a:buClr>
              <a:buSzPts val="4000"/>
              <a:buFont typeface="Calibri"/>
              <a:buNone/>
            </a:pPr>
            <a:endParaRPr sz="4000" b="1" dirty="0">
              <a:solidFill>
                <a:srgbClr val="D92E2D"/>
              </a:solidFill>
              <a:latin typeface="Calibri"/>
              <a:ea typeface="Calibri"/>
              <a:cs typeface="Calibri"/>
              <a:sym typeface="Calibri"/>
            </a:endParaRPr>
          </a:p>
        </p:txBody>
      </p:sp>
      <p:pic>
        <p:nvPicPr>
          <p:cNvPr id="3076" name="Picture 4" descr="how to build a brand person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1464" y="4912717"/>
            <a:ext cx="1716451" cy="176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2000"/>
                                        <p:tgtEl>
                                          <p:spTgt spid="21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Effect transition="in" filter="fade">
                                      <p:cBhvr>
                                        <p:cTn id="11" dur="2000"/>
                                        <p:tgtEl>
                                          <p:spTgt spid="21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20"/>
                                        </p:tgtEl>
                                        <p:attrNameLst>
                                          <p:attrName>style.visibility</p:attrName>
                                        </p:attrNameLst>
                                      </p:cBhvr>
                                      <p:to>
                                        <p:strVal val="visible"/>
                                      </p:to>
                                    </p:set>
                                    <p:animEffect transition="in" filter="fade">
                                      <p:cBhvr>
                                        <p:cTn id="15" dur="2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5F7E5129145C1D4796D0CCED5DFBDE02" ma:contentTypeVersion="13" ma:contentTypeDescription="Luo uusi asiakirja." ma:contentTypeScope="" ma:versionID="118419fb119b9c1e9913f3298a077b54">
  <xsd:schema xmlns:xsd="http://www.w3.org/2001/XMLSchema" xmlns:xs="http://www.w3.org/2001/XMLSchema" xmlns:p="http://schemas.microsoft.com/office/2006/metadata/properties" xmlns:ns3="f72e2ad1-936a-41f1-a598-e84f4d1ebb13" xmlns:ns4="e20851b4-1139-4020-85e5-81b7cb96bc19" targetNamespace="http://schemas.microsoft.com/office/2006/metadata/properties" ma:root="true" ma:fieldsID="bbe855feaae0f8c5a9d6d7a97e2567cc" ns3:_="" ns4:_="">
    <xsd:import namespace="f72e2ad1-936a-41f1-a598-e84f4d1ebb13"/>
    <xsd:import namespace="e20851b4-1139-4020-85e5-81b7cb96bc1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element ref="ns4:MediaServiceOCR"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e2ad1-936a-41f1-a598-e84f4d1ebb13"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0851b4-1139-4020-85e5-81b7cb96bc1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75D609-B1E2-4DE6-8544-F9F787AF3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e2ad1-936a-41f1-a598-e84f4d1ebb13"/>
    <ds:schemaRef ds:uri="e20851b4-1139-4020-85e5-81b7cb96bc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E4CC8-5C3F-4CAF-B03C-79DA71191451}">
  <ds:schemaRefs>
    <ds:schemaRef ds:uri="http://schemas.microsoft.com/sharepoint/v3/contenttype/forms"/>
  </ds:schemaRefs>
</ds:datastoreItem>
</file>

<file path=customXml/itemProps3.xml><?xml version="1.0" encoding="utf-8"?>
<ds:datastoreItem xmlns:ds="http://schemas.openxmlformats.org/officeDocument/2006/customXml" ds:itemID="{31B7E60A-630F-4D35-AD0A-48FC1F947657}">
  <ds:schemaRefs>
    <ds:schemaRef ds:uri="http://purl.org/dc/elements/1.1/"/>
    <ds:schemaRef ds:uri="http://purl.org/dc/dcmitype/"/>
    <ds:schemaRef ds:uri="f72e2ad1-936a-41f1-a598-e84f4d1ebb13"/>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 ds:uri="e20851b4-1139-4020-85e5-81b7cb96bc1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3274</TotalTime>
  <Words>3428</Words>
  <Application>Microsoft Office PowerPoint</Application>
  <PresentationFormat>Laajakuva</PresentationFormat>
  <Paragraphs>215</Paragraphs>
  <Slides>24</Slides>
  <Notes>24</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24</vt:i4>
      </vt:variant>
    </vt:vector>
  </HeadingPairs>
  <TitlesOfParts>
    <vt:vector size="28" baseType="lpstr">
      <vt:lpstr>Arial</vt:lpstr>
      <vt:lpstr>Calibri</vt:lpstr>
      <vt:lpstr>Wingdings</vt:lpstr>
      <vt:lpstr>Tema de Office</vt:lpstr>
      <vt:lpstr>Brändäys, Tuotemerkin rakentaminen</vt:lpstr>
      <vt:lpstr>Tavoitteet ja päämäärät</vt:lpstr>
      <vt:lpstr>Sisältö</vt:lpstr>
      <vt:lpstr>Sisältö</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Tiivistelmä</vt:lpstr>
      <vt:lpstr>Itsearviointitesti </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dc:title>
  <dc:creator>Cristina</dc:creator>
  <cp:lastModifiedBy>Mustonen Satu</cp:lastModifiedBy>
  <cp:revision>106</cp:revision>
  <dcterms:created xsi:type="dcterms:W3CDTF">2020-11-24T11:59:30Z</dcterms:created>
  <dcterms:modified xsi:type="dcterms:W3CDTF">2022-03-30T08:45:24Z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0x0101005F7E5129145C1D4796D0CCED5DFBDE02</vt:lpwstr>
  </property>
</Properties>
</file>