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81" r:id="rId6"/>
    <p:sldId id="263" r:id="rId7"/>
    <p:sldId id="285" r:id="rId8"/>
    <p:sldId id="264" r:id="rId9"/>
    <p:sldId id="287" r:id="rId10"/>
    <p:sldId id="288" r:id="rId11"/>
    <p:sldId id="265" r:id="rId12"/>
    <p:sldId id="291" r:id="rId13"/>
    <p:sldId id="289" r:id="rId14"/>
    <p:sldId id="292" r:id="rId15"/>
    <p:sldId id="266" r:id="rId16"/>
    <p:sldId id="293" r:id="rId17"/>
    <p:sldId id="294" r:id="rId18"/>
    <p:sldId id="282" r:id="rId19"/>
    <p:sldId id="268" r:id="rId20"/>
    <p:sldId id="295" r:id="rId21"/>
    <p:sldId id="270" r:id="rId22"/>
    <p:sldId id="272" r:id="rId23"/>
    <p:sldId id="279" r:id="rId24"/>
    <p:sldId id="283"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iRNNw8ZqWAHOeuGBkC6bRRONy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3857" autoAdjust="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73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30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1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48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14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02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4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21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147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41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9ff28db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f9ff28dbe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43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6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9ff28dbe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f9ff28dbe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38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shopify.com/blog/brand-storytelling" TargetMode="External"/><Relationship Id="rId5" Type="http://schemas.openxmlformats.org/officeDocument/2006/relationships/hyperlink" Target="http://fontpair.co/"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s://www.systematixinfotech.com/8-logo-design-rules-every-brand-needs-follow/"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dropbox.com/sh/a4l9k9mlzbr3pnd/AADozsSvc8cQ5xfpCnDbgTz1a?dl=0" TargetMode="External"/><Relationship Id="rId5" Type="http://schemas.openxmlformats.org/officeDocument/2006/relationships/hyperlink" Target="https://www.lcca.org.uk/blog/education/history-of-branding/"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www.ziflow.com/blog/brand-brief#What_is_a_Brand_Brief" TargetMode="External"/><Relationship Id="rId3" Type="http://schemas.openxmlformats.org/officeDocument/2006/relationships/image" Target="../media/image1.png"/><Relationship Id="rId7" Type="http://schemas.openxmlformats.org/officeDocument/2006/relationships/hyperlink" Target="https://www.udemy.com/course/branding-strategy-for-entrepreneurs-and-small-business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thebrandingjournal.com/2015/10/what-is-branding-definition/" TargetMode="External"/><Relationship Id="rId11" Type="http://schemas.openxmlformats.org/officeDocument/2006/relationships/hyperlink" Target="https://www.systematixinfotech.com/6-things-look-finalizing-brand-logo/" TargetMode="External"/><Relationship Id="rId5" Type="http://schemas.openxmlformats.org/officeDocument/2006/relationships/hyperlink" Target="https://www.lcca.org.uk/blog/education/history-of-branding/" TargetMode="External"/><Relationship Id="rId10" Type="http://schemas.openxmlformats.org/officeDocument/2006/relationships/hyperlink" Target="https://millo.co/tips-on-presenting-logos-to-a-client" TargetMode="External"/><Relationship Id="rId4" Type="http://schemas.openxmlformats.org/officeDocument/2006/relationships/image" Target="../media/image2.png"/><Relationship Id="rId9" Type="http://schemas.openxmlformats.org/officeDocument/2006/relationships/hyperlink" Target="https://www.shopify.com/blog/how-to-build-a-bra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7700" y="2417459"/>
            <a:ext cx="5576595" cy="11210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b="1" dirty="0">
                <a:solidFill>
                  <a:srgbClr val="D92E2D"/>
                </a:solidFill>
              </a:rPr>
              <a:t>Branding</a:t>
            </a:r>
            <a:endParaRPr b="1" dirty="0">
              <a:solidFill>
                <a:srgbClr val="D92E2D"/>
              </a:solidFill>
            </a:endParaRPr>
          </a:p>
        </p:txBody>
      </p:sp>
      <p:pic>
        <p:nvPicPr>
          <p:cNvPr id="86" name="Google Shape;86;p1"/>
          <p:cNvPicPr preferRelativeResize="0"/>
          <p:nvPr/>
        </p:nvPicPr>
        <p:blipFill rotWithShape="1">
          <a:blip r:embed="rId3">
            <a:alphaModFix/>
          </a:blip>
          <a:srcRect/>
          <a:stretch/>
        </p:blipFill>
        <p:spPr>
          <a:xfrm>
            <a:off x="1998010" y="6294071"/>
            <a:ext cx="10100684" cy="563929"/>
          </a:xfrm>
          <a:prstGeom prst="rect">
            <a:avLst/>
          </a:prstGeom>
          <a:noFill/>
          <a:ln>
            <a:noFill/>
          </a:ln>
        </p:spPr>
      </p:pic>
      <p:pic>
        <p:nvPicPr>
          <p:cNvPr id="87" name="Google Shape;87;p1"/>
          <p:cNvPicPr preferRelativeResize="0"/>
          <p:nvPr/>
        </p:nvPicPr>
        <p:blipFill rotWithShape="1">
          <a:blip r:embed="rId4">
            <a:alphaModFix/>
          </a:blip>
          <a:srcRect/>
          <a:stretch/>
        </p:blipFill>
        <p:spPr>
          <a:xfrm>
            <a:off x="2942059" y="357115"/>
            <a:ext cx="6959400" cy="20468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196440"/>
            <a:ext cx="10116000" cy="5003301"/>
          </a:xfrm>
          <a:prstGeom prst="rect">
            <a:avLst/>
          </a:prstGeom>
          <a:noFill/>
          <a:ln>
            <a:noFill/>
          </a:ln>
        </p:spPr>
        <p:txBody>
          <a:bodyPr spcFirstLastPara="1" wrap="square" lIns="91425" tIns="45700" rIns="91425" bIns="45700" anchor="t" anchorCtr="0">
            <a:normAutofit/>
          </a:bodyPr>
          <a:lstStyle/>
          <a:p>
            <a:pPr algn="l"/>
            <a:r>
              <a:rPr lang="sk-SK" sz="1600" b="1" i="1" dirty="0"/>
              <a:t>2.</a:t>
            </a:r>
            <a:r>
              <a:rPr lang="en-US" sz="1600" b="1" i="1" dirty="0"/>
              <a:t> What words would you associate with your brand?</a:t>
            </a:r>
            <a:r>
              <a:rPr lang="sk-SK" sz="1600" b="1" i="1" dirty="0"/>
              <a:t> </a:t>
            </a:r>
            <a:r>
              <a:rPr lang="en-US" sz="1600" dirty="0"/>
              <a:t>imagine your brand as a person.</a:t>
            </a:r>
            <a:r>
              <a:rPr lang="sk-SK" sz="1600" dirty="0"/>
              <a:t> </a:t>
            </a:r>
            <a:r>
              <a:rPr lang="en-US" sz="1600" dirty="0"/>
              <a:t>What would he</a:t>
            </a:r>
            <a:r>
              <a:rPr lang="sk-SK" sz="1600" dirty="0"/>
              <a:t> </a:t>
            </a:r>
            <a:r>
              <a:rPr lang="en-US" sz="1600" dirty="0"/>
              <a:t>or</a:t>
            </a:r>
            <a:r>
              <a:rPr lang="sk-SK" sz="1600" dirty="0"/>
              <a:t> </a:t>
            </a:r>
            <a:r>
              <a:rPr lang="en-US" sz="1600" dirty="0"/>
              <a:t>she be like?</a:t>
            </a:r>
            <a:r>
              <a:rPr lang="sk-SK" sz="1600" dirty="0"/>
              <a:t> </a:t>
            </a:r>
            <a:r>
              <a:rPr lang="en-US" sz="1600" dirty="0"/>
              <a:t>What kind of personality would your customers be attracted to?</a:t>
            </a:r>
            <a:r>
              <a:rPr lang="sk-SK" sz="1600" dirty="0"/>
              <a:t> </a:t>
            </a:r>
            <a:r>
              <a:rPr lang="en-US" sz="1600" dirty="0"/>
              <a:t>This will help inform your voice on social media and the tone of all your creative, both visual and written.</a:t>
            </a:r>
            <a:r>
              <a:rPr lang="sk-SK" sz="1600" dirty="0"/>
              <a:t> </a:t>
            </a:r>
            <a:r>
              <a:rPr lang="sk-SK" sz="1600" dirty="0" err="1"/>
              <a:t>For</a:t>
            </a:r>
            <a:r>
              <a:rPr lang="sk-SK" sz="1600" dirty="0"/>
              <a:t> </a:t>
            </a:r>
            <a:r>
              <a:rPr lang="sk-SK" sz="1600" dirty="0" err="1"/>
              <a:t>example</a:t>
            </a:r>
            <a:r>
              <a:rPr lang="sk-SK" sz="1600" dirty="0"/>
              <a:t> </a:t>
            </a:r>
            <a:r>
              <a:rPr lang="en-US" sz="1600" dirty="0"/>
              <a:t>how to create a new brand is pitching three to five adjectives that describe the type of brand that might resonate with your audience. </a:t>
            </a:r>
          </a:p>
          <a:p>
            <a:pPr algn="l"/>
            <a:r>
              <a:rPr lang="sk-SK" sz="1600" b="1" i="1" dirty="0"/>
              <a:t>3. </a:t>
            </a:r>
            <a:r>
              <a:rPr lang="en-US" sz="1600" b="1" i="1" dirty="0"/>
              <a:t>What metaphors or concepts describe your brand?</a:t>
            </a:r>
            <a:r>
              <a:rPr lang="sk-SK" sz="1600" b="1" i="1" dirty="0"/>
              <a:t> </a:t>
            </a:r>
            <a:r>
              <a:rPr lang="sk-SK" sz="1600" dirty="0"/>
              <a:t>t</a:t>
            </a:r>
            <a:r>
              <a:rPr lang="en-US" sz="1600" dirty="0" err="1"/>
              <a:t>hinking</a:t>
            </a:r>
            <a:r>
              <a:rPr lang="en-US" sz="1600" dirty="0"/>
              <a:t> about your brand identity as a metaphor, or personifying it, can help you identify the individual qualities you want it to have.</a:t>
            </a:r>
            <a:r>
              <a:rPr lang="sk-SK" sz="1600" dirty="0"/>
              <a:t> </a:t>
            </a:r>
            <a:r>
              <a:rPr lang="en-US" sz="1600" dirty="0"/>
              <a:t>This can be a vehicle, an animal, a celebrity, a sports team, anything—as long as it has a prominent reputation in your mind that summons the sort of vibe you want your brand to give off.</a:t>
            </a:r>
            <a:r>
              <a:rPr lang="sk-SK" sz="1600" dirty="0"/>
              <a:t> </a:t>
            </a:r>
            <a:r>
              <a:rPr lang="en-US" sz="1600" dirty="0"/>
              <a:t>For example, if you want to establish your brand targeting entrepreneurs, you might choose to use the raccoon as a starting point: They’re scrappy survivors who will do anything to thrive.</a:t>
            </a:r>
            <a:r>
              <a:rPr lang="sk-SK" sz="1600" dirty="0"/>
              <a:t> </a:t>
            </a:r>
            <a:r>
              <a:rPr lang="en-US" sz="1600" dirty="0"/>
              <a:t>If your brand identity was an animal, what animal would it be and why is it like that animal to you?</a:t>
            </a:r>
          </a:p>
          <a:p>
            <a:pPr lvl="0" indent="-457200" algn="l" rtl="0">
              <a:lnSpc>
                <a:spcPct val="90000"/>
              </a:lnSpc>
              <a:spcBef>
                <a:spcPts val="1000"/>
              </a:spcBef>
              <a:spcAft>
                <a:spcPts val="0"/>
              </a:spcAft>
              <a:buClr>
                <a:schemeClr val="dk1"/>
              </a:buClr>
              <a:buSzPts val="2900"/>
              <a:buFont typeface="Arial" panose="020B0604020202020204" pitchFamily="34" charset="0"/>
              <a:buChar char="•"/>
            </a:pPr>
            <a:endParaRPr lang="en-US" dirty="0"/>
          </a:p>
        </p:txBody>
      </p:sp>
      <p:pic>
        <p:nvPicPr>
          <p:cNvPr id="9" name="Google Shape;390;p8"/>
          <p:cNvPicPr preferRelativeResize="0"/>
          <p:nvPr/>
        </p:nvPicPr>
        <p:blipFill rotWithShape="1">
          <a:blip r:embed="rId5">
            <a:alphaModFix/>
          </a:blip>
          <a:srcRect/>
          <a:stretch/>
        </p:blipFill>
        <p:spPr>
          <a:xfrm>
            <a:off x="10432404" y="4896082"/>
            <a:ext cx="1438372" cy="1207622"/>
          </a:xfrm>
          <a:prstGeom prst="rect">
            <a:avLst/>
          </a:prstGeom>
          <a:noFill/>
          <a:ln>
            <a:noFill/>
          </a:ln>
        </p:spPr>
      </p:pic>
      <p:sp>
        <p:nvSpPr>
          <p:cNvPr id="10" name="Google Shape;223;gf9ff28dbe4_0_102"/>
          <p:cNvSpPr txBox="1"/>
          <p:nvPr/>
        </p:nvSpPr>
        <p:spPr>
          <a:xfrm>
            <a:off x="8298076" y="1196441"/>
            <a:ext cx="381180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200" dirty="0">
                <a:solidFill>
                  <a:srgbClr val="D92E2D"/>
                </a:solidFill>
                <a:latin typeface="Calibri" panose="020F0502020204030204" pitchFamily="34" charset="0"/>
                <a:cs typeface="Calibri" panose="020F0502020204030204" pitchFamily="34" charset="0"/>
                <a:sym typeface="Calibri"/>
              </a:rPr>
              <a:t>4.</a:t>
            </a:r>
            <a:r>
              <a:rPr lang="sk-SK" sz="3200" dirty="0">
                <a:solidFill>
                  <a:srgbClr val="D92E2D"/>
                </a:solidFill>
                <a:latin typeface="Calibri" panose="020F0502020204030204" pitchFamily="34" charset="0"/>
                <a:cs typeface="Calibri" panose="020F0502020204030204" pitchFamily="34" charset="0"/>
              </a:rPr>
              <a:t>Logo </a:t>
            </a:r>
            <a:r>
              <a:rPr lang="sk-SK" sz="3200" dirty="0" err="1">
                <a:solidFill>
                  <a:srgbClr val="D92E2D"/>
                </a:solidFill>
                <a:latin typeface="Calibri" panose="020F0502020204030204" pitchFamily="34" charset="0"/>
                <a:cs typeface="Calibri" panose="020F0502020204030204" pitchFamily="34" charset="0"/>
              </a:rPr>
              <a:t>creation</a:t>
            </a:r>
            <a:endParaRPr lang="sk-SK" sz="32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3003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8" y="1196441"/>
            <a:ext cx="9144000" cy="4903303"/>
          </a:xfrm>
          <a:prstGeom prst="rect">
            <a:avLst/>
          </a:prstGeom>
          <a:noFill/>
          <a:ln>
            <a:noFill/>
          </a:ln>
        </p:spPr>
        <p:txBody>
          <a:bodyPr spcFirstLastPara="1" wrap="square" lIns="91425" tIns="45700" rIns="91425" bIns="45700" anchor="t" anchorCtr="0">
            <a:noAutofit/>
          </a:bodyPr>
          <a:lstStyle/>
          <a:p>
            <a:pPr marL="508000" indent="-457200" algn="l">
              <a:buFont typeface="Wingdings" panose="05000000000000000000" pitchFamily="2" charset="2"/>
              <a:buChar char="Ø"/>
            </a:pPr>
            <a:r>
              <a:rPr lang="en-US" sz="1600" b="1" dirty="0"/>
              <a:t>Choose your business name</a:t>
            </a:r>
            <a:r>
              <a:rPr lang="sk-SK" sz="1600" b="1" dirty="0"/>
              <a:t> </a:t>
            </a:r>
            <a:r>
              <a:rPr lang="sk-SK" sz="1600" dirty="0"/>
              <a:t>- </a:t>
            </a:r>
            <a:r>
              <a:rPr lang="en-US" sz="1600" i="1" dirty="0"/>
              <a:t>“A rose by any other name would still</a:t>
            </a:r>
            <a:r>
              <a:rPr lang="sk-SK" sz="1600" i="1" dirty="0"/>
              <a:t> </a:t>
            </a:r>
            <a:r>
              <a:rPr lang="en-US" sz="1600" i="1" dirty="0"/>
              <a:t>smell as sweet. But Nike by another name would be seen on fewer feet.”</a:t>
            </a:r>
            <a:r>
              <a:rPr lang="sk-SK" sz="1600" i="1" dirty="0"/>
              <a:t> </a:t>
            </a:r>
            <a:r>
              <a:rPr lang="en-US" sz="1600" i="1" dirty="0"/>
              <a:t>Shakespeare (sort of) </a:t>
            </a:r>
            <a:endParaRPr lang="sk-SK" sz="1600" i="1" dirty="0"/>
          </a:p>
          <a:p>
            <a:pPr marL="457200" lvl="1" algn="l">
              <a:spcBef>
                <a:spcPts val="0"/>
              </a:spcBef>
            </a:pPr>
            <a:r>
              <a:rPr lang="sk-SK" sz="1600" dirty="0"/>
              <a:t>	</a:t>
            </a:r>
            <a:endParaRPr lang="fi-FI" sz="1600" dirty="0"/>
          </a:p>
          <a:p>
            <a:pPr marL="457200" lvl="1" algn="l">
              <a:spcBef>
                <a:spcPts val="0"/>
              </a:spcBef>
            </a:pPr>
            <a:r>
              <a:rPr lang="fi-FI" sz="1600" dirty="0"/>
              <a:t>	</a:t>
            </a:r>
            <a:r>
              <a:rPr lang="sk-SK" sz="1600" dirty="0"/>
              <a:t>P</a:t>
            </a:r>
            <a:r>
              <a:rPr lang="en-US" sz="1600" dirty="0" err="1"/>
              <a:t>ersonality</a:t>
            </a:r>
            <a:r>
              <a:rPr lang="en-US" sz="1600" dirty="0"/>
              <a:t>, actions, and reputation of your brand identity are really what give the name meaning in the market.</a:t>
            </a:r>
            <a:r>
              <a:rPr lang="sk-SK" sz="1600" dirty="0"/>
              <a:t> So </a:t>
            </a:r>
            <a:r>
              <a:rPr lang="en-US" sz="1600" dirty="0"/>
              <a:t>your company’s name is probably one of the first big commitments you have to make. It’ll impact your brand logo, your domain, your marketing, and your trademark registration, if you decide to go that route (it’s harder to trademark generic brand names that literally describe what you sell).</a:t>
            </a:r>
            <a:r>
              <a:rPr lang="sk-SK" sz="1600" dirty="0"/>
              <a:t> </a:t>
            </a:r>
            <a:r>
              <a:rPr lang="en-US" sz="1600" dirty="0"/>
              <a:t>Ideally, you want a</a:t>
            </a:r>
            <a:r>
              <a:rPr lang="sk-SK" sz="1600" dirty="0"/>
              <a:t> </a:t>
            </a:r>
            <a:r>
              <a:rPr lang="sk-SK" sz="1600" dirty="0" err="1"/>
              <a:t>store</a:t>
            </a:r>
            <a:r>
              <a:rPr lang="sk-SK" sz="1600" dirty="0"/>
              <a:t> </a:t>
            </a:r>
            <a:r>
              <a:rPr lang="sk-SK" sz="1600" dirty="0" err="1"/>
              <a:t>name</a:t>
            </a:r>
            <a:r>
              <a:rPr lang="en-US" sz="1600" dirty="0"/>
              <a:t> that’s hard to imitate and even harder to confuse with existing players in the market. You can use our </a:t>
            </a:r>
            <a:r>
              <a:rPr lang="sk-SK" sz="1600" dirty="0"/>
              <a:t>business </a:t>
            </a:r>
            <a:r>
              <a:rPr lang="sk-SK" sz="1600" dirty="0" err="1"/>
              <a:t>name</a:t>
            </a:r>
            <a:r>
              <a:rPr lang="sk-SK" sz="1600" dirty="0"/>
              <a:t> </a:t>
            </a:r>
            <a:r>
              <a:rPr lang="sk-SK" sz="1600" dirty="0" err="1"/>
              <a:t>generator</a:t>
            </a:r>
            <a:r>
              <a:rPr lang="en-US" sz="1600" dirty="0"/>
              <a:t> to brainstorm some names, or try one (or a combination) of the following approaches:</a:t>
            </a:r>
            <a:endParaRPr lang="sk-SK" sz="1600" dirty="0"/>
          </a:p>
          <a:p>
            <a:pPr marL="457200" lvl="1" algn="l">
              <a:spcBef>
                <a:spcPts val="0"/>
              </a:spcBef>
            </a:pPr>
            <a:endParaRPr lang="en-US" sz="1600" dirty="0"/>
          </a:p>
          <a:p>
            <a:pPr marL="457200" lvl="1" algn="l">
              <a:spcBef>
                <a:spcPts val="0"/>
              </a:spcBef>
            </a:pPr>
            <a:r>
              <a:rPr lang="sk-SK" sz="1600" b="1" dirty="0"/>
              <a:t>	</a:t>
            </a:r>
            <a:r>
              <a:rPr lang="en-US" sz="1600" b="1" dirty="0"/>
              <a:t>Make up a word</a:t>
            </a:r>
            <a:r>
              <a:rPr lang="en-US" sz="1600" dirty="0"/>
              <a:t>, like Pepsi.</a:t>
            </a:r>
          </a:p>
          <a:p>
            <a:pPr marL="457200" lvl="1" algn="l">
              <a:spcBef>
                <a:spcPts val="0"/>
              </a:spcBef>
            </a:pPr>
            <a:r>
              <a:rPr lang="sk-SK" sz="1600" b="1" dirty="0"/>
              <a:t>	</a:t>
            </a:r>
            <a:r>
              <a:rPr lang="en-US" sz="1600" b="1" dirty="0"/>
              <a:t>Reframe an unrelated word</a:t>
            </a:r>
            <a:r>
              <a:rPr lang="en-US" sz="1600" dirty="0"/>
              <a:t>,</a:t>
            </a:r>
            <a:r>
              <a:rPr lang="sk-SK" sz="1600" dirty="0"/>
              <a:t> </a:t>
            </a:r>
            <a:r>
              <a:rPr lang="en-US" sz="1600" dirty="0"/>
              <a:t>like</a:t>
            </a:r>
            <a:r>
              <a:rPr lang="sk-SK" sz="1600" dirty="0"/>
              <a:t> </a:t>
            </a:r>
            <a:r>
              <a:rPr lang="en-US" sz="1600" dirty="0"/>
              <a:t>Apple for computers.</a:t>
            </a:r>
          </a:p>
          <a:p>
            <a:pPr marL="457200" lvl="1" algn="l">
              <a:spcBef>
                <a:spcPts val="0"/>
              </a:spcBef>
            </a:pPr>
            <a:r>
              <a:rPr lang="sk-SK" sz="1600" b="1" dirty="0"/>
              <a:t>	</a:t>
            </a:r>
            <a:r>
              <a:rPr lang="en-US" sz="1600" b="1" dirty="0"/>
              <a:t>Use a suggestive word or metaphor</a:t>
            </a:r>
            <a:r>
              <a:rPr lang="en-US" sz="1600" dirty="0"/>
              <a:t>, like</a:t>
            </a:r>
            <a:r>
              <a:rPr lang="sk-SK" sz="1600" dirty="0"/>
              <a:t> </a:t>
            </a:r>
            <a:r>
              <a:rPr lang="en-US" sz="1600" dirty="0"/>
              <a:t>Buffer.</a:t>
            </a:r>
          </a:p>
          <a:p>
            <a:pPr marL="457200" lvl="1" algn="l">
              <a:spcBef>
                <a:spcPts val="0"/>
              </a:spcBef>
            </a:pPr>
            <a:r>
              <a:rPr lang="sk-SK" sz="1600" b="1" dirty="0"/>
              <a:t>	</a:t>
            </a:r>
            <a:r>
              <a:rPr lang="en-US" sz="1600" b="1" dirty="0"/>
              <a:t>Describe it literally (caution: easy to imitate)</a:t>
            </a:r>
            <a:r>
              <a:rPr lang="en-US" sz="1600" dirty="0"/>
              <a:t>,like The Shoe Company.</a:t>
            </a:r>
          </a:p>
          <a:p>
            <a:pPr marL="457200" lvl="1" algn="l">
              <a:spcBef>
                <a:spcPts val="0"/>
              </a:spcBef>
            </a:pPr>
            <a:r>
              <a:rPr lang="sk-SK" sz="1600" b="1" dirty="0"/>
              <a:t>	</a:t>
            </a:r>
            <a:r>
              <a:rPr lang="en-US" sz="1600" b="1" dirty="0"/>
              <a:t>Alter a word by removing letters, adding letters, or using Latin endings</a:t>
            </a:r>
            <a:r>
              <a:rPr lang="en-US" sz="1600" dirty="0"/>
              <a:t>, </a:t>
            </a:r>
            <a:r>
              <a:rPr lang="en-US" sz="1600" dirty="0" err="1"/>
              <a:t>likeTumblr</a:t>
            </a:r>
            <a:r>
              <a:rPr lang="en-US" sz="1600" dirty="0"/>
              <a:t> (Tumbler) or </a:t>
            </a:r>
            <a:r>
              <a:rPr lang="en-US" sz="1600" dirty="0" err="1"/>
              <a:t>Activia</a:t>
            </a:r>
            <a:r>
              <a:rPr lang="en-US" sz="1600" dirty="0"/>
              <a:t>.</a:t>
            </a:r>
          </a:p>
          <a:p>
            <a:pPr marL="457200" lvl="1" algn="l">
              <a:spcBef>
                <a:spcPts val="0"/>
              </a:spcBef>
            </a:pPr>
            <a:r>
              <a:rPr lang="sk-SK" sz="1600" b="1" dirty="0"/>
              <a:t>	</a:t>
            </a:r>
            <a:r>
              <a:rPr lang="en-US" sz="1600" b="1" dirty="0"/>
              <a:t>Create an acronym from a longer </a:t>
            </a:r>
            <a:r>
              <a:rPr lang="en-US" sz="1600" b="1" dirty="0" err="1"/>
              <a:t>name</a:t>
            </a:r>
            <a:r>
              <a:rPr lang="en-US" sz="1600" dirty="0" err="1"/>
              <a:t>,like</a:t>
            </a:r>
            <a:r>
              <a:rPr lang="en-US" sz="1600" dirty="0"/>
              <a:t> HBO (Home Box Office).</a:t>
            </a:r>
          </a:p>
          <a:p>
            <a:pPr marL="457200" lvl="1" algn="l">
              <a:spcBef>
                <a:spcPts val="0"/>
              </a:spcBef>
            </a:pPr>
            <a:r>
              <a:rPr lang="sk-SK" sz="1600" b="1" dirty="0"/>
              <a:t>	</a:t>
            </a:r>
            <a:r>
              <a:rPr lang="en-US" sz="1600" b="1" dirty="0"/>
              <a:t>Combine two words: </a:t>
            </a:r>
            <a:r>
              <a:rPr lang="en-US" sz="1600" dirty="0"/>
              <a:t>Pinterest (pin + interest) or Snapple (snappy + apple)</a:t>
            </a:r>
          </a:p>
          <a:p>
            <a:pPr algn="l">
              <a:spcBef>
                <a:spcPts val="0"/>
              </a:spcBef>
            </a:pPr>
            <a:br>
              <a:rPr lang="en-US" sz="1600" dirty="0"/>
            </a:br>
            <a:endParaRPr lang="en-US" sz="1600" dirty="0"/>
          </a:p>
        </p:txBody>
      </p:sp>
      <p:sp>
        <p:nvSpPr>
          <p:cNvPr id="9" name="Google Shape;223;gf9ff28dbe4_0_102"/>
          <p:cNvSpPr txBox="1"/>
          <p:nvPr/>
        </p:nvSpPr>
        <p:spPr>
          <a:xfrm>
            <a:off x="8298076" y="1196441"/>
            <a:ext cx="381180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200" dirty="0">
                <a:solidFill>
                  <a:srgbClr val="D92E2D"/>
                </a:solidFill>
                <a:latin typeface="Calibri" panose="020F0502020204030204" pitchFamily="34" charset="0"/>
                <a:cs typeface="Calibri" panose="020F0502020204030204" pitchFamily="34" charset="0"/>
                <a:sym typeface="Calibri"/>
              </a:rPr>
              <a:t>4.</a:t>
            </a:r>
            <a:r>
              <a:rPr lang="sk-SK" sz="3200" dirty="0">
                <a:solidFill>
                  <a:srgbClr val="D92E2D"/>
                </a:solidFill>
                <a:latin typeface="Calibri" panose="020F0502020204030204" pitchFamily="34" charset="0"/>
                <a:cs typeface="Calibri" panose="020F0502020204030204" pitchFamily="34" charset="0"/>
              </a:rPr>
              <a:t>Logo </a:t>
            </a:r>
            <a:r>
              <a:rPr lang="sk-SK" sz="3200" dirty="0" err="1">
                <a:solidFill>
                  <a:srgbClr val="D92E2D"/>
                </a:solidFill>
                <a:latin typeface="Calibri" panose="020F0502020204030204" pitchFamily="34" charset="0"/>
                <a:cs typeface="Calibri" panose="020F0502020204030204" pitchFamily="34" charset="0"/>
              </a:rPr>
              <a:t>creation</a:t>
            </a:r>
            <a:endParaRPr lang="sk-SK" sz="32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7" y="1290770"/>
            <a:ext cx="10118341" cy="5003301"/>
          </a:xfrm>
          <a:prstGeom prst="rect">
            <a:avLst/>
          </a:prstGeom>
          <a:noFill/>
          <a:ln>
            <a:noFill/>
          </a:ln>
        </p:spPr>
        <p:txBody>
          <a:bodyPr spcFirstLastPara="1" wrap="square" lIns="91425" tIns="45700" rIns="91425" bIns="45700" anchor="t" anchorCtr="0">
            <a:noAutofit/>
          </a:bodyPr>
          <a:lstStyle/>
          <a:p>
            <a:pPr marL="457200" lvl="1" algn="l">
              <a:spcBef>
                <a:spcPts val="0"/>
              </a:spcBef>
            </a:pPr>
            <a:endParaRPr lang="sk-SK" sz="1600" dirty="0"/>
          </a:p>
          <a:p>
            <a:pPr indent="-457200" algn="l">
              <a:spcBef>
                <a:spcPts val="0"/>
              </a:spcBef>
              <a:buFont typeface="Wingdings" panose="05000000000000000000" pitchFamily="2" charset="2"/>
              <a:buChar char="Ø"/>
            </a:pPr>
            <a:r>
              <a:rPr lang="en-US" sz="1600" b="1" dirty="0"/>
              <a:t>Write your slogan</a:t>
            </a:r>
            <a:r>
              <a:rPr lang="sk-SK" sz="1600" b="1" dirty="0"/>
              <a:t> </a:t>
            </a:r>
            <a:r>
              <a:rPr lang="sk-SK" sz="1600" dirty="0"/>
              <a:t>- </a:t>
            </a:r>
            <a:r>
              <a:rPr lang="en-US" sz="1600" dirty="0"/>
              <a:t>A catchy slogan is a nice-to-have asset—something brief and descriptive you can use as a tagline in your social media bios, website header, </a:t>
            </a:r>
            <a:r>
              <a:rPr lang="sk-SK" sz="1600" dirty="0" err="1"/>
              <a:t>custom</a:t>
            </a:r>
            <a:r>
              <a:rPr lang="sk-SK" sz="1600" dirty="0"/>
              <a:t> business </a:t>
            </a:r>
            <a:r>
              <a:rPr lang="sk-SK" sz="1600" dirty="0" err="1"/>
              <a:t>cards</a:t>
            </a:r>
            <a:r>
              <a:rPr lang="en-US" sz="1600" dirty="0"/>
              <a:t>, and anywhere else where you’ve got very few words to make a big impact.</a:t>
            </a:r>
          </a:p>
          <a:p>
            <a:pPr indent="-457200" algn="l">
              <a:spcBef>
                <a:spcPts val="0"/>
              </a:spcBef>
              <a:buFont typeface="Wingdings" panose="05000000000000000000" pitchFamily="2" charset="2"/>
              <a:buChar char="Ø"/>
            </a:pPr>
            <a:endParaRPr lang="en-US" sz="1600" dirty="0"/>
          </a:p>
          <a:p>
            <a:pPr algn="l">
              <a:spcBef>
                <a:spcPts val="0"/>
              </a:spcBef>
            </a:pPr>
            <a:r>
              <a:rPr lang="sk-SK" sz="1600" dirty="0"/>
              <a:t>	</a:t>
            </a:r>
            <a:r>
              <a:rPr lang="en-US" sz="1600" dirty="0"/>
              <a:t>Keep in mind that you can always change your slogan as you find new angles for marketing—</a:t>
            </a:r>
            <a:r>
              <a:rPr lang="sk-SK" sz="1600" dirty="0"/>
              <a:t> </a:t>
            </a:r>
            <a:r>
              <a:rPr lang="sk-SK" sz="1600" dirty="0" err="1"/>
              <a:t>Pepsi</a:t>
            </a:r>
            <a:r>
              <a:rPr lang="sk-SK" sz="1600" dirty="0"/>
              <a:t> has </a:t>
            </a:r>
            <a:r>
              <a:rPr lang="sk-SK" sz="1600" dirty="0" err="1"/>
              <a:t>gone</a:t>
            </a:r>
            <a:r>
              <a:rPr lang="sk-SK" sz="1600" dirty="0"/>
              <a:t> </a:t>
            </a:r>
            <a:r>
              <a:rPr lang="sk-SK" sz="1600" dirty="0" err="1"/>
              <a:t>through</a:t>
            </a:r>
            <a:r>
              <a:rPr lang="sk-SK" sz="1600" dirty="0"/>
              <a:t> over 30 </a:t>
            </a:r>
            <a:r>
              <a:rPr lang="sk-SK" sz="1600" dirty="0" err="1"/>
              <a:t>slogans</a:t>
            </a:r>
            <a:r>
              <a:rPr lang="en-US" sz="1600" dirty="0"/>
              <a:t> in the past few decades. </a:t>
            </a:r>
          </a:p>
          <a:p>
            <a:pPr algn="l">
              <a:spcBef>
                <a:spcPts val="0"/>
              </a:spcBef>
            </a:pPr>
            <a:endParaRPr lang="en-US" sz="1600" dirty="0"/>
          </a:p>
          <a:p>
            <a:pPr algn="l">
              <a:spcBef>
                <a:spcPts val="0"/>
              </a:spcBef>
            </a:pPr>
            <a:r>
              <a:rPr lang="sk-SK" sz="1600" dirty="0"/>
              <a:t>	</a:t>
            </a:r>
            <a:r>
              <a:rPr lang="en-US" sz="1600" dirty="0"/>
              <a:t>A good slogan is short, catchy, and makes a strong impression to boost ​​brand awareness. Here are some ways to approach writing a slogan of your own:</a:t>
            </a:r>
            <a:endParaRPr lang="sk-SK" sz="1600" dirty="0"/>
          </a:p>
          <a:p>
            <a:pPr algn="l">
              <a:spcBef>
                <a:spcPts val="0"/>
              </a:spcBef>
            </a:pPr>
            <a:endParaRPr lang="en-US" sz="1600" dirty="0"/>
          </a:p>
          <a:p>
            <a:pPr algn="l">
              <a:spcBef>
                <a:spcPts val="0"/>
              </a:spcBef>
            </a:pPr>
            <a:r>
              <a:rPr lang="sk-SK" sz="1600" b="1" dirty="0"/>
              <a:t>	</a:t>
            </a:r>
            <a:r>
              <a:rPr lang="en-US" sz="1600" b="1" dirty="0"/>
              <a:t>Stake your claim.</a:t>
            </a:r>
            <a:r>
              <a:rPr lang="en-US" sz="1600" dirty="0"/>
              <a:t> Death Wish Coffee: “The World’s Strongest Coffee”</a:t>
            </a:r>
          </a:p>
          <a:p>
            <a:pPr algn="l">
              <a:spcBef>
                <a:spcPts val="0"/>
              </a:spcBef>
            </a:pPr>
            <a:r>
              <a:rPr lang="sk-SK" sz="1600" b="1" dirty="0"/>
              <a:t>	</a:t>
            </a:r>
            <a:r>
              <a:rPr lang="en-US" sz="1600" b="1" dirty="0"/>
              <a:t>Make it a Metaphor. </a:t>
            </a:r>
            <a:r>
              <a:rPr lang="en-US" sz="1600" dirty="0" err="1"/>
              <a:t>Redbull</a:t>
            </a:r>
            <a:r>
              <a:rPr lang="en-US" sz="1600" dirty="0"/>
              <a:t>: </a:t>
            </a:r>
            <a:r>
              <a:rPr lang="en-US" sz="1600" b="1" dirty="0"/>
              <a:t>“</a:t>
            </a:r>
            <a:r>
              <a:rPr lang="en-US" sz="1600" dirty="0" err="1"/>
              <a:t>Redbull</a:t>
            </a:r>
            <a:r>
              <a:rPr lang="en-US" sz="1600" dirty="0"/>
              <a:t> gives you wings.” </a:t>
            </a:r>
          </a:p>
          <a:p>
            <a:pPr algn="l">
              <a:spcBef>
                <a:spcPts val="0"/>
              </a:spcBef>
            </a:pPr>
            <a:r>
              <a:rPr lang="sk-SK" sz="1600" b="1" dirty="0"/>
              <a:t>	</a:t>
            </a:r>
            <a:r>
              <a:rPr lang="en-US" sz="1600" b="1" dirty="0"/>
              <a:t>Adopt your customers’ attitude. </a:t>
            </a:r>
            <a:r>
              <a:rPr lang="en-US" sz="1600" dirty="0"/>
              <a:t>Nike: “Just do it.”</a:t>
            </a:r>
          </a:p>
          <a:p>
            <a:pPr algn="l">
              <a:spcBef>
                <a:spcPts val="0"/>
              </a:spcBef>
            </a:pPr>
            <a:r>
              <a:rPr lang="sk-SK" sz="1600" b="1" dirty="0"/>
              <a:t>	</a:t>
            </a:r>
            <a:r>
              <a:rPr lang="en-US" sz="1600" b="1" dirty="0"/>
              <a:t>Leverage labels.</a:t>
            </a:r>
            <a:r>
              <a:rPr lang="en-US" sz="1600" dirty="0"/>
              <a:t> Cards Against Humanity: “A party game for horrible people.”</a:t>
            </a:r>
          </a:p>
          <a:p>
            <a:pPr algn="l">
              <a:spcBef>
                <a:spcPts val="0"/>
              </a:spcBef>
            </a:pPr>
            <a:r>
              <a:rPr lang="sk-SK" sz="1600" b="1" dirty="0"/>
              <a:t>	</a:t>
            </a:r>
            <a:r>
              <a:rPr lang="en-US" sz="1600" b="1" dirty="0"/>
              <a:t>Write a rhyme.</a:t>
            </a:r>
            <a:r>
              <a:rPr lang="en-US" sz="1600" dirty="0"/>
              <a:t> Folgers Coffee: “The best part of waking up is Folgers in your cup.”</a:t>
            </a:r>
          </a:p>
          <a:p>
            <a:pPr algn="l">
              <a:spcBef>
                <a:spcPts val="0"/>
              </a:spcBef>
            </a:pPr>
            <a:r>
              <a:rPr lang="sk-SK" sz="1600" b="1" dirty="0"/>
              <a:t>	</a:t>
            </a:r>
            <a:r>
              <a:rPr lang="en-US" sz="1600" b="1" dirty="0"/>
              <a:t>Describe it literally.</a:t>
            </a:r>
            <a:r>
              <a:rPr lang="en-US" sz="1600" dirty="0"/>
              <a:t> </a:t>
            </a:r>
            <a:r>
              <a:rPr lang="en-US" sz="1600" dirty="0" err="1"/>
              <a:t>Aritzia</a:t>
            </a:r>
            <a:r>
              <a:rPr lang="en-US" sz="1600" dirty="0"/>
              <a:t>: “Women’s fashion boutique.”</a:t>
            </a:r>
          </a:p>
          <a:p>
            <a:pPr algn="l">
              <a:spcBef>
                <a:spcPts val="0"/>
              </a:spcBef>
            </a:pPr>
            <a:r>
              <a:rPr lang="sk-SK" sz="1600" dirty="0"/>
              <a:t>	</a:t>
            </a:r>
            <a:r>
              <a:rPr lang="sk-SK" sz="1600" dirty="0" err="1"/>
              <a:t>Try</a:t>
            </a:r>
            <a:r>
              <a:rPr lang="sk-SK" sz="1600" dirty="0"/>
              <a:t> slogan </a:t>
            </a:r>
            <a:r>
              <a:rPr lang="sk-SK" sz="1600" dirty="0" err="1"/>
              <a:t>maker</a:t>
            </a:r>
            <a:r>
              <a:rPr lang="sk-SK" sz="1600" dirty="0"/>
              <a:t> </a:t>
            </a:r>
            <a:r>
              <a:rPr lang="en-US" sz="1600" dirty="0"/>
              <a:t>to brainstorm some ideas, or play off of your positioning statement to generate potential one-liners to describe your business.</a:t>
            </a:r>
          </a:p>
        </p:txBody>
      </p:sp>
      <p:sp>
        <p:nvSpPr>
          <p:cNvPr id="9" name="Google Shape;223;gf9ff28dbe4_0_102"/>
          <p:cNvSpPr txBox="1"/>
          <p:nvPr/>
        </p:nvSpPr>
        <p:spPr>
          <a:xfrm>
            <a:off x="8298076" y="1196441"/>
            <a:ext cx="381180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200" dirty="0">
                <a:solidFill>
                  <a:srgbClr val="D92E2D"/>
                </a:solidFill>
                <a:latin typeface="Calibri" panose="020F0502020204030204" pitchFamily="34" charset="0"/>
                <a:cs typeface="Calibri" panose="020F0502020204030204" pitchFamily="34" charset="0"/>
                <a:sym typeface="Calibri"/>
              </a:rPr>
              <a:t>4.</a:t>
            </a:r>
            <a:r>
              <a:rPr lang="sk-SK" sz="3200" dirty="0">
                <a:solidFill>
                  <a:srgbClr val="D92E2D"/>
                </a:solidFill>
                <a:latin typeface="Calibri" panose="020F0502020204030204" pitchFamily="34" charset="0"/>
                <a:cs typeface="Calibri" panose="020F0502020204030204" pitchFamily="34" charset="0"/>
              </a:rPr>
              <a:t>Logo </a:t>
            </a:r>
            <a:r>
              <a:rPr lang="sk-SK" sz="3200" dirty="0" err="1">
                <a:solidFill>
                  <a:srgbClr val="D92E2D"/>
                </a:solidFill>
                <a:latin typeface="Calibri" panose="020F0502020204030204" pitchFamily="34" charset="0"/>
                <a:cs typeface="Calibri" panose="020F0502020204030204" pitchFamily="34" charset="0"/>
              </a:rPr>
              <a:t>creation</a:t>
            </a:r>
            <a:endParaRPr lang="sk-SK" sz="32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29154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00376"/>
            <a:ext cx="3811685" cy="1121083"/>
          </a:xfrm>
          <a:prstGeom prst="rect">
            <a:avLst/>
          </a:prstGeom>
          <a:noFill/>
          <a:ln>
            <a:noFill/>
          </a:ln>
        </p:spPr>
      </p:pic>
      <p:sp>
        <p:nvSpPr>
          <p:cNvPr id="222" name="Google Shape;222;gf9ff28dbe4_0_102"/>
          <p:cNvSpPr txBox="1">
            <a:spLocks noGrp="1"/>
          </p:cNvSpPr>
          <p:nvPr>
            <p:ph type="subTitle" idx="1"/>
          </p:nvPr>
        </p:nvSpPr>
        <p:spPr>
          <a:xfrm>
            <a:off x="1524000" y="1290770"/>
            <a:ext cx="9144000" cy="4708977"/>
          </a:xfrm>
          <a:prstGeom prst="rect">
            <a:avLst/>
          </a:prstGeom>
          <a:noFill/>
          <a:ln>
            <a:noFill/>
          </a:ln>
        </p:spPr>
        <p:txBody>
          <a:bodyPr spcFirstLastPara="1" wrap="square" lIns="91425" tIns="45700" rIns="91425" bIns="45700" anchor="t" anchorCtr="0">
            <a:noAutofit/>
          </a:bodyPr>
          <a:lstStyle/>
          <a:p>
            <a:pPr marL="501650" lvl="0" indent="-457200" algn="l">
              <a:buSzPts val="2900"/>
              <a:buFont typeface="Wingdings" panose="05000000000000000000" pitchFamily="2" charset="2"/>
              <a:buChar char="Ø"/>
            </a:pPr>
            <a:r>
              <a:rPr lang="en-US" sz="1600" b="1" dirty="0"/>
              <a:t>Practically use the obtained information about the company,</a:t>
            </a:r>
            <a:endParaRPr lang="sk-SK" sz="1600" b="1" dirty="0"/>
          </a:p>
          <a:p>
            <a:pPr marL="508000" indent="-457200" algn="l">
              <a:spcBef>
                <a:spcPts val="0"/>
              </a:spcBef>
              <a:buFont typeface="Wingdings" panose="05000000000000000000" pitchFamily="2" charset="2"/>
              <a:buChar char="Ø"/>
            </a:pPr>
            <a:r>
              <a:rPr lang="en-US" sz="1600" b="1" dirty="0"/>
              <a:t>Choose the look of your brand (colors and font)</a:t>
            </a:r>
            <a:r>
              <a:rPr lang="sk-SK" sz="1600" b="1" dirty="0"/>
              <a:t> </a:t>
            </a:r>
            <a:r>
              <a:rPr lang="sk-SK" sz="1600" dirty="0"/>
              <a:t>- </a:t>
            </a:r>
            <a:r>
              <a:rPr lang="en-US" sz="1600" dirty="0"/>
              <a:t>Once you’ve got a name down, you’ll need to think about your brand design—how you’ll visually</a:t>
            </a:r>
            <a:endParaRPr lang="sk-SK" sz="1600" dirty="0"/>
          </a:p>
          <a:p>
            <a:pPr marL="50800" indent="0" algn="l">
              <a:spcBef>
                <a:spcPts val="0"/>
              </a:spcBef>
            </a:pPr>
            <a:r>
              <a:rPr lang="en-US" sz="1600" dirty="0"/>
              <a:t> </a:t>
            </a:r>
            <a:r>
              <a:rPr lang="sk-SK" sz="1600" dirty="0"/>
              <a:t>         </a:t>
            </a:r>
            <a:r>
              <a:rPr lang="en-US" sz="1600" dirty="0"/>
              <a:t>represent your brand—namely your colors and typography. </a:t>
            </a:r>
          </a:p>
          <a:p>
            <a:pPr marL="50800" indent="0" algn="l">
              <a:spcBef>
                <a:spcPts val="0"/>
              </a:spcBef>
            </a:pPr>
            <a:r>
              <a:rPr lang="en-US" sz="1600" dirty="0"/>
              <a:t>          This will come in handy when you start to </a:t>
            </a:r>
            <a:r>
              <a:rPr lang="sk-SK" sz="1600" dirty="0" err="1"/>
              <a:t>make</a:t>
            </a:r>
            <a:r>
              <a:rPr lang="sk-SK" sz="1600" dirty="0"/>
              <a:t> </a:t>
            </a:r>
            <a:r>
              <a:rPr lang="sk-SK" sz="1600" dirty="0" err="1"/>
              <a:t>your</a:t>
            </a:r>
            <a:r>
              <a:rPr lang="sk-SK" sz="1600" dirty="0"/>
              <a:t> </a:t>
            </a:r>
            <a:r>
              <a:rPr lang="sk-SK" sz="1600" dirty="0" err="1"/>
              <a:t>own</a:t>
            </a:r>
            <a:r>
              <a:rPr lang="sk-SK" sz="1600" dirty="0"/>
              <a:t> </a:t>
            </a:r>
            <a:r>
              <a:rPr lang="sk-SK" sz="1600" dirty="0" err="1"/>
              <a:t>website</a:t>
            </a:r>
            <a:r>
              <a:rPr lang="sk-SK" sz="1600" dirty="0"/>
              <a:t>.</a:t>
            </a:r>
          </a:p>
          <a:p>
            <a:pPr marL="50800" indent="0" algn="l">
              <a:spcBef>
                <a:spcPts val="0"/>
              </a:spcBef>
            </a:pPr>
            <a:endParaRPr lang="sk-SK" sz="1600" i="1" dirty="0"/>
          </a:p>
          <a:p>
            <a:pPr algn="l">
              <a:spcBef>
                <a:spcPts val="0"/>
              </a:spcBef>
            </a:pPr>
            <a:r>
              <a:rPr lang="sk-SK" sz="1600" b="1" i="1" dirty="0"/>
              <a:t>	</a:t>
            </a:r>
            <a:r>
              <a:rPr lang="en-US" sz="1600" b="1" i="1" dirty="0"/>
              <a:t>Choosing your colors</a:t>
            </a:r>
          </a:p>
          <a:p>
            <a:pPr algn="l">
              <a:spcBef>
                <a:spcPts val="0"/>
              </a:spcBef>
            </a:pPr>
            <a:r>
              <a:rPr lang="sk-SK" sz="1600" dirty="0"/>
              <a:t>	</a:t>
            </a:r>
            <a:r>
              <a:rPr lang="en-US" sz="1600" dirty="0"/>
              <a:t>Colors don’t just define the look of your brand, they also convey the feeling you want to communicate and help you make it consistent</a:t>
            </a:r>
            <a:endParaRPr lang="sk-SK" sz="1600" dirty="0"/>
          </a:p>
          <a:p>
            <a:pPr algn="l">
              <a:spcBef>
                <a:spcPts val="0"/>
              </a:spcBef>
            </a:pPr>
            <a:r>
              <a:rPr lang="sk-SK" sz="1600" dirty="0"/>
              <a:t>	</a:t>
            </a:r>
            <a:r>
              <a:rPr lang="en-US" sz="1600" dirty="0"/>
              <a:t>across everything you do. You'll want to choose colors that differentiate you from direct competitors to avoid confusing consumers.</a:t>
            </a:r>
          </a:p>
          <a:p>
            <a:pPr algn="l">
              <a:spcBef>
                <a:spcPts val="0"/>
              </a:spcBef>
            </a:pPr>
            <a:r>
              <a:rPr lang="sk-SK" sz="1600" dirty="0"/>
              <a:t>	</a:t>
            </a:r>
            <a:r>
              <a:rPr lang="en-US" sz="1600" dirty="0"/>
              <a:t>Color psychology isn’t an exact science, but it does help to inform the choices you make, especially when it comes to the color you pick for your brand logo.</a:t>
            </a:r>
          </a:p>
          <a:p>
            <a:pPr algn="l">
              <a:spcBef>
                <a:spcPts val="0"/>
              </a:spcBef>
            </a:pPr>
            <a:r>
              <a:rPr lang="sk-SK" sz="1600" dirty="0"/>
              <a:t>	</a:t>
            </a:r>
            <a:r>
              <a:rPr lang="en-US" sz="1600" dirty="0"/>
              <a:t>This infographic offers a nice overview of the emotions and associations that different colors generally evoke.</a:t>
            </a:r>
          </a:p>
          <a:p>
            <a:pPr algn="l">
              <a:spcBef>
                <a:spcPts val="0"/>
              </a:spcBef>
            </a:pPr>
            <a:br>
              <a:rPr lang="en-US" sz="1600" dirty="0"/>
            </a:br>
            <a:endParaRPr lang="en-US" sz="1600" dirty="0"/>
          </a:p>
        </p:txBody>
      </p:sp>
      <p:pic>
        <p:nvPicPr>
          <p:cNvPr id="9" name="Picture 4" descr="choosing brand colors to build your own br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1072" y="4859779"/>
            <a:ext cx="1738804" cy="152319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23;gf9ff28dbe4_0_102"/>
          <p:cNvSpPr txBox="1"/>
          <p:nvPr/>
        </p:nvSpPr>
        <p:spPr>
          <a:xfrm>
            <a:off x="8298076" y="1196441"/>
            <a:ext cx="381180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200" dirty="0">
                <a:solidFill>
                  <a:srgbClr val="D92E2D"/>
                </a:solidFill>
                <a:latin typeface="Calibri" panose="020F0502020204030204" pitchFamily="34" charset="0"/>
                <a:cs typeface="Calibri" panose="020F0502020204030204" pitchFamily="34" charset="0"/>
                <a:sym typeface="Calibri"/>
              </a:rPr>
              <a:t>4.</a:t>
            </a:r>
            <a:r>
              <a:rPr lang="sk-SK" sz="3200" dirty="0">
                <a:solidFill>
                  <a:srgbClr val="D92E2D"/>
                </a:solidFill>
                <a:latin typeface="Calibri" panose="020F0502020204030204" pitchFamily="34" charset="0"/>
                <a:cs typeface="Calibri" panose="020F0502020204030204" pitchFamily="34" charset="0"/>
              </a:rPr>
              <a:t>Logo </a:t>
            </a:r>
            <a:r>
              <a:rPr lang="sk-SK" sz="3200" dirty="0" err="1">
                <a:solidFill>
                  <a:srgbClr val="D92E2D"/>
                </a:solidFill>
                <a:latin typeface="Calibri" panose="020F0502020204030204" pitchFamily="34" charset="0"/>
                <a:cs typeface="Calibri" panose="020F0502020204030204" pitchFamily="34" charset="0"/>
              </a:rPr>
              <a:t>creation</a:t>
            </a:r>
            <a:endParaRPr lang="sk-SK" sz="32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527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290770"/>
            <a:ext cx="9144000" cy="4708977"/>
          </a:xfrm>
          <a:prstGeom prst="rect">
            <a:avLst/>
          </a:prstGeom>
          <a:noFill/>
          <a:ln>
            <a:noFill/>
          </a:ln>
        </p:spPr>
        <p:txBody>
          <a:bodyPr spcFirstLastPara="1" wrap="square" lIns="91425" tIns="45700" rIns="91425" bIns="45700" anchor="t" anchorCtr="0">
            <a:noAutofit/>
          </a:bodyPr>
          <a:lstStyle/>
          <a:p>
            <a:pPr algn="l"/>
            <a:r>
              <a:rPr lang="en-US" sz="1600" b="1" i="1" dirty="0"/>
              <a:t>Choosing your fonts</a:t>
            </a:r>
          </a:p>
          <a:p>
            <a:pPr marL="0" algn="l">
              <a:lnSpc>
                <a:spcPct val="100000"/>
              </a:lnSpc>
              <a:spcBef>
                <a:spcPts val="0"/>
              </a:spcBef>
            </a:pPr>
            <a:r>
              <a:rPr lang="en-US" sz="1600" dirty="0"/>
              <a:t>keep it simple. Pick two fonts at most to avoid confusing visitors: one for headings and one for body text (this doesn’t include the font you might use in your brand logo). You can use </a:t>
            </a:r>
            <a:r>
              <a:rPr lang="en-US" sz="1600" dirty="0">
                <a:hlinkClick r:id="rId5"/>
              </a:rPr>
              <a:t>Font Pair</a:t>
            </a:r>
            <a:r>
              <a:rPr lang="en-US" sz="1600" dirty="0"/>
              <a:t> to browse from a wide selection of fonts that go well together.</a:t>
            </a:r>
            <a:endParaRPr lang="sk-SK" sz="1600" dirty="0"/>
          </a:p>
          <a:p>
            <a:pPr marL="0" indent="-457200" algn="l">
              <a:lnSpc>
                <a:spcPct val="100000"/>
              </a:lnSpc>
              <a:spcBef>
                <a:spcPts val="0"/>
              </a:spcBef>
              <a:buFont typeface="Arial" panose="020B0604020202020204" pitchFamily="34" charset="0"/>
              <a:buChar char="•"/>
            </a:pPr>
            <a:r>
              <a:rPr lang="en-US" sz="1600" dirty="0"/>
              <a:t>design your brand logo (find logo creation software)</a:t>
            </a:r>
            <a:r>
              <a:rPr lang="sk-SK" sz="1600" dirty="0"/>
              <a:t>. I</a:t>
            </a:r>
            <a:r>
              <a:rPr lang="en-US" sz="1600" dirty="0"/>
              <a:t>t’s the face of your company after all</a:t>
            </a:r>
          </a:p>
          <a:p>
            <a:pPr marL="0" algn="l">
              <a:lnSpc>
                <a:spcPct val="100000"/>
              </a:lnSpc>
              <a:spcBef>
                <a:spcPts val="0"/>
              </a:spcBef>
            </a:pPr>
            <a:r>
              <a:rPr lang="en-US" sz="1600" dirty="0"/>
              <a:t>Ideally, you’ll want to create your brand with a logo that’s unique, identifiable, and scalable to work at all sizes (something often overlooked).</a:t>
            </a:r>
          </a:p>
          <a:p>
            <a:pPr marL="0" algn="l">
              <a:lnSpc>
                <a:spcPct val="100000"/>
              </a:lnSpc>
              <a:spcBef>
                <a:spcPts val="0"/>
              </a:spcBef>
            </a:pPr>
            <a:r>
              <a:rPr lang="en-US" sz="1600" dirty="0"/>
              <a:t>Consider all the places where your brand’s logo needs to exist</a:t>
            </a:r>
            <a:r>
              <a:rPr lang="sk-SK" sz="1600" dirty="0"/>
              <a:t>,</a:t>
            </a:r>
          </a:p>
          <a:p>
            <a:pPr marL="0" algn="l">
              <a:lnSpc>
                <a:spcPct val="100000"/>
              </a:lnSpc>
              <a:spcBef>
                <a:spcPts val="0"/>
              </a:spcBef>
            </a:pPr>
            <a:r>
              <a:rPr lang="en-US" sz="1600" dirty="0"/>
              <a:t>If you have a text logo as your Instagram avatar, for example, it’ll be almost impossible to read. To make your life easier, create a square version of your brand logo with an icon element that remains recognizable even at smaller sizes.</a:t>
            </a:r>
          </a:p>
          <a:p>
            <a:pPr marL="336550" indent="-285750" algn="l">
              <a:buFont typeface="Arial" panose="020B0604020202020204" pitchFamily="34" charset="0"/>
              <a:buChar char="•"/>
            </a:pPr>
            <a:r>
              <a:rPr lang="sk-SK" sz="1600" dirty="0"/>
              <a:t> </a:t>
            </a:r>
            <a:r>
              <a:rPr lang="en-US" sz="1600" dirty="0"/>
              <a:t>apply across your business</a:t>
            </a:r>
            <a:r>
              <a:rPr lang="sk-SK" sz="1600" dirty="0"/>
              <a:t> - </a:t>
            </a:r>
            <a:r>
              <a:rPr lang="en-US" sz="1600" dirty="0"/>
              <a:t>Applying your branding across your business gives it a cohesive </a:t>
            </a:r>
            <a:r>
              <a:rPr lang="en-US" sz="1600" dirty="0">
                <a:hlinkClick r:id="rId6"/>
              </a:rPr>
              <a:t>brand story.</a:t>
            </a:r>
            <a:r>
              <a:rPr lang="en-US" sz="1600" dirty="0"/>
              <a:t> A brand story represents who your business is and what it stands for. It sets the stage for every interaction customers have with your brand, in-store and online.</a:t>
            </a:r>
          </a:p>
        </p:txBody>
      </p:sp>
      <p:sp>
        <p:nvSpPr>
          <p:cNvPr id="9" name="Google Shape;223;gf9ff28dbe4_0_102"/>
          <p:cNvSpPr txBox="1"/>
          <p:nvPr/>
        </p:nvSpPr>
        <p:spPr>
          <a:xfrm>
            <a:off x="8298076" y="1196441"/>
            <a:ext cx="381180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200" dirty="0">
                <a:solidFill>
                  <a:srgbClr val="D92E2D"/>
                </a:solidFill>
                <a:latin typeface="Calibri" panose="020F0502020204030204" pitchFamily="34" charset="0"/>
                <a:cs typeface="Calibri" panose="020F0502020204030204" pitchFamily="34" charset="0"/>
                <a:sym typeface="Calibri"/>
              </a:rPr>
              <a:t>4.</a:t>
            </a:r>
            <a:r>
              <a:rPr lang="sk-SK" sz="3200" dirty="0">
                <a:solidFill>
                  <a:srgbClr val="D92E2D"/>
                </a:solidFill>
                <a:latin typeface="Calibri" panose="020F0502020204030204" pitchFamily="34" charset="0"/>
                <a:cs typeface="Calibri" panose="020F0502020204030204" pitchFamily="34" charset="0"/>
              </a:rPr>
              <a:t>Logo </a:t>
            </a:r>
            <a:r>
              <a:rPr lang="sk-SK" sz="3200" dirty="0" err="1">
                <a:solidFill>
                  <a:srgbClr val="D92E2D"/>
                </a:solidFill>
                <a:latin typeface="Calibri" panose="020F0502020204030204" pitchFamily="34" charset="0"/>
                <a:cs typeface="Calibri" panose="020F0502020204030204" pitchFamily="34" charset="0"/>
              </a:rPr>
              <a:t>creation</a:t>
            </a:r>
            <a:endParaRPr lang="sk-SK" sz="32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6116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r>
              <a:rPr lang="en-US" sz="1600" dirty="0"/>
              <a:t>so that customers know the brand among the competition.</a:t>
            </a:r>
            <a:r>
              <a:rPr lang="en-US" sz="1600" b="1" dirty="0"/>
              <a:t> </a:t>
            </a:r>
            <a:endParaRPr lang="sk-SK" sz="1600" b="1" dirty="0"/>
          </a:p>
          <a:p>
            <a:pPr algn="l"/>
            <a:r>
              <a:rPr lang="en-US" sz="1600" b="1" dirty="0"/>
              <a:t>Brand identity stems from an organization</a:t>
            </a:r>
            <a:r>
              <a:rPr lang="en-US" sz="1600" dirty="0"/>
              <a:t>, i.e., an organization is responsible for creating a distinguished product with unique characteristics. It is how an organization seeks to identify itself. It represents how an organization wants to be perceived in the market. An organization communicates its identity to the consumers through its branding and marketing strategies. A brand is unique due to its identity. Brand identity includes following elements - Brand vision, brand culture, positioning, personality, relationships, and presentations.</a:t>
            </a:r>
            <a:r>
              <a:rPr lang="sk-SK" sz="1600" dirty="0"/>
              <a:t> </a:t>
            </a:r>
            <a:r>
              <a:rPr lang="en-US" sz="1600" dirty="0"/>
              <a:t>Brand identity is a bundle of mental and functional associations with the brand. Associations are not “reasons-to-buy” but provide familiarity and differentiation that’s not replicable getting it. These associations can include signature tune(for example - Britannia “ting-ting-ta-ding”), trademark </a:t>
            </a:r>
            <a:r>
              <a:rPr lang="en-US" sz="1600" dirty="0" err="1"/>
              <a:t>colours</a:t>
            </a:r>
            <a:r>
              <a:rPr lang="en-US" sz="1600" dirty="0"/>
              <a:t> (for example - Blue </a:t>
            </a:r>
            <a:r>
              <a:rPr lang="en-US" sz="1600" dirty="0" err="1"/>
              <a:t>colour</a:t>
            </a:r>
            <a:r>
              <a:rPr lang="en-US" sz="1600" dirty="0"/>
              <a:t> with Pepsi), logo (for example - Nike), tagline (for example - Apple’s tagline is “Think different”),etc.</a:t>
            </a:r>
          </a:p>
          <a:p>
            <a:pPr algn="l"/>
            <a:r>
              <a:rPr lang="en-US" sz="1600" b="1" dirty="0"/>
              <a:t>Brand identity is the total proposal/promise </a:t>
            </a:r>
            <a:r>
              <a:rPr lang="en-US" sz="1600" dirty="0"/>
              <a:t>that an organization makes to consumers. The brand can be perceived as a product, a personality, a set of values, and a position it occupies in consumer’s minds. Brand identity is all that an organization wants the brand to be considered as. It is a feature linked with a specific company, product, service or individual. It is a way of externally expressing a brand to the world.</a:t>
            </a:r>
          </a:p>
          <a:p>
            <a:pPr lvl="0" indent="-412750" algn="l">
              <a:buSzPts val="2900"/>
              <a:buChar char="●"/>
            </a:pPr>
            <a:endParaRPr sz="1600" dirty="0"/>
          </a:p>
        </p:txBody>
      </p:sp>
      <p:sp>
        <p:nvSpPr>
          <p:cNvPr id="234" name="Google Shape;234;gf9ff28dbe4_0_112"/>
          <p:cNvSpPr txBox="1"/>
          <p:nvPr/>
        </p:nvSpPr>
        <p:spPr>
          <a:xfrm>
            <a:off x="8058976" y="934445"/>
            <a:ext cx="3811800" cy="642900"/>
          </a:xfrm>
          <a:prstGeom prst="rect">
            <a:avLst/>
          </a:prstGeom>
          <a:noFill/>
          <a:ln>
            <a:noFill/>
          </a:ln>
        </p:spPr>
        <p:txBody>
          <a:bodyPr spcFirstLastPara="1" wrap="square" lIns="91425" tIns="45700" rIns="91425" bIns="45700" anchor="b" anchorCtr="0">
            <a:normAutofit fontScale="92500"/>
          </a:bodyPr>
          <a:lstStyle/>
          <a:p>
            <a:pPr algn="ctr">
              <a:lnSpc>
                <a:spcPct val="90000"/>
              </a:lnSpc>
              <a:buClr>
                <a:srgbClr val="D92E2D"/>
              </a:buClr>
              <a:buSzPts val="4000"/>
            </a:pPr>
            <a:r>
              <a:rPr lang="sk-SK" sz="3800" dirty="0">
                <a:solidFill>
                  <a:srgbClr val="D92E2D"/>
                </a:solidFill>
                <a:latin typeface="Calibri"/>
                <a:ea typeface="Calibri"/>
                <a:cs typeface="Calibri"/>
                <a:sym typeface="Calibri"/>
              </a:rPr>
              <a:t>5. </a:t>
            </a:r>
            <a:r>
              <a:rPr lang="sk-SK" sz="3800" dirty="0">
                <a:solidFill>
                  <a:srgbClr val="D92E2D"/>
                </a:solidFill>
              </a:rPr>
              <a:t>Identity </a:t>
            </a:r>
            <a:r>
              <a:rPr lang="sk-SK" sz="3800" dirty="0" err="1">
                <a:solidFill>
                  <a:srgbClr val="D92E2D"/>
                </a:solidFill>
              </a:rPr>
              <a:t>creation</a:t>
            </a:r>
            <a:endParaRPr lang="sk-SK" sz="38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9" name="Google Shape;387;p8"/>
          <p:cNvPicPr preferRelativeResize="0"/>
          <p:nvPr/>
        </p:nvPicPr>
        <p:blipFill rotWithShape="1">
          <a:blip r:embed="rId5">
            <a:alphaModFix/>
          </a:blip>
          <a:srcRect/>
          <a:stretch/>
        </p:blipFill>
        <p:spPr>
          <a:xfrm>
            <a:off x="10597809" y="5294202"/>
            <a:ext cx="1272967" cy="9301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algn="l"/>
            <a:r>
              <a:rPr lang="en-US" sz="1600" b="1" dirty="0"/>
              <a:t>Brand identity is the noticeable elements of a brand </a:t>
            </a:r>
            <a:r>
              <a:rPr lang="en-US" sz="1600" dirty="0"/>
              <a:t>(for instance - Trademark </a:t>
            </a:r>
            <a:r>
              <a:rPr lang="en-US" sz="1600" dirty="0" err="1"/>
              <a:t>colour</a:t>
            </a:r>
            <a:r>
              <a:rPr lang="en-US" sz="1600" dirty="0"/>
              <a:t>, logo, name, symbol) that identify and differentiates a brand in target audience mind. It is a crucial means to grow your company’s brand.</a:t>
            </a:r>
          </a:p>
          <a:p>
            <a:pPr algn="l"/>
            <a:r>
              <a:rPr lang="en-US" sz="1600" b="1" dirty="0"/>
              <a:t>Brand identity is the aggregation of what all you (i.e. an organization) do. It is an organizations mission, personality, promise to the consumers and competitive advantages</a:t>
            </a:r>
            <a:r>
              <a:rPr lang="en-US" sz="1600" dirty="0"/>
              <a:t>. It includes the thinking, feelings and expectations of the target market/consumers. It is a means of identifying and distinguishing an organization from another. An organization having unique brand identity have improved brand awareness, motivated team of employees who feel proud working in a well branded organization, active buyers, and corporate style. Brand identity leads to brand loyalty, brand preference, high credibility, good prices and good financial returns. It helps the organization to express to the customers and the target market the kind of organization it is. It assures the customers again that you are who you say you are. It establishes an immediate connection between the organization and consumers. Brand identity should be sustainable. It is crucial so that the consumers instantly correlate with your product/service.</a:t>
            </a:r>
          </a:p>
          <a:p>
            <a:pPr algn="l"/>
            <a:r>
              <a:rPr lang="en-US" sz="1600" b="1" dirty="0"/>
              <a:t>Brand identity should be futuristic, </a:t>
            </a:r>
            <a:r>
              <a:rPr lang="en-US" sz="1600" dirty="0" err="1"/>
              <a:t>i.e</a:t>
            </a:r>
            <a:r>
              <a:rPr lang="en-US" sz="1600" dirty="0"/>
              <a:t>, it should reveal the associations aspired for the brand. It should reflect the durable qualities of a brand. Brand identity is a basic means of consumer recognition and represents the brand’s distinction from it’s competitors.</a:t>
            </a:r>
          </a:p>
          <a:p>
            <a:pPr lvl="0" indent="-412750" algn="l">
              <a:buSzPts val="2900"/>
              <a:buChar char="●"/>
            </a:pPr>
            <a:endParaRPr sz="1600" dirty="0"/>
          </a:p>
        </p:txBody>
      </p:sp>
      <p:sp>
        <p:nvSpPr>
          <p:cNvPr id="10" name="Google Shape;234;gf9ff28dbe4_0_112"/>
          <p:cNvSpPr txBox="1"/>
          <p:nvPr/>
        </p:nvSpPr>
        <p:spPr>
          <a:xfrm>
            <a:off x="8058976" y="934445"/>
            <a:ext cx="3811800" cy="642900"/>
          </a:xfrm>
          <a:prstGeom prst="rect">
            <a:avLst/>
          </a:prstGeom>
          <a:noFill/>
          <a:ln>
            <a:noFill/>
          </a:ln>
        </p:spPr>
        <p:txBody>
          <a:bodyPr spcFirstLastPara="1" wrap="square" lIns="91425" tIns="45700" rIns="91425" bIns="45700" anchor="b" anchorCtr="0">
            <a:normAutofit fontScale="92500"/>
          </a:bodyPr>
          <a:lstStyle/>
          <a:p>
            <a:pPr algn="ctr">
              <a:lnSpc>
                <a:spcPct val="90000"/>
              </a:lnSpc>
              <a:buClr>
                <a:srgbClr val="D92E2D"/>
              </a:buClr>
              <a:buSzPts val="4000"/>
            </a:pPr>
            <a:r>
              <a:rPr lang="sk-SK" sz="3800" dirty="0">
                <a:solidFill>
                  <a:srgbClr val="D92E2D"/>
                </a:solidFill>
                <a:latin typeface="Calibri"/>
                <a:ea typeface="Calibri"/>
                <a:cs typeface="Calibri"/>
                <a:sym typeface="Calibri"/>
              </a:rPr>
              <a:t>5. </a:t>
            </a:r>
            <a:r>
              <a:rPr lang="sk-SK" sz="3800" dirty="0">
                <a:solidFill>
                  <a:srgbClr val="D92E2D"/>
                </a:solidFill>
              </a:rPr>
              <a:t>Identity </a:t>
            </a:r>
            <a:r>
              <a:rPr lang="sk-SK" sz="3800" dirty="0" err="1">
                <a:solidFill>
                  <a:srgbClr val="D92E2D"/>
                </a:solidFill>
              </a:rPr>
              <a:t>creation</a:t>
            </a:r>
            <a:endParaRPr lang="sk-SK" sz="38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35376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524000" y="1100126"/>
            <a:ext cx="9144000" cy="4657746"/>
          </a:xfrm>
          <a:prstGeom prst="rect">
            <a:avLst/>
          </a:prstGeom>
          <a:noFill/>
          <a:ln>
            <a:noFill/>
          </a:ln>
        </p:spPr>
        <p:txBody>
          <a:bodyPr spcFirstLastPara="1" wrap="square" lIns="91425" tIns="45700" rIns="91425" bIns="45700" anchor="t" anchorCtr="0">
            <a:noAutofit/>
          </a:bodyPr>
          <a:lstStyle/>
          <a:p>
            <a:pPr marL="36000" lvl="0" indent="0" algn="l" rtl="0">
              <a:lnSpc>
                <a:spcPct val="90000"/>
              </a:lnSpc>
              <a:spcBef>
                <a:spcPts val="0"/>
              </a:spcBef>
              <a:spcAft>
                <a:spcPts val="0"/>
              </a:spcAft>
              <a:buClr>
                <a:srgbClr val="D92E2D"/>
              </a:buClr>
              <a:buSzPts val="3200"/>
              <a:buNone/>
            </a:pPr>
            <a:endParaRPr lang="sk-SK" sz="1600" dirty="0"/>
          </a:p>
          <a:p>
            <a:pPr marL="36000" lvl="0" indent="0" algn="l" rtl="0">
              <a:lnSpc>
                <a:spcPct val="100000"/>
              </a:lnSpc>
              <a:spcBef>
                <a:spcPts val="0"/>
              </a:spcBef>
              <a:spcAft>
                <a:spcPts val="0"/>
              </a:spcAft>
              <a:buClr>
                <a:srgbClr val="D92E2D"/>
              </a:buClr>
              <a:buSzPts val="3200"/>
              <a:buNone/>
            </a:pPr>
            <a:r>
              <a:rPr lang="en-US" sz="1600" dirty="0">
                <a:sym typeface="Calibri"/>
              </a:rPr>
              <a:t> </a:t>
            </a:r>
            <a:r>
              <a:rPr lang="en-US" sz="1600" b="1" dirty="0"/>
              <a:t>1. Start with the logo design brief</a:t>
            </a:r>
          </a:p>
          <a:p>
            <a:pPr marL="36000" algn="l">
              <a:lnSpc>
                <a:spcPct val="100000"/>
              </a:lnSpc>
              <a:spcBef>
                <a:spcPts val="0"/>
              </a:spcBef>
            </a:pPr>
            <a:r>
              <a:rPr lang="en-US" sz="1600" dirty="0"/>
              <a:t>The success of your logo presentation to a client starts long before you sit down to present your logo.</a:t>
            </a:r>
          </a:p>
          <a:p>
            <a:pPr marL="36000" algn="l">
              <a:lnSpc>
                <a:spcPct val="100000"/>
              </a:lnSpc>
              <a:spcBef>
                <a:spcPts val="0"/>
              </a:spcBef>
            </a:pPr>
            <a:r>
              <a:rPr lang="en-US" sz="1600" dirty="0"/>
              <a:t>The real secret of how to present a logo begins in your initial meetings with clients when you agree on a creative brief.</a:t>
            </a:r>
            <a:r>
              <a:rPr lang="sk-SK" sz="1600" dirty="0"/>
              <a:t> </a:t>
            </a:r>
            <a:r>
              <a:rPr lang="en-US" sz="1600" dirty="0"/>
              <a:t>Then, presenting a logo to a client becomes a matter of showing them how your design fulfills the requirements you both agreed on earlier in the process.</a:t>
            </a:r>
            <a:r>
              <a:rPr lang="sk-SK" sz="1600" dirty="0"/>
              <a:t> </a:t>
            </a:r>
            <a:r>
              <a:rPr lang="en-US" sz="1600" dirty="0"/>
              <a:t>Here’s what a few expert logo designers had to say about how to present a logo according to the design brief:</a:t>
            </a:r>
            <a:r>
              <a:rPr lang="en-US" sz="1600" b="1" dirty="0"/>
              <a:t>. </a:t>
            </a:r>
            <a:endParaRPr lang="sk-SK" sz="1600" b="1" dirty="0"/>
          </a:p>
          <a:p>
            <a:pPr marL="36000" algn="l">
              <a:lnSpc>
                <a:spcPct val="100000"/>
              </a:lnSpc>
              <a:spcBef>
                <a:spcPts val="0"/>
              </a:spcBef>
            </a:pPr>
            <a:r>
              <a:rPr lang="sk-SK" sz="1600" b="1" dirty="0"/>
              <a:t>2. </a:t>
            </a:r>
            <a:r>
              <a:rPr lang="en-US" sz="1600" b="1" dirty="0"/>
              <a:t>Make the logo presentation in-person or via video</a:t>
            </a:r>
          </a:p>
          <a:p>
            <a:pPr marL="36000" algn="l">
              <a:lnSpc>
                <a:spcPct val="100000"/>
              </a:lnSpc>
              <a:spcBef>
                <a:spcPts val="0"/>
              </a:spcBef>
            </a:pPr>
            <a:r>
              <a:rPr lang="en-US" sz="1600" dirty="0"/>
              <a:t>Another suggestion on how to present a logo that came up over and over again in our group of experts was to make your logo presentations to clients in-person (or online), not via email.</a:t>
            </a:r>
          </a:p>
          <a:p>
            <a:pPr marL="36000" algn="l">
              <a:lnSpc>
                <a:spcPct val="100000"/>
              </a:lnSpc>
              <a:spcBef>
                <a:spcPts val="0"/>
              </a:spcBef>
            </a:pPr>
            <a:r>
              <a:rPr lang="en-US" sz="1600" dirty="0"/>
              <a:t>Part of mastering how to present a logo is being able to gauge client reactions on the fly and adapt to a wide variety of responses. This proves near impossible when you simply present a logo via email.</a:t>
            </a:r>
          </a:p>
          <a:p>
            <a:pPr marL="36000" algn="l">
              <a:lnSpc>
                <a:spcPct val="100000"/>
              </a:lnSpc>
              <a:spcBef>
                <a:spcPts val="0"/>
              </a:spcBef>
            </a:pPr>
            <a:r>
              <a:rPr lang="en-US" sz="1600" dirty="0"/>
              <a:t>Taking time to prepare a logo presentation that you make “in person” also shows you care about how you present the logo and that you believe in your final logo design.</a:t>
            </a:r>
            <a:r>
              <a:rPr lang="sk-SK" sz="1600" dirty="0"/>
              <a:t> </a:t>
            </a:r>
          </a:p>
          <a:p>
            <a:pPr marL="36000" algn="l">
              <a:lnSpc>
                <a:spcPct val="100000"/>
              </a:lnSpc>
              <a:spcBef>
                <a:spcPts val="0"/>
              </a:spcBef>
            </a:pPr>
            <a:r>
              <a:rPr lang="en-US" sz="1600" b="1" dirty="0"/>
              <a:t>3. Tell a compelling story about the logo</a:t>
            </a:r>
          </a:p>
          <a:p>
            <a:pPr marL="36000" algn="l">
              <a:lnSpc>
                <a:spcPct val="100000"/>
              </a:lnSpc>
              <a:spcBef>
                <a:spcPts val="0"/>
              </a:spcBef>
            </a:pPr>
            <a:r>
              <a:rPr lang="en-US" sz="1600" dirty="0"/>
              <a:t>Learning how to present a logo to a client is as much about storytelling as it is about professional presenting skills.</a:t>
            </a:r>
            <a:r>
              <a:rPr lang="sk-SK" sz="1600" dirty="0"/>
              <a:t> </a:t>
            </a:r>
            <a:r>
              <a:rPr lang="en-US" sz="1600" dirty="0"/>
              <a:t>In fact, a story will often get you much further with a client than a stiff, executive-style presentation ever will.</a:t>
            </a:r>
            <a:r>
              <a:rPr lang="sk-SK" sz="1600" dirty="0"/>
              <a:t> </a:t>
            </a:r>
            <a:r>
              <a:rPr lang="en-US" sz="1600" dirty="0"/>
              <a:t>Your story should present the problem the company or its customers have faced and how the new logo solves many previous issues.</a:t>
            </a:r>
          </a:p>
          <a:p>
            <a:pPr marL="36000" algn="l">
              <a:lnSpc>
                <a:spcPct val="100000"/>
              </a:lnSpc>
              <a:spcBef>
                <a:spcPts val="0"/>
              </a:spcBef>
            </a:pPr>
            <a:endParaRPr lang="en-US" sz="1600" dirty="0"/>
          </a:p>
          <a:p>
            <a:pPr marL="36000" algn="l">
              <a:lnSpc>
                <a:spcPct val="120000"/>
              </a:lnSpc>
              <a:spcBef>
                <a:spcPts val="0"/>
              </a:spcBef>
            </a:pPr>
            <a:endParaRPr lang="en-US" sz="1600" dirty="0"/>
          </a:p>
        </p:txBody>
      </p:sp>
      <p:sp>
        <p:nvSpPr>
          <p:cNvPr id="245" name="Google Shape;245;gf9ff28dbe4_0_169"/>
          <p:cNvSpPr txBox="1"/>
          <p:nvPr/>
        </p:nvSpPr>
        <p:spPr>
          <a:xfrm>
            <a:off x="6310859" y="553541"/>
            <a:ext cx="5559917"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sk-SK" sz="3200" dirty="0">
                <a:solidFill>
                  <a:srgbClr val="D92E2D"/>
                </a:solidFill>
              </a:rPr>
              <a:t>6. Presentation to „</a:t>
            </a:r>
            <a:r>
              <a:rPr lang="sk-SK" sz="3200" dirty="0" err="1">
                <a:solidFill>
                  <a:srgbClr val="D92E2D"/>
                </a:solidFill>
              </a:rPr>
              <a:t>client</a:t>
            </a:r>
            <a:r>
              <a:rPr lang="sk-SK" sz="3200" dirty="0">
                <a:solidFill>
                  <a:srgbClr val="D92E2D"/>
                </a:solidFill>
              </a:rPr>
              <a:t>“</a:t>
            </a:r>
          </a:p>
        </p:txBody>
      </p:sp>
    </p:spTree>
    <p:extLst>
      <p:ext uri="{BB962C8B-B14F-4D97-AF65-F5344CB8AC3E}">
        <p14:creationId xmlns:p14="http://schemas.microsoft.com/office/powerpoint/2010/main" val="40638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442749" y="1416383"/>
            <a:ext cx="9144000" cy="4657746"/>
          </a:xfrm>
          <a:prstGeom prst="rect">
            <a:avLst/>
          </a:prstGeom>
          <a:noFill/>
          <a:ln>
            <a:noFill/>
          </a:ln>
        </p:spPr>
        <p:txBody>
          <a:bodyPr spcFirstLastPara="1" wrap="square" lIns="91425" tIns="45700" rIns="91425" bIns="45700" anchor="t" anchorCtr="0">
            <a:noAutofit/>
          </a:bodyPr>
          <a:lstStyle/>
          <a:p>
            <a:pPr marL="36000" algn="l">
              <a:lnSpc>
                <a:spcPct val="120000"/>
              </a:lnSpc>
              <a:spcBef>
                <a:spcPts val="0"/>
              </a:spcBef>
            </a:pPr>
            <a:r>
              <a:rPr lang="en-US" sz="1600" b="1" dirty="0"/>
              <a:t>4. Include mockups &amp; provide context</a:t>
            </a:r>
          </a:p>
          <a:p>
            <a:pPr marL="36000" algn="l">
              <a:lnSpc>
                <a:spcPct val="100000"/>
              </a:lnSpc>
              <a:spcBef>
                <a:spcPts val="0"/>
              </a:spcBef>
            </a:pPr>
            <a:r>
              <a:rPr lang="en-US" sz="1600" dirty="0"/>
              <a:t>In addition to telling a story and showing how your logo solves the client’s problem-at-hand, you’ll also want to learn how to present a logo in context by providing real-life scenarios and mock-ups.</a:t>
            </a:r>
            <a:r>
              <a:rPr lang="sk-SK" sz="1600" dirty="0"/>
              <a:t> </a:t>
            </a:r>
            <a:r>
              <a:rPr lang="en-US" sz="1600" dirty="0"/>
              <a:t>By presenting a client’s logo in real-world settings (like on their products, on business stationary, or in advertisements), your client will be more likely to envision the strength of the new logo you’re presenting.</a:t>
            </a:r>
            <a:endParaRPr lang="sk-SK" sz="1600" dirty="0"/>
          </a:p>
          <a:p>
            <a:pPr marL="36000" algn="l">
              <a:lnSpc>
                <a:spcPct val="100000"/>
              </a:lnSpc>
              <a:spcBef>
                <a:spcPts val="0"/>
              </a:spcBef>
            </a:pPr>
            <a:r>
              <a:rPr lang="en-US" sz="1600" b="1" dirty="0"/>
              <a:t>5. Show off the logo’s versatility</a:t>
            </a:r>
          </a:p>
          <a:p>
            <a:pPr marL="36000" algn="l">
              <a:lnSpc>
                <a:spcPct val="100000"/>
              </a:lnSpc>
              <a:spcBef>
                <a:spcPts val="0"/>
              </a:spcBef>
            </a:pPr>
            <a:r>
              <a:rPr lang="en-US" sz="1600" dirty="0"/>
              <a:t>In addition to presenting mockups of the logo’s potential usage, it will be helpful to show how versatile your logo can be.</a:t>
            </a:r>
            <a:r>
              <a:rPr lang="sk-SK" sz="1600" dirty="0"/>
              <a:t> </a:t>
            </a:r>
            <a:r>
              <a:rPr lang="en-US" sz="1600" dirty="0"/>
              <a:t>Learning how to present a logo in a wide variety of ways will help your client see how flexible and timeless your new design is. It will help them see exactly </a:t>
            </a:r>
            <a:r>
              <a:rPr lang="sk-SK" sz="1600" dirty="0" err="1"/>
              <a:t>why</a:t>
            </a:r>
            <a:r>
              <a:rPr lang="sk-SK" sz="1600" dirty="0"/>
              <a:t> </a:t>
            </a:r>
            <a:r>
              <a:rPr lang="sk-SK" sz="1600" dirty="0" err="1"/>
              <a:t>you</a:t>
            </a:r>
            <a:r>
              <a:rPr lang="sk-SK" sz="1600" dirty="0"/>
              <a:t> </a:t>
            </a:r>
            <a:r>
              <a:rPr lang="sk-SK" sz="1600" dirty="0" err="1"/>
              <a:t>charge</a:t>
            </a:r>
            <a:r>
              <a:rPr lang="sk-SK" sz="1600" dirty="0"/>
              <a:t> </a:t>
            </a:r>
            <a:r>
              <a:rPr lang="sk-SK" sz="1600" dirty="0" err="1"/>
              <a:t>good</a:t>
            </a:r>
            <a:r>
              <a:rPr lang="sk-SK" sz="1600" dirty="0"/>
              <a:t> </a:t>
            </a:r>
            <a:r>
              <a:rPr lang="sk-SK" sz="1600" dirty="0" err="1"/>
              <a:t>money</a:t>
            </a:r>
            <a:r>
              <a:rPr lang="sk-SK" sz="1600" dirty="0"/>
              <a:t> </a:t>
            </a:r>
            <a:r>
              <a:rPr lang="sk-SK" sz="1600" dirty="0" err="1"/>
              <a:t>for</a:t>
            </a:r>
            <a:r>
              <a:rPr lang="sk-SK" sz="1600" dirty="0"/>
              <a:t> logo </a:t>
            </a:r>
            <a:r>
              <a:rPr lang="sk-SK" sz="1600" dirty="0" err="1"/>
              <a:t>creation</a:t>
            </a:r>
            <a:r>
              <a:rPr lang="sk-SK" sz="1600" dirty="0"/>
              <a:t>?</a:t>
            </a:r>
          </a:p>
          <a:p>
            <a:pPr marL="36000" algn="l">
              <a:lnSpc>
                <a:spcPct val="100000"/>
              </a:lnSpc>
              <a:spcBef>
                <a:spcPts val="0"/>
              </a:spcBef>
            </a:pPr>
            <a:r>
              <a:rPr lang="en-US" sz="1600" b="1" dirty="0"/>
              <a:t>6. Focus on the audience</a:t>
            </a:r>
          </a:p>
          <a:p>
            <a:pPr marL="36000" algn="l">
              <a:lnSpc>
                <a:spcPct val="100000"/>
              </a:lnSpc>
              <a:spcBef>
                <a:spcPts val="0"/>
              </a:spcBef>
            </a:pPr>
            <a:r>
              <a:rPr lang="en-US" sz="1600" dirty="0"/>
              <a:t>The audience is often </a:t>
            </a:r>
            <a:r>
              <a:rPr lang="en-US" sz="1600" i="1" dirty="0"/>
              <a:t>not</a:t>
            </a:r>
            <a:r>
              <a:rPr lang="en-US" sz="1600" dirty="0"/>
              <a:t> the client you’re presenting the logo to, but their customers or clients. So while it may be tempting to talk about how much your client should like your new logo designs, learning how to present a logo with the right audience in mind is critical to your success.</a:t>
            </a:r>
            <a:r>
              <a:rPr lang="sk-SK" sz="1600" dirty="0"/>
              <a:t> </a:t>
            </a:r>
            <a:r>
              <a:rPr lang="en-US" sz="1600" dirty="0"/>
              <a:t>Perhaps one of the most critical pieces of advice was given by logo designer Ben </a:t>
            </a:r>
            <a:r>
              <a:rPr lang="en-US" sz="1600" dirty="0" err="1"/>
              <a:t>Mottershead</a:t>
            </a:r>
            <a:r>
              <a:rPr lang="en-US" sz="1600" dirty="0"/>
              <a:t> from </a:t>
            </a:r>
            <a:r>
              <a:rPr lang="sk-SK" sz="1600" dirty="0" err="1"/>
              <a:t>Ben</a:t>
            </a:r>
            <a:r>
              <a:rPr lang="sk-SK" sz="1600" dirty="0"/>
              <a:t> </a:t>
            </a:r>
            <a:r>
              <a:rPr lang="sk-SK" sz="1600" dirty="0" err="1"/>
              <a:t>designs</a:t>
            </a:r>
            <a:r>
              <a:rPr lang="en-US" sz="1600" dirty="0"/>
              <a:t>“Always show the logo as it would be seen by an audience.”</a:t>
            </a:r>
            <a:r>
              <a:rPr lang="sk-SK" sz="1600" dirty="0"/>
              <a:t> </a:t>
            </a:r>
            <a:r>
              <a:rPr lang="en-US" sz="1600" dirty="0"/>
              <a:t>That means as you’re presenting mockups or highlighting the versatility of your new logo design, make sure you highlight the new logo from the perspective of the most important audience: your client’s customer.</a:t>
            </a:r>
          </a:p>
          <a:p>
            <a:pPr marL="36000" algn="l">
              <a:lnSpc>
                <a:spcPct val="120000"/>
              </a:lnSpc>
              <a:spcBef>
                <a:spcPts val="0"/>
              </a:spcBef>
            </a:pPr>
            <a:endParaRPr lang="sk-SK" sz="1600" dirty="0"/>
          </a:p>
        </p:txBody>
      </p:sp>
      <p:sp>
        <p:nvSpPr>
          <p:cNvPr id="9" name="Google Shape;245;gf9ff28dbe4_0_169"/>
          <p:cNvSpPr txBox="1"/>
          <p:nvPr/>
        </p:nvSpPr>
        <p:spPr>
          <a:xfrm>
            <a:off x="6310859" y="553541"/>
            <a:ext cx="5559917"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sk-SK" sz="3200" dirty="0">
                <a:solidFill>
                  <a:srgbClr val="D92E2D"/>
                </a:solidFill>
              </a:rPr>
              <a:t>6. Presentation to „</a:t>
            </a:r>
            <a:r>
              <a:rPr lang="sk-SK" sz="3200" dirty="0" err="1">
                <a:solidFill>
                  <a:srgbClr val="D92E2D"/>
                </a:solidFill>
              </a:rPr>
              <a:t>client</a:t>
            </a:r>
            <a:r>
              <a:rPr lang="sk-SK" sz="3200" dirty="0">
                <a:solidFill>
                  <a:srgbClr val="D92E2D"/>
                </a:solidFill>
              </a:rPr>
              <a:t>“</a:t>
            </a:r>
          </a:p>
        </p:txBody>
      </p:sp>
    </p:spTree>
    <p:extLst>
      <p:ext uri="{BB962C8B-B14F-4D97-AF65-F5344CB8AC3E}">
        <p14:creationId xmlns:p14="http://schemas.microsoft.com/office/powerpoint/2010/main" val="16294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524000" y="1290770"/>
            <a:ext cx="9144000" cy="4733341"/>
          </a:xfrm>
          <a:prstGeom prst="rect">
            <a:avLst/>
          </a:prstGeom>
          <a:noFill/>
          <a:ln>
            <a:noFill/>
          </a:ln>
        </p:spPr>
        <p:txBody>
          <a:bodyPr spcFirstLastPara="1" wrap="square" lIns="91425" tIns="45700" rIns="91425" bIns="45700" anchor="t" anchorCtr="0">
            <a:normAutofit/>
          </a:bodyPr>
          <a:lstStyle/>
          <a:p>
            <a:pPr algn="l"/>
            <a:r>
              <a:rPr lang="sk-SK" sz="1600" dirty="0"/>
              <a:t>T</a:t>
            </a:r>
            <a:r>
              <a:rPr lang="en-US" sz="1600" dirty="0"/>
              <a:t>he logo is the first thing that people will see as a symbol of your brand. It will depict what your brand is and will convey the primary thought of your brand. People do all sorts of creative stuff to make their brand logo better but all the efforts fail is some things are not considered. There are certain</a:t>
            </a:r>
            <a:r>
              <a:rPr lang="en-US" sz="1600" u="sng" dirty="0">
                <a:solidFill>
                  <a:schemeClr val="tx1"/>
                </a:solidFill>
              </a:rPr>
              <a:t> </a:t>
            </a:r>
            <a:r>
              <a:rPr lang="sk-SK" sz="1600" dirty="0" err="1">
                <a:solidFill>
                  <a:schemeClr val="tx1"/>
                </a:solidFill>
              </a:rPr>
              <a:t>rules</a:t>
            </a:r>
            <a:r>
              <a:rPr lang="sk-SK" sz="1600" dirty="0">
                <a:solidFill>
                  <a:schemeClr val="tx1"/>
                </a:solidFill>
              </a:rPr>
              <a:t> </a:t>
            </a:r>
            <a:r>
              <a:rPr lang="sk-SK" sz="1600" dirty="0" err="1">
                <a:solidFill>
                  <a:schemeClr val="tx1"/>
                </a:solidFill>
              </a:rPr>
              <a:t>defined</a:t>
            </a:r>
            <a:r>
              <a:rPr lang="sk-SK" sz="1600" dirty="0">
                <a:solidFill>
                  <a:schemeClr val="tx1"/>
                </a:solidFill>
              </a:rPr>
              <a:t> </a:t>
            </a:r>
            <a:r>
              <a:rPr lang="sk-SK" sz="1600" dirty="0" err="1">
                <a:solidFill>
                  <a:schemeClr val="tx1"/>
                </a:solidFill>
              </a:rPr>
              <a:t>that</a:t>
            </a:r>
            <a:r>
              <a:rPr lang="sk-SK" sz="1600" dirty="0">
                <a:solidFill>
                  <a:schemeClr val="tx1"/>
                </a:solidFill>
              </a:rPr>
              <a:t> </a:t>
            </a:r>
            <a:r>
              <a:rPr lang="sk-SK" sz="1600" dirty="0" err="1">
                <a:solidFill>
                  <a:schemeClr val="tx1"/>
                </a:solidFill>
              </a:rPr>
              <a:t>brands</a:t>
            </a:r>
            <a:r>
              <a:rPr lang="sk-SK" sz="1600" dirty="0">
                <a:solidFill>
                  <a:schemeClr val="tx1"/>
                </a:solidFill>
              </a:rPr>
              <a:t> </a:t>
            </a:r>
            <a:r>
              <a:rPr lang="sk-SK" sz="1600" dirty="0" err="1">
                <a:solidFill>
                  <a:schemeClr val="tx1"/>
                </a:solidFill>
              </a:rPr>
              <a:t>need</a:t>
            </a:r>
            <a:r>
              <a:rPr lang="sk-SK" sz="1600" dirty="0">
                <a:solidFill>
                  <a:schemeClr val="tx1"/>
                </a:solidFill>
              </a:rPr>
              <a:t> to </a:t>
            </a:r>
            <a:r>
              <a:rPr lang="sk-SK" sz="1600" dirty="0" err="1">
                <a:solidFill>
                  <a:schemeClr val="tx1"/>
                </a:solidFill>
              </a:rPr>
              <a:t>follow</a:t>
            </a:r>
            <a:r>
              <a:rPr lang="sk-SK" sz="1600" dirty="0">
                <a:solidFill>
                  <a:schemeClr val="tx1"/>
                </a:solidFill>
              </a:rPr>
              <a:t> </a:t>
            </a:r>
            <a:r>
              <a:rPr lang="sk-SK" sz="1600" dirty="0" err="1">
                <a:solidFill>
                  <a:schemeClr val="tx1"/>
                </a:solidFill>
              </a:rPr>
              <a:t>while</a:t>
            </a:r>
            <a:r>
              <a:rPr lang="sk-SK" sz="1600" dirty="0">
                <a:solidFill>
                  <a:schemeClr val="tx1"/>
                </a:solidFill>
              </a:rPr>
              <a:t> </a:t>
            </a:r>
            <a:r>
              <a:rPr lang="sk-SK" sz="1600" dirty="0" err="1">
                <a:solidFill>
                  <a:schemeClr val="tx1"/>
                </a:solidFill>
              </a:rPr>
              <a:t>desidning</a:t>
            </a:r>
            <a:r>
              <a:rPr lang="sk-SK" sz="1600" dirty="0">
                <a:solidFill>
                  <a:schemeClr val="tx1"/>
                </a:solidFill>
              </a:rPr>
              <a:t> </a:t>
            </a:r>
            <a:r>
              <a:rPr lang="sk-SK" sz="1600" dirty="0" err="1">
                <a:solidFill>
                  <a:schemeClr val="tx1"/>
                </a:solidFill>
              </a:rPr>
              <a:t>the</a:t>
            </a:r>
            <a:r>
              <a:rPr lang="sk-SK" sz="1600" dirty="0">
                <a:solidFill>
                  <a:schemeClr val="tx1"/>
                </a:solidFill>
              </a:rPr>
              <a:t> logo </a:t>
            </a:r>
            <a:r>
              <a:rPr lang="sk-SK" sz="1600" dirty="0" err="1">
                <a:solidFill>
                  <a:schemeClr val="tx1"/>
                </a:solidFill>
              </a:rPr>
              <a:t>for</a:t>
            </a:r>
            <a:r>
              <a:rPr lang="sk-SK" sz="1600" dirty="0">
                <a:solidFill>
                  <a:schemeClr val="tx1"/>
                </a:solidFill>
              </a:rPr>
              <a:t> </a:t>
            </a:r>
            <a:r>
              <a:rPr lang="sk-SK" sz="1600" dirty="0" err="1">
                <a:solidFill>
                  <a:schemeClr val="tx1"/>
                </a:solidFill>
              </a:rPr>
              <a:t>their</a:t>
            </a:r>
            <a:r>
              <a:rPr lang="sk-SK" sz="1600" dirty="0">
                <a:solidFill>
                  <a:schemeClr val="tx1"/>
                </a:solidFill>
              </a:rPr>
              <a:t> business.</a:t>
            </a:r>
            <a:r>
              <a:rPr lang="en-US" sz="1600" u="sng" dirty="0">
                <a:solidFill>
                  <a:schemeClr val="tx1"/>
                </a:solidFill>
                <a:hlinkClick r:id="rId5"/>
              </a:rPr>
              <a:t> s</a:t>
            </a:r>
            <a:r>
              <a:rPr lang="en-US" sz="1600" dirty="0"/>
              <a:t>. We drafted a list where we have listed 6 things to look before finalizing your brand’s logo.</a:t>
            </a:r>
          </a:p>
          <a:p>
            <a:pPr algn="l"/>
            <a:r>
              <a:rPr lang="en-US" sz="1600" b="1" dirty="0"/>
              <a:t>Does your audience understand your logo well?</a:t>
            </a:r>
            <a:r>
              <a:rPr lang="sk-SK" sz="1600" b="1" dirty="0"/>
              <a:t>- </a:t>
            </a:r>
            <a:r>
              <a:rPr lang="en-US" sz="1600" dirty="0"/>
              <a:t>You might have designed a beautiful logo with all sorts of colors but it won’t make any sense if your audience doesn’t understand it or they misunderstand it with something else. The logo has to convey the real essence of your brand should be correctly perceived by the audience.</a:t>
            </a:r>
          </a:p>
          <a:p>
            <a:pPr algn="l"/>
            <a:r>
              <a:rPr lang="en-US" sz="1600" b="1" dirty="0"/>
              <a:t>Make it simple yet beautiful</a:t>
            </a:r>
            <a:r>
              <a:rPr lang="sk-SK" sz="1600" b="1" dirty="0"/>
              <a:t>- </a:t>
            </a:r>
            <a:r>
              <a:rPr lang="en-US" sz="1600" dirty="0"/>
              <a:t>Adding too many shapes and contrasting colors will make the logo cluttered. Your audience might not like a logo with a really complex design. Keep it simple with fewer colors which will also make your audience to recognize it easily when they see the logo again. </a:t>
            </a:r>
            <a:r>
              <a:rPr lang="en-US" sz="1600" i="1" dirty="0" err="1"/>
              <a:t>Eg</a:t>
            </a:r>
            <a:r>
              <a:rPr lang="en-US" sz="1600" i="1" dirty="0"/>
              <a:t>-</a:t>
            </a:r>
            <a:r>
              <a:rPr lang="en-US" sz="1600" dirty="0"/>
              <a:t> Apple’s logo is simple and conveys their idea of keeping things simple and beautiful.</a:t>
            </a:r>
          </a:p>
          <a:p>
            <a:pPr algn="l"/>
            <a:r>
              <a:rPr lang="en-US" sz="1600" b="1" dirty="0"/>
              <a:t>Don’t use too many effects</a:t>
            </a:r>
            <a:r>
              <a:rPr lang="sk-SK" sz="1600" b="1" dirty="0"/>
              <a:t> - </a:t>
            </a:r>
            <a:r>
              <a:rPr lang="en-US" sz="1600" dirty="0"/>
              <a:t>Effects like shadows, bevels, patterns may seem very attractive but they may be a problem when viewed across various devices and formats. The logo may seem very different if you view it on your computer and you view it on a printed brochure if you use an effect.</a:t>
            </a:r>
          </a:p>
        </p:txBody>
      </p:sp>
      <p:sp>
        <p:nvSpPr>
          <p:cNvPr id="256" name="Google Shape;256;gf9ff28dbe4_0_179"/>
          <p:cNvSpPr txBox="1"/>
          <p:nvPr/>
        </p:nvSpPr>
        <p:spPr>
          <a:xfrm>
            <a:off x="8014006" y="1138157"/>
            <a:ext cx="381180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200" dirty="0">
                <a:solidFill>
                  <a:srgbClr val="D92E2D"/>
                </a:solidFill>
                <a:latin typeface="Calibri"/>
                <a:ea typeface="Calibri"/>
                <a:cs typeface="Calibri"/>
                <a:sym typeface="Calibri"/>
              </a:rPr>
              <a:t>7. </a:t>
            </a:r>
            <a:r>
              <a:rPr lang="sk-SK" sz="3200" dirty="0">
                <a:solidFill>
                  <a:srgbClr val="D92E2D"/>
                </a:solidFill>
              </a:rPr>
              <a:t>Finalization</a:t>
            </a:r>
            <a:endParaRPr lang="sk-SK" sz="32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9" name="Google Shape;388;p8"/>
          <p:cNvPicPr preferRelativeResize="0"/>
          <p:nvPr/>
        </p:nvPicPr>
        <p:blipFill rotWithShape="1">
          <a:blip r:embed="rId6">
            <a:alphaModFix/>
          </a:blip>
          <a:srcRect/>
          <a:stretch/>
        </p:blipFill>
        <p:spPr>
          <a:xfrm>
            <a:off x="10089134" y="5409931"/>
            <a:ext cx="1892054" cy="12283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subTitle" idx="1"/>
          </p:nvPr>
        </p:nvSpPr>
        <p:spPr>
          <a:xfrm>
            <a:off x="1459132" y="1196400"/>
            <a:ext cx="6026935" cy="45953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solidFill>
                <a:srgbClr val="E47A24"/>
              </a:solidFill>
              <a:latin typeface="Calibri"/>
              <a:ea typeface="Calibri"/>
              <a:cs typeface="Calibri"/>
              <a:sym typeface="Calibri"/>
            </a:endParaRPr>
          </a:p>
          <a:p>
            <a:pPr marL="0" lvl="0" indent="0" algn="just" rtl="0">
              <a:lnSpc>
                <a:spcPct val="90000"/>
              </a:lnSpc>
              <a:spcBef>
                <a:spcPts val="1000"/>
              </a:spcBef>
              <a:spcAft>
                <a:spcPts val="0"/>
              </a:spcAft>
              <a:buClr>
                <a:srgbClr val="FFC300"/>
              </a:buClr>
              <a:buSzPts val="2000"/>
              <a:buNone/>
            </a:pPr>
            <a:r>
              <a:rPr lang="en-US" sz="2000" b="1" dirty="0">
                <a:solidFill>
                  <a:srgbClr val="FFC300"/>
                </a:solidFill>
                <a:latin typeface="Calibri"/>
                <a:ea typeface="Calibri"/>
                <a:cs typeface="Calibri"/>
                <a:sym typeface="Calibri"/>
              </a:rPr>
              <a:t>At the end of this module you will be able to:</a:t>
            </a:r>
            <a:endParaRPr dirty="0"/>
          </a:p>
        </p:txBody>
      </p:sp>
      <p:pic>
        <p:nvPicPr>
          <p:cNvPr id="93" name="Google Shape;93;p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94" name="Google Shape;94;p2"/>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98" name="Google Shape;98;p2"/>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D92E2D"/>
              </a:buClr>
              <a:buSzPct val="100000"/>
              <a:buFont typeface="Calibri"/>
              <a:buNone/>
            </a:pPr>
            <a:r>
              <a:rPr lang="en-US" sz="4000" b="1">
                <a:solidFill>
                  <a:srgbClr val="D92E2D"/>
                </a:solidFill>
              </a:rPr>
              <a:t>1.Objectives &amp; Goals </a:t>
            </a:r>
            <a:endParaRPr sz="4000" b="1">
              <a:solidFill>
                <a:srgbClr val="D92E2D"/>
              </a:solidFill>
            </a:endParaRPr>
          </a:p>
        </p:txBody>
      </p:sp>
      <p:pic>
        <p:nvPicPr>
          <p:cNvPr id="99" name="Google Shape;99;p2"/>
          <p:cNvPicPr preferRelativeResize="0"/>
          <p:nvPr/>
        </p:nvPicPr>
        <p:blipFill rotWithShape="1">
          <a:blip r:embed="rId5">
            <a:alphaModFix/>
          </a:blip>
          <a:srcRect l="77489" r="3171"/>
          <a:stretch/>
        </p:blipFill>
        <p:spPr>
          <a:xfrm>
            <a:off x="1459132" y="2317483"/>
            <a:ext cx="317240" cy="482490"/>
          </a:xfrm>
          <a:prstGeom prst="rect">
            <a:avLst/>
          </a:prstGeom>
          <a:noFill/>
          <a:ln>
            <a:noFill/>
          </a:ln>
        </p:spPr>
      </p:pic>
      <p:pic>
        <p:nvPicPr>
          <p:cNvPr id="100" name="Google Shape;100;p2"/>
          <p:cNvPicPr preferRelativeResize="0"/>
          <p:nvPr/>
        </p:nvPicPr>
        <p:blipFill rotWithShape="1">
          <a:blip r:embed="rId5">
            <a:alphaModFix/>
          </a:blip>
          <a:srcRect l="77489" r="3171"/>
          <a:stretch/>
        </p:blipFill>
        <p:spPr>
          <a:xfrm>
            <a:off x="1459132" y="3300003"/>
            <a:ext cx="317240" cy="482490"/>
          </a:xfrm>
          <a:prstGeom prst="rect">
            <a:avLst/>
          </a:prstGeom>
          <a:noFill/>
          <a:ln>
            <a:noFill/>
          </a:ln>
        </p:spPr>
      </p:pic>
      <p:pic>
        <p:nvPicPr>
          <p:cNvPr id="101" name="Google Shape;101;p2"/>
          <p:cNvPicPr preferRelativeResize="0"/>
          <p:nvPr/>
        </p:nvPicPr>
        <p:blipFill rotWithShape="1">
          <a:blip r:embed="rId5">
            <a:alphaModFix/>
          </a:blip>
          <a:srcRect l="77489" r="3171"/>
          <a:stretch/>
        </p:blipFill>
        <p:spPr>
          <a:xfrm>
            <a:off x="1459132" y="4282523"/>
            <a:ext cx="317240" cy="482490"/>
          </a:xfrm>
          <a:prstGeom prst="rect">
            <a:avLst/>
          </a:prstGeom>
          <a:noFill/>
          <a:ln>
            <a:noFill/>
          </a:ln>
        </p:spPr>
      </p:pic>
      <p:sp>
        <p:nvSpPr>
          <p:cNvPr id="102" name="Google Shape;102;p2"/>
          <p:cNvSpPr txBox="1"/>
          <p:nvPr/>
        </p:nvSpPr>
        <p:spPr>
          <a:xfrm>
            <a:off x="1900225" y="2632758"/>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200" dirty="0" err="1">
                <a:solidFill>
                  <a:schemeClr val="dk1"/>
                </a:solidFill>
                <a:latin typeface="Calibri"/>
                <a:ea typeface="Calibri"/>
                <a:cs typeface="Calibri"/>
                <a:sym typeface="Calibri"/>
              </a:rPr>
              <a:t>Theoretical</a:t>
            </a:r>
            <a:r>
              <a:rPr lang="sk-SK" sz="1200" dirty="0">
                <a:solidFill>
                  <a:schemeClr val="dk1"/>
                </a:solidFill>
                <a:latin typeface="Calibri"/>
                <a:ea typeface="Calibri"/>
                <a:cs typeface="Calibri"/>
                <a:sym typeface="Calibri"/>
              </a:rPr>
              <a:t> </a:t>
            </a:r>
            <a:r>
              <a:rPr lang="sk-SK" sz="1200" dirty="0" err="1">
                <a:solidFill>
                  <a:schemeClr val="dk1"/>
                </a:solidFill>
                <a:latin typeface="Calibri"/>
                <a:ea typeface="Calibri"/>
                <a:cs typeface="Calibri"/>
                <a:sym typeface="Calibri"/>
              </a:rPr>
              <a:t>basis</a:t>
            </a:r>
            <a:endParaRPr sz="1200" dirty="0">
              <a:solidFill>
                <a:schemeClr val="dk1"/>
              </a:solidFill>
              <a:latin typeface="Calibri"/>
              <a:ea typeface="Calibri"/>
              <a:cs typeface="Calibri"/>
              <a:sym typeface="Calibri"/>
            </a:endParaRPr>
          </a:p>
        </p:txBody>
      </p:sp>
      <p:sp>
        <p:nvSpPr>
          <p:cNvPr id="103" name="Google Shape;103;p2"/>
          <p:cNvSpPr txBox="1"/>
          <p:nvPr/>
        </p:nvSpPr>
        <p:spPr>
          <a:xfrm>
            <a:off x="1900224" y="2080838"/>
            <a:ext cx="5124925" cy="646290"/>
          </a:xfrm>
          <a:prstGeom prst="rect">
            <a:avLst/>
          </a:prstGeom>
          <a:noFill/>
          <a:ln>
            <a:noFill/>
          </a:ln>
        </p:spPr>
        <p:txBody>
          <a:bodyPr spcFirstLastPara="1" wrap="square" lIns="108000" tIns="45700" rIns="108000" bIns="45700" anchor="t" anchorCtr="0">
            <a:spAutoFit/>
          </a:bodyPr>
          <a:lstStyle/>
          <a:p>
            <a:pPr lvl="0"/>
            <a:r>
              <a:rPr lang="en-US" sz="1800" b="1" dirty="0">
                <a:solidFill>
                  <a:schemeClr val="dk1"/>
                </a:solidFill>
                <a:latin typeface="Calibri"/>
                <a:ea typeface="Calibri"/>
                <a:cs typeface="Calibri"/>
                <a:sym typeface="Calibri"/>
              </a:rPr>
              <a:t>Understand the meaning of the brand for the business entity</a:t>
            </a:r>
            <a:endParaRPr sz="1800" b="1" dirty="0">
              <a:solidFill>
                <a:schemeClr val="dk1"/>
              </a:solidFill>
              <a:latin typeface="Calibri"/>
              <a:ea typeface="Calibri"/>
              <a:cs typeface="Calibri"/>
              <a:sym typeface="Calibri"/>
            </a:endParaRPr>
          </a:p>
        </p:txBody>
      </p:sp>
      <p:sp>
        <p:nvSpPr>
          <p:cNvPr id="104" name="Google Shape;104;p2"/>
          <p:cNvSpPr txBox="1"/>
          <p:nvPr/>
        </p:nvSpPr>
        <p:spPr>
          <a:xfrm>
            <a:off x="1900225" y="3622840"/>
            <a:ext cx="5124925" cy="276999"/>
          </a:xfrm>
          <a:prstGeom prst="rect">
            <a:avLst/>
          </a:prstGeom>
          <a:noFill/>
          <a:ln>
            <a:noFill/>
          </a:ln>
        </p:spPr>
        <p:txBody>
          <a:bodyPr spcFirstLastPara="1" wrap="square" lIns="91425" tIns="45700" rIns="91425" bIns="45700" anchor="t" anchorCtr="0">
            <a:spAutoFit/>
          </a:bodyPr>
          <a:lstStyle/>
          <a:p>
            <a:pPr lvl="0"/>
            <a:r>
              <a:rPr lang="en-US" sz="1200" dirty="0">
                <a:solidFill>
                  <a:schemeClr val="dk1"/>
                </a:solidFill>
                <a:latin typeface="Calibri"/>
                <a:ea typeface="Calibri"/>
                <a:cs typeface="Calibri"/>
                <a:sym typeface="Calibri"/>
              </a:rPr>
              <a:t>Apply the theoretical basis to practical exercises</a:t>
            </a:r>
            <a:endParaRPr sz="1200" dirty="0">
              <a:solidFill>
                <a:schemeClr val="dk1"/>
              </a:solidFill>
              <a:latin typeface="Calibri"/>
              <a:ea typeface="Calibri"/>
              <a:cs typeface="Calibri"/>
              <a:sym typeface="Calibri"/>
            </a:endParaRPr>
          </a:p>
        </p:txBody>
      </p:sp>
      <p:sp>
        <p:nvSpPr>
          <p:cNvPr id="105" name="Google Shape;105;p2"/>
          <p:cNvSpPr txBox="1"/>
          <p:nvPr/>
        </p:nvSpPr>
        <p:spPr>
          <a:xfrm>
            <a:off x="1900225" y="3284275"/>
            <a:ext cx="5801700" cy="369300"/>
          </a:xfrm>
          <a:prstGeom prst="rect">
            <a:avLst/>
          </a:prstGeom>
          <a:noFill/>
          <a:ln>
            <a:noFill/>
          </a:ln>
        </p:spPr>
        <p:txBody>
          <a:bodyPr spcFirstLastPara="1" wrap="square" lIns="108000" tIns="45700" rIns="108000" bIns="45700" anchor="t" anchorCtr="0">
            <a:spAutoFit/>
          </a:bodyPr>
          <a:lstStyle/>
          <a:p>
            <a:pPr lvl="0"/>
            <a:r>
              <a:rPr lang="en-US" sz="1800" b="1" dirty="0">
                <a:solidFill>
                  <a:schemeClr val="dk1"/>
                </a:solidFill>
                <a:latin typeface="Calibri"/>
                <a:ea typeface="Calibri"/>
                <a:cs typeface="Calibri"/>
                <a:sym typeface="Calibri"/>
              </a:rPr>
              <a:t>Create a brand as a sales tool (</a:t>
            </a:r>
            <a:r>
              <a:rPr lang="sk-SK" sz="1800" b="1" dirty="0">
                <a:solidFill>
                  <a:schemeClr val="dk1"/>
                </a:solidFill>
                <a:latin typeface="Calibri"/>
                <a:ea typeface="Calibri"/>
                <a:cs typeface="Calibri"/>
                <a:sym typeface="Calibri"/>
              </a:rPr>
              <a:t>„</a:t>
            </a:r>
            <a:r>
              <a:rPr lang="sk-SK" sz="1800" b="1" dirty="0" err="1">
                <a:solidFill>
                  <a:schemeClr val="dk1"/>
                </a:solidFill>
                <a:latin typeface="Calibri"/>
                <a:ea typeface="Calibri"/>
                <a:cs typeface="Calibri"/>
                <a:sym typeface="Calibri"/>
              </a:rPr>
              <a:t>brand</a:t>
            </a:r>
            <a:r>
              <a:rPr lang="sk-SK" sz="1800" b="1" dirty="0">
                <a:solidFill>
                  <a:schemeClr val="dk1"/>
                </a:solidFill>
                <a:latin typeface="Calibri"/>
                <a:ea typeface="Calibri"/>
                <a:cs typeface="Calibri"/>
                <a:sym typeface="Calibri"/>
              </a:rPr>
              <a:t> </a:t>
            </a:r>
            <a:r>
              <a:rPr lang="sk-SK" sz="1800" b="1" dirty="0" err="1">
                <a:solidFill>
                  <a:schemeClr val="dk1"/>
                </a:solidFill>
                <a:latin typeface="Calibri"/>
                <a:ea typeface="Calibri"/>
                <a:cs typeface="Calibri"/>
                <a:sym typeface="Calibri"/>
              </a:rPr>
              <a:t>sells</a:t>
            </a:r>
            <a:r>
              <a:rPr lang="sk-SK" sz="1800" b="1" dirty="0">
                <a:solidFill>
                  <a:schemeClr val="dk1"/>
                </a:solidFill>
                <a:latin typeface="Calibri"/>
                <a:ea typeface="Calibri"/>
                <a:cs typeface="Calibri"/>
                <a:sym typeface="Calibri"/>
              </a:rPr>
              <a:t>“</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sp>
        <p:nvSpPr>
          <p:cNvPr id="106" name="Google Shape;106;p2"/>
          <p:cNvSpPr txBox="1"/>
          <p:nvPr/>
        </p:nvSpPr>
        <p:spPr>
          <a:xfrm>
            <a:off x="1900225" y="4591894"/>
            <a:ext cx="5124925" cy="276999"/>
          </a:xfrm>
          <a:prstGeom prst="rect">
            <a:avLst/>
          </a:prstGeom>
          <a:noFill/>
          <a:ln>
            <a:noFill/>
          </a:ln>
        </p:spPr>
        <p:txBody>
          <a:bodyPr spcFirstLastPara="1" wrap="square" lIns="91425" tIns="45700" rIns="91425" bIns="45700" anchor="t" anchorCtr="0">
            <a:spAutoFit/>
          </a:bodyPr>
          <a:lstStyle/>
          <a:p>
            <a:pPr lvl="0"/>
            <a:r>
              <a:rPr lang="fr-FR" sz="1200" dirty="0">
                <a:solidFill>
                  <a:schemeClr val="dk1"/>
                </a:solidFill>
                <a:latin typeface="Calibri"/>
                <a:ea typeface="Calibri"/>
                <a:cs typeface="Calibri"/>
                <a:sym typeface="Calibri"/>
              </a:rPr>
              <a:t>Promotion, questionnaires, public response, constant brand building</a:t>
            </a:r>
            <a:endParaRPr sz="1200" dirty="0">
              <a:solidFill>
                <a:schemeClr val="dk1"/>
              </a:solidFill>
              <a:latin typeface="Calibri"/>
              <a:ea typeface="Calibri"/>
              <a:cs typeface="Calibri"/>
              <a:sym typeface="Calibri"/>
            </a:endParaRPr>
          </a:p>
        </p:txBody>
      </p:sp>
      <p:sp>
        <p:nvSpPr>
          <p:cNvPr id="107" name="Google Shape;107;p2"/>
          <p:cNvSpPr txBox="1"/>
          <p:nvPr/>
        </p:nvSpPr>
        <p:spPr>
          <a:xfrm>
            <a:off x="1900225" y="4253340"/>
            <a:ext cx="5124925" cy="369332"/>
          </a:xfrm>
          <a:prstGeom prst="rect">
            <a:avLst/>
          </a:prstGeom>
          <a:noFill/>
          <a:ln>
            <a:noFill/>
          </a:ln>
        </p:spPr>
        <p:txBody>
          <a:bodyPr spcFirstLastPara="1" wrap="square" lIns="108000" tIns="45700" rIns="108000" bIns="45700" anchor="t" anchorCtr="0">
            <a:spAutoFit/>
          </a:bodyPr>
          <a:lstStyle/>
          <a:p>
            <a:pPr lvl="0"/>
            <a:r>
              <a:rPr lang="en-US" sz="1800" b="1" dirty="0">
                <a:solidFill>
                  <a:schemeClr val="dk1"/>
                </a:solidFill>
                <a:latin typeface="Calibri"/>
                <a:ea typeface="Calibri"/>
                <a:cs typeface="Calibri"/>
                <a:sym typeface="Calibri"/>
              </a:rPr>
              <a:t>Activities related to maintaining the brand</a:t>
            </a: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2000"/>
                                        <p:tgtEl>
                                          <p:spTgt spid="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2000"/>
                                        <p:tgtEl>
                                          <p:spTgt spid="9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395556" y="1588809"/>
            <a:ext cx="9144000" cy="4733341"/>
          </a:xfrm>
          <a:prstGeom prst="rect">
            <a:avLst/>
          </a:prstGeom>
          <a:noFill/>
          <a:ln>
            <a:noFill/>
          </a:ln>
        </p:spPr>
        <p:txBody>
          <a:bodyPr spcFirstLastPara="1" wrap="square" lIns="91425" tIns="45700" rIns="91425" bIns="45700" anchor="t" anchorCtr="0">
            <a:normAutofit/>
          </a:bodyPr>
          <a:lstStyle/>
          <a:p>
            <a:pPr marL="0" indent="0" algn="l">
              <a:spcBef>
                <a:spcPts val="0"/>
              </a:spcBef>
              <a:buClr>
                <a:srgbClr val="D92E2D"/>
              </a:buClr>
              <a:buSzPts val="3200"/>
            </a:pPr>
            <a:endParaRPr lang="sk-SK" sz="1600" dirty="0"/>
          </a:p>
          <a:p>
            <a:pPr marL="0" lvl="0" indent="0" algn="l" rtl="0">
              <a:lnSpc>
                <a:spcPct val="90000"/>
              </a:lnSpc>
              <a:spcBef>
                <a:spcPts val="0"/>
              </a:spcBef>
              <a:spcAft>
                <a:spcPts val="0"/>
              </a:spcAft>
              <a:buClr>
                <a:srgbClr val="D92E2D"/>
              </a:buClr>
              <a:buSzPts val="3200"/>
              <a:buNone/>
            </a:pPr>
            <a:r>
              <a:rPr lang="en-US" sz="1600" b="1" dirty="0"/>
              <a:t>Don’t use the colors the way you like</a:t>
            </a:r>
            <a:r>
              <a:rPr lang="sk-SK" sz="1600" b="1" dirty="0"/>
              <a:t> - </a:t>
            </a:r>
            <a:r>
              <a:rPr lang="en-US" sz="1600" dirty="0"/>
              <a:t>Color combinations denote a meaning and are can’t be merely a choice of an individual. Some color combination denotes calmness and some denote energy. This theory can even be applied to shapes where a circle denotes infinity and a spark shape denotes energy.</a:t>
            </a:r>
          </a:p>
          <a:p>
            <a:pPr algn="l"/>
            <a:r>
              <a:rPr lang="en-US" sz="1600" b="1" dirty="0"/>
              <a:t>Make Guidelines for your Logo</a:t>
            </a:r>
            <a:r>
              <a:rPr lang="sk-SK" sz="1600" b="1" dirty="0"/>
              <a:t> - </a:t>
            </a:r>
            <a:r>
              <a:rPr lang="en-US" sz="1600" dirty="0"/>
              <a:t>If you have taken efforts and creating the logo then make sure that it should be used properly. Define the guidelines as to where should the logo be used, with which proper color combination in CMYK or RGB, what changes can be made to the logo etc. They all needed to be listed properly to maintain the uniformity and the to justify the logo’s use.</a:t>
            </a:r>
          </a:p>
          <a:p>
            <a:pPr algn="l"/>
            <a:r>
              <a:rPr lang="en-US" sz="1600" b="1" dirty="0"/>
              <a:t>Make it usable for different formats</a:t>
            </a:r>
            <a:r>
              <a:rPr lang="sk-SK" sz="1600" b="1" dirty="0"/>
              <a:t> - </a:t>
            </a:r>
            <a:r>
              <a:rPr lang="en-US" sz="1600" dirty="0"/>
              <a:t>Designing a logo that suits different formats ranging from as big as on a hoarding to as small as on a social media page is a must. It should have that same attraction irrespective of any kind of format.</a:t>
            </a:r>
          </a:p>
          <a:p>
            <a:pPr algn="l"/>
            <a:r>
              <a:rPr lang="en-US" sz="1600" b="1" dirty="0"/>
              <a:t>Always remember </a:t>
            </a:r>
            <a:r>
              <a:rPr lang="en-US" sz="1600" dirty="0"/>
              <a:t>Logo is not only a symbol of your brand but also is a </a:t>
            </a:r>
            <a:r>
              <a:rPr lang="en-US" sz="1600" b="1" dirty="0"/>
              <a:t>symbol for you</a:t>
            </a:r>
            <a:r>
              <a:rPr lang="en-US" sz="1600" dirty="0"/>
              <a:t>, it is important to love it. It is one of the few visible element of your business and will bring the company under a single umbrella.</a:t>
            </a:r>
          </a:p>
        </p:txBody>
      </p:sp>
      <p:pic>
        <p:nvPicPr>
          <p:cNvPr id="9" name="Google Shape;388;p8"/>
          <p:cNvPicPr preferRelativeResize="0"/>
          <p:nvPr/>
        </p:nvPicPr>
        <p:blipFill rotWithShape="1">
          <a:blip r:embed="rId5">
            <a:alphaModFix/>
          </a:blip>
          <a:srcRect/>
          <a:stretch/>
        </p:blipFill>
        <p:spPr>
          <a:xfrm>
            <a:off x="9964876" y="5093791"/>
            <a:ext cx="1892054" cy="1228359"/>
          </a:xfrm>
          <a:prstGeom prst="rect">
            <a:avLst/>
          </a:prstGeom>
          <a:noFill/>
          <a:ln>
            <a:noFill/>
          </a:ln>
        </p:spPr>
      </p:pic>
      <p:sp>
        <p:nvSpPr>
          <p:cNvPr id="10" name="Google Shape;256;gf9ff28dbe4_0_179"/>
          <p:cNvSpPr txBox="1"/>
          <p:nvPr/>
        </p:nvSpPr>
        <p:spPr>
          <a:xfrm>
            <a:off x="8014006" y="1138157"/>
            <a:ext cx="381180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200" dirty="0">
                <a:solidFill>
                  <a:srgbClr val="D92E2D"/>
                </a:solidFill>
                <a:latin typeface="Calibri"/>
                <a:ea typeface="Calibri"/>
                <a:cs typeface="Calibri"/>
                <a:sym typeface="Calibri"/>
              </a:rPr>
              <a:t>7. </a:t>
            </a:r>
            <a:r>
              <a:rPr lang="sk-SK" sz="3200" dirty="0">
                <a:solidFill>
                  <a:srgbClr val="D92E2D"/>
                </a:solidFill>
              </a:rPr>
              <a:t>Finalization</a:t>
            </a:r>
            <a:endParaRPr lang="sk-SK" sz="32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6704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p:nvPr/>
        </p:nvSpPr>
        <p:spPr>
          <a:xfrm>
            <a:off x="4284412" y="1818012"/>
            <a:ext cx="2942298" cy="2963006"/>
          </a:xfrm>
          <a:prstGeom prst="ellipse">
            <a:avLst/>
          </a:prstGeom>
          <a:solidFill>
            <a:schemeClr val="lt1"/>
          </a:solidFill>
          <a:ln w="12700" cap="flat" cmpd="sng">
            <a:solidFill>
              <a:srgbClr val="D92E2D"/>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3" name="Google Shape;273;p5"/>
          <p:cNvPicPr preferRelativeResize="0"/>
          <p:nvPr/>
        </p:nvPicPr>
        <p:blipFill rotWithShape="1">
          <a:blip r:embed="rId3">
            <a:alphaModFix/>
          </a:blip>
          <a:srcRect/>
          <a:stretch/>
        </p:blipFill>
        <p:spPr>
          <a:xfrm>
            <a:off x="2023746" y="6294071"/>
            <a:ext cx="10100684" cy="563929"/>
          </a:xfrm>
          <a:prstGeom prst="rect">
            <a:avLst/>
          </a:prstGeom>
          <a:noFill/>
          <a:ln>
            <a:noFill/>
          </a:ln>
        </p:spPr>
      </p:pic>
      <p:sp>
        <p:nvSpPr>
          <p:cNvPr id="274" name="Google Shape;274;p5"/>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5"/>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5"/>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7" name="Google Shape;277;p5"/>
          <p:cNvPicPr preferRelativeResize="0"/>
          <p:nvPr/>
        </p:nvPicPr>
        <p:blipFill rotWithShape="1">
          <a:blip r:embed="rId4">
            <a:alphaModFix/>
          </a:blip>
          <a:srcRect/>
          <a:stretch/>
        </p:blipFill>
        <p:spPr>
          <a:xfrm>
            <a:off x="1335278" y="111354"/>
            <a:ext cx="3811683" cy="1121083"/>
          </a:xfrm>
          <a:prstGeom prst="rect">
            <a:avLst/>
          </a:prstGeom>
          <a:noFill/>
          <a:ln>
            <a:noFill/>
          </a:ln>
        </p:spPr>
      </p:pic>
      <p:sp>
        <p:nvSpPr>
          <p:cNvPr id="278" name="Google Shape;278;p5"/>
          <p:cNvSpPr txBox="1">
            <a:spLocks noGrp="1"/>
          </p:cNvSpPr>
          <p:nvPr>
            <p:ph type="ctrTitle"/>
          </p:nvPr>
        </p:nvSpPr>
        <p:spPr>
          <a:xfrm>
            <a:off x="8886825" y="488131"/>
            <a:ext cx="3091969" cy="6711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D92E2D"/>
              </a:buClr>
              <a:buSzPts val="4000"/>
              <a:buFont typeface="Calibri"/>
              <a:buNone/>
            </a:pPr>
            <a:r>
              <a:rPr lang="en-US" sz="3200" dirty="0">
                <a:solidFill>
                  <a:srgbClr val="D92E2D"/>
                </a:solidFill>
              </a:rPr>
              <a:t>Summing up</a:t>
            </a:r>
            <a:endParaRPr sz="3200" dirty="0"/>
          </a:p>
        </p:txBody>
      </p:sp>
      <p:sp>
        <p:nvSpPr>
          <p:cNvPr id="279" name="Google Shape;279;p5"/>
          <p:cNvSpPr txBox="1"/>
          <p:nvPr/>
        </p:nvSpPr>
        <p:spPr>
          <a:xfrm>
            <a:off x="2291257" y="4574840"/>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Unit </a:t>
            </a:r>
            <a:r>
              <a:rPr lang="sk-SK" sz="1600" b="1" dirty="0">
                <a:solidFill>
                  <a:srgbClr val="FF0000"/>
                </a:solidFill>
                <a:latin typeface="Calibri"/>
                <a:ea typeface="Calibri"/>
                <a:cs typeface="Calibri"/>
                <a:sym typeface="Calibri"/>
              </a:rPr>
              <a:t>3</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Competition </a:t>
            </a:r>
            <a:r>
              <a:rPr lang="sk-SK" sz="1600" dirty="0" err="1">
                <a:solidFill>
                  <a:schemeClr val="dk1"/>
                </a:solidFill>
                <a:latin typeface="Calibri"/>
                <a:ea typeface="Calibri"/>
                <a:cs typeface="Calibri"/>
                <a:sym typeface="Calibri"/>
              </a:rPr>
              <a:t>analysis</a:t>
            </a:r>
            <a:endParaRPr sz="1600" dirty="0">
              <a:solidFill>
                <a:schemeClr val="dk1"/>
              </a:solidFill>
              <a:latin typeface="Calibri"/>
              <a:ea typeface="Calibri"/>
              <a:cs typeface="Calibri"/>
              <a:sym typeface="Calibri"/>
            </a:endParaRPr>
          </a:p>
        </p:txBody>
      </p:sp>
      <p:pic>
        <p:nvPicPr>
          <p:cNvPr id="280" name="Google Shape;280;p5"/>
          <p:cNvPicPr preferRelativeResize="0"/>
          <p:nvPr/>
        </p:nvPicPr>
        <p:blipFill rotWithShape="1">
          <a:blip r:embed="rId5">
            <a:alphaModFix/>
          </a:blip>
          <a:srcRect l="77489" r="3171"/>
          <a:stretch/>
        </p:blipFill>
        <p:spPr>
          <a:xfrm>
            <a:off x="9600153" y="1445227"/>
            <a:ext cx="317240" cy="482490"/>
          </a:xfrm>
          <a:prstGeom prst="rect">
            <a:avLst/>
          </a:prstGeom>
          <a:noFill/>
          <a:ln>
            <a:noFill/>
          </a:ln>
        </p:spPr>
      </p:pic>
      <p:sp>
        <p:nvSpPr>
          <p:cNvPr id="281" name="Google Shape;281;p5"/>
          <p:cNvSpPr txBox="1"/>
          <p:nvPr/>
        </p:nvSpPr>
        <p:spPr>
          <a:xfrm>
            <a:off x="4819800" y="5560271"/>
            <a:ext cx="1981143" cy="87794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Unit </a:t>
            </a:r>
            <a:r>
              <a:rPr lang="sk-SK" sz="1600" b="1" dirty="0">
                <a:solidFill>
                  <a:srgbClr val="FF0000"/>
                </a:solidFill>
                <a:latin typeface="Calibri"/>
                <a:ea typeface="Calibri"/>
                <a:cs typeface="Calibri"/>
                <a:sym typeface="Calibri"/>
              </a:rPr>
              <a:t>4</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Logo </a:t>
            </a:r>
            <a:r>
              <a:rPr lang="sk-SK" sz="1600" dirty="0" err="1">
                <a:solidFill>
                  <a:schemeClr val="dk1"/>
                </a:solidFill>
                <a:latin typeface="Calibri"/>
                <a:ea typeface="Calibri"/>
                <a:cs typeface="Calibri"/>
                <a:sym typeface="Calibri"/>
              </a:rPr>
              <a:t>creation</a:t>
            </a:r>
            <a:endParaRPr sz="1600" dirty="0">
              <a:solidFill>
                <a:schemeClr val="dk1"/>
              </a:solidFill>
              <a:latin typeface="Calibri"/>
              <a:ea typeface="Calibri"/>
              <a:cs typeface="Calibri"/>
              <a:sym typeface="Calibri"/>
            </a:endParaRPr>
          </a:p>
        </p:txBody>
      </p:sp>
      <p:pic>
        <p:nvPicPr>
          <p:cNvPr id="282" name="Google Shape;282;p5"/>
          <p:cNvPicPr preferRelativeResize="0"/>
          <p:nvPr/>
        </p:nvPicPr>
        <p:blipFill rotWithShape="1">
          <a:blip r:embed="rId5">
            <a:alphaModFix/>
          </a:blip>
          <a:srcRect l="77489" r="3171"/>
          <a:stretch/>
        </p:blipFill>
        <p:spPr>
          <a:xfrm>
            <a:off x="9917393" y="3208356"/>
            <a:ext cx="317240" cy="482490"/>
          </a:xfrm>
          <a:prstGeom prst="rect">
            <a:avLst/>
          </a:prstGeom>
          <a:noFill/>
          <a:ln>
            <a:noFill/>
          </a:ln>
        </p:spPr>
      </p:pic>
      <p:pic>
        <p:nvPicPr>
          <p:cNvPr id="283" name="Google Shape;283;p5"/>
          <p:cNvPicPr preferRelativeResize="0"/>
          <p:nvPr/>
        </p:nvPicPr>
        <p:blipFill rotWithShape="1">
          <a:blip r:embed="rId4">
            <a:alphaModFix/>
          </a:blip>
          <a:srcRect l="77489" r="3171"/>
          <a:stretch/>
        </p:blipFill>
        <p:spPr>
          <a:xfrm>
            <a:off x="5061215" y="2034274"/>
            <a:ext cx="1422332" cy="2163223"/>
          </a:xfrm>
          <a:prstGeom prst="rect">
            <a:avLst/>
          </a:prstGeom>
          <a:noFill/>
          <a:ln>
            <a:noFill/>
          </a:ln>
        </p:spPr>
      </p:pic>
      <p:pic>
        <p:nvPicPr>
          <p:cNvPr id="284" name="Google Shape;284;p5"/>
          <p:cNvPicPr preferRelativeResize="0"/>
          <p:nvPr/>
        </p:nvPicPr>
        <p:blipFill rotWithShape="1">
          <a:blip r:embed="rId6">
            <a:alphaModFix/>
          </a:blip>
          <a:srcRect t="34903" r="20863"/>
          <a:stretch/>
        </p:blipFill>
        <p:spPr>
          <a:xfrm>
            <a:off x="5153974" y="4138162"/>
            <a:ext cx="1236813" cy="299234"/>
          </a:xfrm>
          <a:prstGeom prst="rect">
            <a:avLst/>
          </a:prstGeom>
          <a:noFill/>
          <a:ln>
            <a:noFill/>
          </a:ln>
        </p:spPr>
      </p:pic>
      <p:sp>
        <p:nvSpPr>
          <p:cNvPr id="285" name="Google Shape;285;p5"/>
          <p:cNvSpPr txBox="1"/>
          <p:nvPr/>
        </p:nvSpPr>
        <p:spPr>
          <a:xfrm>
            <a:off x="8361037" y="4513236"/>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Unit </a:t>
            </a:r>
            <a:r>
              <a:rPr lang="sk-SK" sz="1600" b="1" dirty="0">
                <a:solidFill>
                  <a:srgbClr val="FF0000"/>
                </a:solidFill>
                <a:latin typeface="Calibri"/>
                <a:ea typeface="Calibri"/>
                <a:cs typeface="Calibri"/>
                <a:sym typeface="Calibri"/>
              </a:rPr>
              <a:t>5</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Identity </a:t>
            </a:r>
            <a:r>
              <a:rPr lang="sk-SK" sz="1600" dirty="0" err="1">
                <a:solidFill>
                  <a:schemeClr val="dk1"/>
                </a:solidFill>
                <a:latin typeface="Calibri"/>
                <a:ea typeface="Calibri"/>
                <a:cs typeface="Calibri"/>
                <a:sym typeface="Calibri"/>
              </a:rPr>
              <a:t>creation</a:t>
            </a:r>
            <a:endParaRPr sz="1600" dirty="0">
              <a:solidFill>
                <a:schemeClr val="dk1"/>
              </a:solidFill>
              <a:latin typeface="Calibri"/>
              <a:ea typeface="Calibri"/>
              <a:cs typeface="Calibri"/>
              <a:sym typeface="Calibri"/>
            </a:endParaRPr>
          </a:p>
        </p:txBody>
      </p:sp>
      <p:pic>
        <p:nvPicPr>
          <p:cNvPr id="287" name="Google Shape;287;p5"/>
          <p:cNvPicPr preferRelativeResize="0"/>
          <p:nvPr/>
        </p:nvPicPr>
        <p:blipFill rotWithShape="1">
          <a:blip r:embed="rId5">
            <a:alphaModFix/>
          </a:blip>
          <a:srcRect l="77489" r="3171"/>
          <a:stretch/>
        </p:blipFill>
        <p:spPr>
          <a:xfrm>
            <a:off x="1694168" y="1404614"/>
            <a:ext cx="317240" cy="482490"/>
          </a:xfrm>
          <a:prstGeom prst="rect">
            <a:avLst/>
          </a:prstGeom>
          <a:noFill/>
          <a:ln>
            <a:noFill/>
          </a:ln>
        </p:spPr>
      </p:pic>
      <p:sp>
        <p:nvSpPr>
          <p:cNvPr id="288" name="Google Shape;288;p5"/>
          <p:cNvSpPr txBox="1"/>
          <p:nvPr/>
        </p:nvSpPr>
        <p:spPr>
          <a:xfrm>
            <a:off x="2141512" y="293182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Unit 2</a:t>
            </a:r>
            <a:endParaRPr lang="sk-SK" sz="1600" b="1" dirty="0">
              <a:solidFill>
                <a:srgbClr val="FF0000"/>
              </a:solidFill>
              <a:latin typeface="Calibri"/>
              <a:ea typeface="Calibri"/>
              <a:cs typeface="Calibri"/>
              <a:sym typeface="Calibri"/>
            </a:endParaRPr>
          </a:p>
          <a:p>
            <a:pPr algn="ctr">
              <a:lnSpc>
                <a:spcPct val="90000"/>
              </a:lnSpc>
              <a:buClr>
                <a:srgbClr val="FF0000"/>
              </a:buClr>
              <a:buSzPts val="1600"/>
            </a:pPr>
            <a:r>
              <a:rPr lang="sk-SK" dirty="0">
                <a:solidFill>
                  <a:schemeClr val="dk1"/>
                </a:solidFill>
                <a:latin typeface="Calibri"/>
                <a:ea typeface="Calibri"/>
                <a:cs typeface="Calibri"/>
                <a:sym typeface="Calibri"/>
              </a:rPr>
              <a:t>Entry </a:t>
            </a:r>
            <a:r>
              <a:rPr lang="sk-SK" dirty="0" err="1">
                <a:solidFill>
                  <a:schemeClr val="dk1"/>
                </a:solidFill>
                <a:latin typeface="Calibri"/>
                <a:ea typeface="Calibri"/>
                <a:cs typeface="Calibri"/>
                <a:sym typeface="Calibri"/>
              </a:rPr>
              <a:t>analysis</a:t>
            </a:r>
            <a:endParaRPr lang="sk-SK"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FF0000"/>
              </a:buClr>
              <a:buSzPts val="1600"/>
              <a:buFont typeface="Calibri"/>
              <a:buNone/>
            </a:pPr>
            <a:endParaRPr dirty="0"/>
          </a:p>
        </p:txBody>
      </p:sp>
      <p:pic>
        <p:nvPicPr>
          <p:cNvPr id="289" name="Google Shape;289;p5"/>
          <p:cNvPicPr preferRelativeResize="0"/>
          <p:nvPr/>
        </p:nvPicPr>
        <p:blipFill rotWithShape="1">
          <a:blip r:embed="rId5">
            <a:alphaModFix/>
          </a:blip>
          <a:srcRect l="77489" r="3171"/>
          <a:stretch/>
        </p:blipFill>
        <p:spPr>
          <a:xfrm>
            <a:off x="1694168" y="3150184"/>
            <a:ext cx="317240" cy="482490"/>
          </a:xfrm>
          <a:prstGeom prst="rect">
            <a:avLst/>
          </a:prstGeom>
          <a:noFill/>
          <a:ln>
            <a:noFill/>
          </a:ln>
        </p:spPr>
      </p:pic>
      <p:pic>
        <p:nvPicPr>
          <p:cNvPr id="291" name="Google Shape;291;p5"/>
          <p:cNvPicPr preferRelativeResize="0"/>
          <p:nvPr/>
        </p:nvPicPr>
        <p:blipFill rotWithShape="1">
          <a:blip r:embed="rId5">
            <a:alphaModFix/>
          </a:blip>
          <a:srcRect l="77489" r="3171"/>
          <a:stretch/>
        </p:blipFill>
        <p:spPr>
          <a:xfrm>
            <a:off x="1743328" y="4999375"/>
            <a:ext cx="317240" cy="482490"/>
          </a:xfrm>
          <a:prstGeom prst="rect">
            <a:avLst/>
          </a:prstGeom>
          <a:noFill/>
          <a:ln>
            <a:noFill/>
          </a:ln>
        </p:spPr>
      </p:pic>
      <p:sp>
        <p:nvSpPr>
          <p:cNvPr id="292" name="Google Shape;292;p5"/>
          <p:cNvSpPr txBox="1"/>
          <p:nvPr/>
        </p:nvSpPr>
        <p:spPr>
          <a:xfrm>
            <a:off x="2117578"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Unit 1</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err="1">
                <a:solidFill>
                  <a:schemeClr val="dk1"/>
                </a:solidFill>
                <a:latin typeface="Calibri"/>
                <a:ea typeface="Calibri"/>
                <a:cs typeface="Calibri"/>
                <a:sym typeface="Calibri"/>
              </a:rPr>
              <a:t>Introduction</a:t>
            </a:r>
            <a:endParaRPr sz="1600" dirty="0">
              <a:solidFill>
                <a:schemeClr val="dk1"/>
              </a:solidFill>
              <a:latin typeface="Calibri"/>
              <a:ea typeface="Calibri"/>
              <a:cs typeface="Calibri"/>
              <a:sym typeface="Calibri"/>
            </a:endParaRPr>
          </a:p>
        </p:txBody>
      </p:sp>
      <p:cxnSp>
        <p:nvCxnSpPr>
          <p:cNvPr id="293" name="Google Shape;293;p5"/>
          <p:cNvCxnSpPr>
            <a:stCxn id="272" idx="1"/>
          </p:cNvCxnSpPr>
          <p:nvPr/>
        </p:nvCxnSpPr>
        <p:spPr>
          <a:xfrm rot="10800000">
            <a:off x="3677302" y="1714334"/>
            <a:ext cx="1038000" cy="537600"/>
          </a:xfrm>
          <a:prstGeom prst="straightConnector1">
            <a:avLst/>
          </a:prstGeom>
          <a:noFill/>
          <a:ln w="19050" cap="flat" cmpd="sng">
            <a:solidFill>
              <a:srgbClr val="D92E2D"/>
            </a:solidFill>
            <a:prstDash val="solid"/>
            <a:miter lim="800000"/>
            <a:headEnd type="none" w="sm" len="sm"/>
            <a:tailEnd type="triangle" w="med" len="med"/>
          </a:ln>
        </p:spPr>
      </p:cxnSp>
      <p:cxnSp>
        <p:nvCxnSpPr>
          <p:cNvPr id="294" name="Google Shape;294;p5"/>
          <p:cNvCxnSpPr>
            <a:stCxn id="272" idx="2"/>
          </p:cNvCxnSpPr>
          <p:nvPr/>
        </p:nvCxnSpPr>
        <p:spPr>
          <a:xfrm rot="10800000">
            <a:off x="3608512" y="3299515"/>
            <a:ext cx="675900" cy="0"/>
          </a:xfrm>
          <a:prstGeom prst="straightConnector1">
            <a:avLst/>
          </a:prstGeom>
          <a:noFill/>
          <a:ln w="19050" cap="flat" cmpd="sng">
            <a:solidFill>
              <a:srgbClr val="E6872D"/>
            </a:solidFill>
            <a:prstDash val="solid"/>
            <a:miter lim="800000"/>
            <a:headEnd type="none" w="sm" len="sm"/>
            <a:tailEnd type="triangle" w="med" len="med"/>
          </a:ln>
        </p:spPr>
      </p:cxnSp>
      <p:cxnSp>
        <p:nvCxnSpPr>
          <p:cNvPr id="295" name="Google Shape;295;p5"/>
          <p:cNvCxnSpPr>
            <a:stCxn id="272" idx="3"/>
          </p:cNvCxnSpPr>
          <p:nvPr/>
        </p:nvCxnSpPr>
        <p:spPr>
          <a:xfrm flipH="1">
            <a:off x="3677302" y="4347096"/>
            <a:ext cx="1038000" cy="681300"/>
          </a:xfrm>
          <a:prstGeom prst="straightConnector1">
            <a:avLst/>
          </a:prstGeom>
          <a:noFill/>
          <a:ln w="19050" cap="flat" cmpd="sng">
            <a:solidFill>
              <a:srgbClr val="FFC400"/>
            </a:solidFill>
            <a:prstDash val="solid"/>
            <a:miter lim="800000"/>
            <a:headEnd type="none" w="sm" len="sm"/>
            <a:tailEnd type="triangle" w="med" len="med"/>
          </a:ln>
        </p:spPr>
      </p:cxnSp>
      <p:cxnSp>
        <p:nvCxnSpPr>
          <p:cNvPr id="296" name="Google Shape;296;p5"/>
          <p:cNvCxnSpPr/>
          <p:nvPr/>
        </p:nvCxnSpPr>
        <p:spPr>
          <a:xfrm flipH="1">
            <a:off x="5772380" y="4811536"/>
            <a:ext cx="8913" cy="358264"/>
          </a:xfrm>
          <a:prstGeom prst="straightConnector1">
            <a:avLst/>
          </a:prstGeom>
          <a:noFill/>
          <a:ln w="19050" cap="flat" cmpd="sng">
            <a:solidFill>
              <a:srgbClr val="D92E2D"/>
            </a:solidFill>
            <a:prstDash val="solid"/>
            <a:miter lim="800000"/>
            <a:headEnd type="none" w="sm" len="sm"/>
            <a:tailEnd type="triangle" w="med" len="med"/>
          </a:ln>
        </p:spPr>
      </p:cxnSp>
      <p:cxnSp>
        <p:nvCxnSpPr>
          <p:cNvPr id="297" name="Google Shape;297;p5"/>
          <p:cNvCxnSpPr/>
          <p:nvPr/>
        </p:nvCxnSpPr>
        <p:spPr>
          <a:xfrm>
            <a:off x="7260350" y="3274113"/>
            <a:ext cx="870927" cy="29"/>
          </a:xfrm>
          <a:prstGeom prst="straightConnector1">
            <a:avLst/>
          </a:prstGeom>
          <a:noFill/>
          <a:ln w="19050" cap="flat" cmpd="sng">
            <a:solidFill>
              <a:srgbClr val="E6872D"/>
            </a:solidFill>
            <a:prstDash val="solid"/>
            <a:miter lim="800000"/>
            <a:headEnd type="none" w="sm" len="sm"/>
            <a:tailEnd type="triangle" w="med" len="med"/>
          </a:ln>
        </p:spPr>
      </p:cxnSp>
      <p:cxnSp>
        <p:nvCxnSpPr>
          <p:cNvPr id="298" name="Google Shape;298;p5"/>
          <p:cNvCxnSpPr/>
          <p:nvPr/>
        </p:nvCxnSpPr>
        <p:spPr>
          <a:xfrm flipV="1">
            <a:off x="6897707" y="1787320"/>
            <a:ext cx="1158775" cy="552784"/>
          </a:xfrm>
          <a:prstGeom prst="straightConnector1">
            <a:avLst/>
          </a:prstGeom>
          <a:noFill/>
          <a:ln w="19050" cap="flat" cmpd="sng">
            <a:solidFill>
              <a:srgbClr val="FFD13C"/>
            </a:solidFill>
            <a:prstDash val="solid"/>
            <a:miter lim="800000"/>
            <a:headEnd type="none" w="sm" len="sm"/>
            <a:tailEnd type="triangle" w="med" len="med"/>
          </a:ln>
        </p:spPr>
      </p:cxnSp>
      <p:sp>
        <p:nvSpPr>
          <p:cNvPr id="29" name="Google Shape;285;p5"/>
          <p:cNvSpPr txBox="1"/>
          <p:nvPr/>
        </p:nvSpPr>
        <p:spPr>
          <a:xfrm>
            <a:off x="8367771" y="2863132"/>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Unit </a:t>
            </a:r>
            <a:r>
              <a:rPr lang="sk-SK" sz="1600" b="1" dirty="0">
                <a:solidFill>
                  <a:srgbClr val="FF0000"/>
                </a:solidFill>
                <a:latin typeface="Calibri"/>
                <a:ea typeface="Calibri"/>
                <a:cs typeface="Calibri"/>
                <a:sym typeface="Calibri"/>
              </a:rPr>
              <a:t>6</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Presentation to </a:t>
            </a:r>
            <a:r>
              <a:rPr lang="sk-SK" sz="1600" dirty="0" err="1">
                <a:solidFill>
                  <a:schemeClr val="dk1"/>
                </a:solidFill>
                <a:latin typeface="Calibri"/>
                <a:ea typeface="Calibri"/>
                <a:cs typeface="Calibri"/>
                <a:sym typeface="Calibri"/>
              </a:rPr>
              <a:t>customer</a:t>
            </a:r>
            <a:endParaRPr sz="1600" dirty="0">
              <a:solidFill>
                <a:schemeClr val="dk1"/>
              </a:solidFill>
              <a:latin typeface="Calibri"/>
              <a:ea typeface="Calibri"/>
              <a:cs typeface="Calibri"/>
              <a:sym typeface="Calibri"/>
            </a:endParaRPr>
          </a:p>
        </p:txBody>
      </p:sp>
      <p:cxnSp>
        <p:nvCxnSpPr>
          <p:cNvPr id="32" name="Google Shape;297;p5"/>
          <p:cNvCxnSpPr/>
          <p:nvPr/>
        </p:nvCxnSpPr>
        <p:spPr>
          <a:xfrm>
            <a:off x="6974052" y="4229042"/>
            <a:ext cx="1021163" cy="655654"/>
          </a:xfrm>
          <a:prstGeom prst="straightConnector1">
            <a:avLst/>
          </a:prstGeom>
          <a:noFill/>
          <a:ln w="19050" cap="flat" cmpd="sng">
            <a:solidFill>
              <a:srgbClr val="E6872D"/>
            </a:solidFill>
            <a:prstDash val="solid"/>
            <a:miter lim="800000"/>
            <a:headEnd type="none" w="sm" len="sm"/>
            <a:tailEnd type="triangle" w="med" len="med"/>
          </a:ln>
        </p:spPr>
      </p:cxnSp>
      <p:pic>
        <p:nvPicPr>
          <p:cNvPr id="37" name="Google Shape;286;p5"/>
          <p:cNvPicPr preferRelativeResize="0"/>
          <p:nvPr/>
        </p:nvPicPr>
        <p:blipFill rotWithShape="1">
          <a:blip r:embed="rId5">
            <a:alphaModFix/>
          </a:blip>
          <a:srcRect l="77489" r="3171"/>
          <a:stretch/>
        </p:blipFill>
        <p:spPr>
          <a:xfrm>
            <a:off x="5641352" y="5221927"/>
            <a:ext cx="317240" cy="482490"/>
          </a:xfrm>
          <a:prstGeom prst="rect">
            <a:avLst/>
          </a:prstGeom>
          <a:noFill/>
          <a:ln>
            <a:noFill/>
          </a:ln>
        </p:spPr>
      </p:pic>
      <p:pic>
        <p:nvPicPr>
          <p:cNvPr id="38" name="Google Shape;286;p5"/>
          <p:cNvPicPr preferRelativeResize="0"/>
          <p:nvPr/>
        </p:nvPicPr>
        <p:blipFill rotWithShape="1">
          <a:blip r:embed="rId5">
            <a:alphaModFix/>
          </a:blip>
          <a:srcRect l="77489" r="3171"/>
          <a:stretch/>
        </p:blipFill>
        <p:spPr>
          <a:xfrm>
            <a:off x="9758773" y="5014874"/>
            <a:ext cx="317240" cy="482490"/>
          </a:xfrm>
          <a:prstGeom prst="rect">
            <a:avLst/>
          </a:prstGeom>
          <a:noFill/>
          <a:ln>
            <a:noFill/>
          </a:ln>
        </p:spPr>
      </p:pic>
      <p:sp>
        <p:nvSpPr>
          <p:cNvPr id="42" name="Google Shape;285;p5"/>
          <p:cNvSpPr txBox="1"/>
          <p:nvPr/>
        </p:nvSpPr>
        <p:spPr>
          <a:xfrm>
            <a:off x="8317005"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Unit </a:t>
            </a:r>
            <a:r>
              <a:rPr lang="sk-SK" sz="1600" b="1" dirty="0">
                <a:solidFill>
                  <a:srgbClr val="FF0000"/>
                </a:solidFill>
                <a:latin typeface="Calibri"/>
                <a:ea typeface="Calibri"/>
                <a:cs typeface="Calibri"/>
                <a:sym typeface="Calibri"/>
              </a:rPr>
              <a:t>7</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Finalization</a:t>
            </a:r>
            <a:endParaRPr sz="1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2000"/>
                                        <p:tgtEl>
                                          <p:spTgt spid="27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animEffect transition="in" filter="fade">
                                      <p:cBhvr>
                                        <p:cTn id="11" dur="2000"/>
                                        <p:tgtEl>
                                          <p:spTgt spid="27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6"/>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311" name="Google Shape;311;p6"/>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6"/>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6"/>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6"/>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315" name="Google Shape;315;p6"/>
          <p:cNvSpPr txBox="1">
            <a:spLocks noGrp="1"/>
          </p:cNvSpPr>
          <p:nvPr>
            <p:ph type="ctrTitle"/>
          </p:nvPr>
        </p:nvSpPr>
        <p:spPr>
          <a:xfrm>
            <a:off x="7651102" y="774198"/>
            <a:ext cx="4327693" cy="67110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en-US" sz="3200" dirty="0">
                <a:solidFill>
                  <a:srgbClr val="C00000"/>
                </a:solidFill>
              </a:rPr>
              <a:t>Self-assessment test</a:t>
            </a:r>
            <a:endParaRPr sz="3200" dirty="0"/>
          </a:p>
        </p:txBody>
      </p:sp>
      <p:sp>
        <p:nvSpPr>
          <p:cNvPr id="316" name="Google Shape;316;p6"/>
          <p:cNvSpPr txBox="1"/>
          <p:nvPr/>
        </p:nvSpPr>
        <p:spPr>
          <a:xfrm>
            <a:off x="2371280" y="2232412"/>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err="1">
                <a:solidFill>
                  <a:schemeClr val="dk1"/>
                </a:solidFill>
                <a:latin typeface="Calibri" panose="020F0502020204030204" pitchFamily="34" charset="0"/>
                <a:ea typeface="Calibri"/>
                <a:cs typeface="Calibri" panose="020F0502020204030204" pitchFamily="34" charset="0"/>
                <a:sym typeface="Calibri"/>
              </a:rPr>
              <a:t>What</a:t>
            </a:r>
            <a:r>
              <a:rPr lang="sk-SK" sz="1600" b="1" dirty="0">
                <a:solidFill>
                  <a:schemeClr val="dk1"/>
                </a:solidFill>
                <a:latin typeface="Calibri" panose="020F0502020204030204" pitchFamily="34" charset="0"/>
                <a:ea typeface="Calibri"/>
                <a:cs typeface="Calibri" panose="020F0502020204030204" pitchFamily="34" charset="0"/>
                <a:sym typeface="Calibri"/>
              </a:rPr>
              <a:t> is </a:t>
            </a:r>
            <a:r>
              <a:rPr lang="en-US" sz="1600" b="1" dirty="0">
                <a:solidFill>
                  <a:schemeClr val="dk1"/>
                </a:solidFill>
                <a:latin typeface="Calibri" panose="020F0502020204030204" pitchFamily="34" charset="0"/>
                <a:ea typeface="Calibri"/>
                <a:cs typeface="Calibri" panose="020F0502020204030204" pitchFamily="34" charset="0"/>
                <a:sym typeface="Calibri"/>
              </a:rPr>
              <a:t>Branding? </a:t>
            </a:r>
            <a:endParaRPr sz="16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17" name="Google Shape;317;p6"/>
          <p:cNvSpPr txBox="1"/>
          <p:nvPr/>
        </p:nvSpPr>
        <p:spPr>
          <a:xfrm>
            <a:off x="2371280" y="2539891"/>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sk-SK" sz="1600" dirty="0" err="1">
                <a:solidFill>
                  <a:srgbClr val="FF0000"/>
                </a:solidFill>
                <a:latin typeface="Calibri" panose="020F0502020204030204" pitchFamily="34" charset="0"/>
                <a:cs typeface="Calibri" panose="020F0502020204030204" pitchFamily="34" charset="0"/>
              </a:rPr>
              <a:t>Process</a:t>
            </a:r>
            <a:r>
              <a:rPr lang="sk-SK" sz="1600" dirty="0">
                <a:solidFill>
                  <a:srgbClr val="FF0000"/>
                </a:solidFill>
                <a:latin typeface="Calibri" panose="020F0502020204030204" pitchFamily="34" charset="0"/>
                <a:cs typeface="Calibri" panose="020F0502020204030204" pitchFamily="34" charset="0"/>
              </a:rPr>
              <a:t> of </a:t>
            </a:r>
            <a:r>
              <a:rPr lang="sk-SK" sz="1600" dirty="0" err="1">
                <a:solidFill>
                  <a:srgbClr val="FF0000"/>
                </a:solidFill>
                <a:latin typeface="Calibri" panose="020F0502020204030204" pitchFamily="34" charset="0"/>
                <a:cs typeface="Calibri" panose="020F0502020204030204" pitchFamily="34" charset="0"/>
              </a:rPr>
              <a:t>creating</a:t>
            </a:r>
            <a:r>
              <a:rPr lang="sk-SK" sz="1600" dirty="0">
                <a:solidFill>
                  <a:srgbClr val="FF0000"/>
                </a:solidFill>
                <a:latin typeface="Calibri" panose="020F0502020204030204" pitchFamily="34" charset="0"/>
                <a:cs typeface="Calibri" panose="020F0502020204030204" pitchFamily="34" charset="0"/>
              </a:rPr>
              <a:t>, </a:t>
            </a:r>
            <a:r>
              <a:rPr lang="sk-SK" sz="1600" dirty="0" err="1">
                <a:solidFill>
                  <a:srgbClr val="FF0000"/>
                </a:solidFill>
                <a:latin typeface="Calibri" panose="020F0502020204030204" pitchFamily="34" charset="0"/>
                <a:cs typeface="Calibri" panose="020F0502020204030204" pitchFamily="34" charset="0"/>
              </a:rPr>
              <a:t>spreading</a:t>
            </a:r>
            <a:r>
              <a:rPr lang="sk-SK" sz="1600" dirty="0">
                <a:solidFill>
                  <a:srgbClr val="FF0000"/>
                </a:solidFill>
                <a:latin typeface="Calibri" panose="020F0502020204030204" pitchFamily="34" charset="0"/>
                <a:cs typeface="Calibri" panose="020F0502020204030204" pitchFamily="34" charset="0"/>
              </a:rPr>
              <a:t> and </a:t>
            </a:r>
            <a:r>
              <a:rPr lang="sk-SK" sz="1600" dirty="0" err="1">
                <a:solidFill>
                  <a:srgbClr val="FF0000"/>
                </a:solidFill>
                <a:latin typeface="Calibri" panose="020F0502020204030204" pitchFamily="34" charset="0"/>
                <a:cs typeface="Calibri" panose="020F0502020204030204" pitchFamily="34" charset="0"/>
              </a:rPr>
              <a:t>building</a:t>
            </a:r>
            <a:r>
              <a:rPr lang="sk-SK" sz="1600" dirty="0">
                <a:solidFill>
                  <a:srgbClr val="FF0000"/>
                </a:solidFill>
                <a:latin typeface="Calibri" panose="020F0502020204030204" pitchFamily="34" charset="0"/>
                <a:cs typeface="Calibri" panose="020F0502020204030204" pitchFamily="34" charset="0"/>
              </a:rPr>
              <a:t> a </a:t>
            </a:r>
            <a:r>
              <a:rPr lang="sk-SK" sz="1600" dirty="0" err="1">
                <a:solidFill>
                  <a:srgbClr val="FF0000"/>
                </a:solidFill>
                <a:latin typeface="Calibri" panose="020F0502020204030204" pitchFamily="34" charset="0"/>
                <a:cs typeface="Calibri" panose="020F0502020204030204" pitchFamily="34" charset="0"/>
              </a:rPr>
              <a:t>brand</a:t>
            </a:r>
            <a:endParaRPr sz="1600" dirty="0">
              <a:solidFill>
                <a:srgbClr val="FF0000"/>
              </a:solidFill>
              <a:latin typeface="Calibri" panose="020F0502020204030204" pitchFamily="34" charset="0"/>
              <a:cs typeface="Calibri" panose="020F0502020204030204" pitchFamily="34" charset="0"/>
            </a:endParaRPr>
          </a:p>
        </p:txBody>
      </p:sp>
      <p:grpSp>
        <p:nvGrpSpPr>
          <p:cNvPr id="318" name="Google Shape;318;p6"/>
          <p:cNvGrpSpPr/>
          <p:nvPr/>
        </p:nvGrpSpPr>
        <p:grpSpPr>
          <a:xfrm>
            <a:off x="8330291" y="2275106"/>
            <a:ext cx="1061896" cy="965383"/>
            <a:chOff x="1647104" y="1683715"/>
            <a:chExt cx="724176" cy="586547"/>
          </a:xfrm>
        </p:grpSpPr>
        <p:sp>
          <p:nvSpPr>
            <p:cNvPr id="319" name="Google Shape;319;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20" name="Google Shape;320;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21" name="Google Shape;321;p6"/>
          <p:cNvGrpSpPr/>
          <p:nvPr/>
        </p:nvGrpSpPr>
        <p:grpSpPr>
          <a:xfrm>
            <a:off x="1276760" y="2278581"/>
            <a:ext cx="1061896" cy="965383"/>
            <a:chOff x="5146962" y="2232411"/>
            <a:chExt cx="1061896" cy="965383"/>
          </a:xfrm>
        </p:grpSpPr>
        <p:sp>
          <p:nvSpPr>
            <p:cNvPr id="322" name="Google Shape;322;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24" name="Google Shape;324;p6"/>
          <p:cNvSpPr txBox="1"/>
          <p:nvPr/>
        </p:nvSpPr>
        <p:spPr>
          <a:xfrm>
            <a:off x="6024761" y="2212913"/>
            <a:ext cx="2196000" cy="7050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What</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does</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not</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belong</a:t>
            </a:r>
            <a:r>
              <a:rPr lang="sk-SK" sz="1600" b="1" dirty="0">
                <a:solidFill>
                  <a:schemeClr val="dk1"/>
                </a:solidFill>
                <a:latin typeface="Calibri" panose="020F0502020204030204" pitchFamily="34" charset="0"/>
                <a:cs typeface="Calibri" panose="020F0502020204030204" pitchFamily="34" charset="0"/>
              </a:rPr>
              <a:t> to </a:t>
            </a:r>
            <a:r>
              <a:rPr lang="sk-SK" sz="1600" b="1" dirty="0" err="1">
                <a:solidFill>
                  <a:schemeClr val="dk1"/>
                </a:solidFill>
                <a:latin typeface="Calibri" panose="020F0502020204030204" pitchFamily="34" charset="0"/>
                <a:cs typeface="Calibri" panose="020F0502020204030204" pitchFamily="34" charset="0"/>
              </a:rPr>
              <a:t>entry</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analysis</a:t>
            </a:r>
            <a:r>
              <a:rPr lang="sk-SK" sz="1600" b="1" dirty="0">
                <a:solidFill>
                  <a:schemeClr val="dk1"/>
                </a:solidFill>
                <a:latin typeface="Calibri" panose="020F0502020204030204" pitchFamily="34" charset="0"/>
                <a:cs typeface="Calibri" panose="020F0502020204030204" pitchFamily="34" charset="0"/>
              </a:rPr>
              <a:t>?</a:t>
            </a:r>
          </a:p>
          <a:p>
            <a:pPr marL="0" marR="0" lvl="0" indent="0" algn="l" rtl="0">
              <a:spcBef>
                <a:spcPts val="0"/>
              </a:spcBef>
              <a:spcAft>
                <a:spcPts val="0"/>
              </a:spcAft>
              <a:buNone/>
            </a:pP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25" name="Google Shape;325;p6"/>
          <p:cNvSpPr txBox="1"/>
          <p:nvPr/>
        </p:nvSpPr>
        <p:spPr>
          <a:xfrm>
            <a:off x="5940750" y="2892604"/>
            <a:ext cx="2196000" cy="49029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sk-SK" sz="1600" dirty="0" err="1">
                <a:latin typeface="Calibri" panose="020F0502020204030204" pitchFamily="34" charset="0"/>
                <a:cs typeface="Calibri" panose="020F0502020204030204" pitchFamily="34" charset="0"/>
              </a:rPr>
              <a:t>Branding</a:t>
            </a:r>
            <a:r>
              <a:rPr lang="sk-SK" sz="1600" dirty="0">
                <a:latin typeface="Calibri" panose="020F0502020204030204" pitchFamily="34" charset="0"/>
                <a:cs typeface="Calibri" panose="020F0502020204030204" pitchFamily="34" charset="0"/>
              </a:rPr>
              <a:t> </a:t>
            </a:r>
            <a:r>
              <a:rPr lang="sk-SK" sz="1600" dirty="0" err="1">
                <a:latin typeface="Calibri" panose="020F0502020204030204" pitchFamily="34" charset="0"/>
                <a:cs typeface="Calibri" panose="020F0502020204030204" pitchFamily="34" charset="0"/>
              </a:rPr>
              <a:t>strategy</a:t>
            </a:r>
            <a:endParaRPr lang="sk-SK" sz="160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600"/>
              <a:buFont typeface="Arial"/>
              <a:buChar char="-"/>
            </a:pPr>
            <a:r>
              <a:rPr lang="sk-SK" sz="1600" dirty="0" err="1">
                <a:latin typeface="Calibri" panose="020F0502020204030204" pitchFamily="34" charset="0"/>
                <a:cs typeface="Calibri" panose="020F0502020204030204" pitchFamily="34" charset="0"/>
              </a:rPr>
              <a:t>Briefing</a:t>
            </a:r>
            <a:endParaRPr lang="sk-SK" sz="160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600"/>
              <a:buFont typeface="Arial"/>
              <a:buChar char="-"/>
            </a:pPr>
            <a:r>
              <a:rPr lang="sk-SK" sz="1600" b="1" dirty="0" err="1">
                <a:solidFill>
                  <a:srgbClr val="FF0000"/>
                </a:solidFill>
                <a:latin typeface="Calibri" panose="020F0502020204030204" pitchFamily="34" charset="0"/>
                <a:cs typeface="Calibri" panose="020F0502020204030204" pitchFamily="34" charset="0"/>
              </a:rPr>
              <a:t>Write</a:t>
            </a:r>
            <a:r>
              <a:rPr lang="sk-SK" sz="1600" b="1" dirty="0">
                <a:solidFill>
                  <a:srgbClr val="FF0000"/>
                </a:solidFill>
                <a:latin typeface="Calibri" panose="020F0502020204030204" pitchFamily="34" charset="0"/>
                <a:cs typeface="Calibri" panose="020F0502020204030204" pitchFamily="34" charset="0"/>
              </a:rPr>
              <a:t> </a:t>
            </a:r>
            <a:r>
              <a:rPr lang="sk-SK" sz="1600" b="1" dirty="0" err="1">
                <a:solidFill>
                  <a:srgbClr val="FF0000"/>
                </a:solidFill>
                <a:latin typeface="Calibri" panose="020F0502020204030204" pitchFamily="34" charset="0"/>
                <a:cs typeface="Calibri" panose="020F0502020204030204" pitchFamily="34" charset="0"/>
              </a:rPr>
              <a:t>your</a:t>
            </a:r>
            <a:r>
              <a:rPr lang="sk-SK" sz="1600" b="1" dirty="0">
                <a:solidFill>
                  <a:srgbClr val="FF0000"/>
                </a:solidFill>
                <a:latin typeface="Calibri" panose="020F0502020204030204" pitchFamily="34" charset="0"/>
                <a:cs typeface="Calibri" panose="020F0502020204030204" pitchFamily="34" charset="0"/>
              </a:rPr>
              <a:t> slogan</a:t>
            </a:r>
            <a:endParaRPr sz="1600" b="1" dirty="0">
              <a:solidFill>
                <a:srgbClr val="FF0000"/>
              </a:solidFill>
              <a:latin typeface="Calibri" panose="020F0502020204030204" pitchFamily="34" charset="0"/>
              <a:cs typeface="Calibri" panose="020F0502020204030204" pitchFamily="34" charset="0"/>
            </a:endParaRPr>
          </a:p>
        </p:txBody>
      </p:sp>
      <p:sp>
        <p:nvSpPr>
          <p:cNvPr id="326" name="Google Shape;326;p6"/>
          <p:cNvSpPr txBox="1"/>
          <p:nvPr/>
        </p:nvSpPr>
        <p:spPr>
          <a:xfrm>
            <a:off x="9494341" y="2132678"/>
            <a:ext cx="2196000" cy="8144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In </a:t>
            </a:r>
            <a:r>
              <a:rPr lang="sk-SK" sz="1600" b="1" dirty="0" err="1">
                <a:solidFill>
                  <a:schemeClr val="dk1"/>
                </a:solidFill>
                <a:latin typeface="Calibri" panose="020F0502020204030204" pitchFamily="34" charset="0"/>
                <a:cs typeface="Calibri" panose="020F0502020204030204" pitchFamily="34" charset="0"/>
              </a:rPr>
              <a:t>which</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stage</a:t>
            </a:r>
            <a:r>
              <a:rPr lang="sk-SK" sz="1600" b="1" dirty="0">
                <a:solidFill>
                  <a:schemeClr val="dk1"/>
                </a:solidFill>
                <a:latin typeface="Calibri" panose="020F0502020204030204" pitchFamily="34" charset="0"/>
                <a:cs typeface="Calibri" panose="020F0502020204030204" pitchFamily="34" charset="0"/>
              </a:rPr>
              <a:t> do </a:t>
            </a:r>
            <a:r>
              <a:rPr lang="sk-SK" sz="1600" b="1" dirty="0" err="1">
                <a:solidFill>
                  <a:schemeClr val="dk1"/>
                </a:solidFill>
                <a:latin typeface="Calibri" panose="020F0502020204030204" pitchFamily="34" charset="0"/>
                <a:cs typeface="Calibri" panose="020F0502020204030204" pitchFamily="34" charset="0"/>
              </a:rPr>
              <a:t>we</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target</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competition</a:t>
            </a:r>
            <a:r>
              <a:rPr lang="sk-SK" sz="1600" b="1" dirty="0">
                <a:solidFill>
                  <a:schemeClr val="dk1"/>
                </a:solidFill>
                <a:latin typeface="Calibri" panose="020F0502020204030204" pitchFamily="34" charset="0"/>
                <a:cs typeface="Calibri" panose="020F0502020204030204" pitchFamily="34" charset="0"/>
              </a:rPr>
              <a:t> and </a:t>
            </a:r>
            <a:r>
              <a:rPr lang="sk-SK" sz="1600" b="1" dirty="0" err="1">
                <a:solidFill>
                  <a:schemeClr val="dk1"/>
                </a:solidFill>
                <a:latin typeface="Calibri" panose="020F0502020204030204" pitchFamily="34" charset="0"/>
                <a:cs typeface="Calibri" panose="020F0502020204030204" pitchFamily="34" charset="0"/>
              </a:rPr>
              <a:t>audience</a:t>
            </a:r>
            <a:r>
              <a:rPr lang="sk-SK" sz="1600" b="1" dirty="0">
                <a:solidFill>
                  <a:schemeClr val="dk1"/>
                </a:solidFill>
                <a:latin typeface="Calibri" panose="020F0502020204030204" pitchFamily="34" charset="0"/>
                <a:cs typeface="Calibri" panose="020F0502020204030204" pitchFamily="34" charset="0"/>
              </a:rPr>
              <a:t> ?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27" name="Google Shape;327;p6"/>
          <p:cNvSpPr txBox="1"/>
          <p:nvPr/>
        </p:nvSpPr>
        <p:spPr>
          <a:xfrm>
            <a:off x="9392187" y="2995443"/>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sk-SK" sz="1600" dirty="0">
                <a:solidFill>
                  <a:srgbClr val="FF0000"/>
                </a:solidFill>
                <a:latin typeface="Calibri" panose="020F0502020204030204" pitchFamily="34" charset="0"/>
                <a:cs typeface="Calibri" panose="020F0502020204030204" pitchFamily="34" charset="0"/>
                <a:sym typeface="Arial"/>
              </a:rPr>
              <a:t>Competition </a:t>
            </a:r>
            <a:r>
              <a:rPr lang="sk-SK" sz="1600" dirty="0" err="1">
                <a:solidFill>
                  <a:srgbClr val="FF0000"/>
                </a:solidFill>
                <a:latin typeface="Calibri" panose="020F0502020204030204" pitchFamily="34" charset="0"/>
                <a:cs typeface="Calibri" panose="020F0502020204030204" pitchFamily="34" charset="0"/>
                <a:sym typeface="Arial"/>
              </a:rPr>
              <a:t>analysis</a:t>
            </a:r>
            <a:endParaRPr sz="1600" dirty="0">
              <a:solidFill>
                <a:srgbClr val="FF0000"/>
              </a:solidFill>
              <a:latin typeface="Calibri" panose="020F0502020204030204" pitchFamily="34" charset="0"/>
              <a:cs typeface="Calibri" panose="020F0502020204030204" pitchFamily="34" charset="0"/>
            </a:endParaRPr>
          </a:p>
        </p:txBody>
      </p:sp>
      <p:grpSp>
        <p:nvGrpSpPr>
          <p:cNvPr id="328" name="Google Shape;328;p6"/>
          <p:cNvGrpSpPr/>
          <p:nvPr/>
        </p:nvGrpSpPr>
        <p:grpSpPr>
          <a:xfrm>
            <a:off x="4862975" y="2278580"/>
            <a:ext cx="1061896" cy="965383"/>
            <a:chOff x="4523418" y="3490010"/>
            <a:chExt cx="1061896" cy="965383"/>
          </a:xfrm>
        </p:grpSpPr>
        <p:sp>
          <p:nvSpPr>
            <p:cNvPr id="329" name="Google Shape;329;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0" name="Google Shape;330;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331" name="Google Shape;331;p6"/>
          <p:cNvSpPr txBox="1"/>
          <p:nvPr/>
        </p:nvSpPr>
        <p:spPr>
          <a:xfrm>
            <a:off x="2371280" y="3970028"/>
            <a:ext cx="2196000" cy="7180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When</a:t>
            </a:r>
            <a:r>
              <a:rPr lang="sk-SK" sz="1600" b="1" dirty="0">
                <a:solidFill>
                  <a:schemeClr val="dk1"/>
                </a:solidFill>
                <a:latin typeface="Calibri" panose="020F0502020204030204" pitchFamily="34" charset="0"/>
                <a:cs typeface="Calibri" panose="020F0502020204030204" pitchFamily="34" charset="0"/>
              </a:rPr>
              <a:t> do </a:t>
            </a:r>
            <a:r>
              <a:rPr lang="sk-SK" sz="1600" b="1" dirty="0" err="1">
                <a:solidFill>
                  <a:schemeClr val="dk1"/>
                </a:solidFill>
                <a:latin typeface="Calibri" panose="020F0502020204030204" pitchFamily="34" charset="0"/>
                <a:cs typeface="Calibri" panose="020F0502020204030204" pitchFamily="34" charset="0"/>
              </a:rPr>
              <a:t>we</a:t>
            </a:r>
            <a:r>
              <a:rPr lang="sk-SK" sz="1600" b="1" dirty="0">
                <a:solidFill>
                  <a:schemeClr val="dk1"/>
                </a:solidFill>
                <a:latin typeface="Calibri" panose="020F0502020204030204" pitchFamily="34" charset="0"/>
                <a:cs typeface="Calibri" panose="020F0502020204030204" pitchFamily="34" charset="0"/>
              </a:rPr>
              <a:t> pick </a:t>
            </a:r>
            <a:r>
              <a:rPr lang="sk-SK" sz="1600" b="1" dirty="0" err="1">
                <a:solidFill>
                  <a:schemeClr val="dk1"/>
                </a:solidFill>
                <a:latin typeface="Calibri" panose="020F0502020204030204" pitchFamily="34" charset="0"/>
                <a:cs typeface="Calibri" panose="020F0502020204030204" pitchFamily="34" charset="0"/>
              </a:rPr>
              <a:t>our</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focus</a:t>
            </a:r>
            <a:r>
              <a:rPr lang="sk-SK" sz="1600" b="1" dirty="0">
                <a:solidFill>
                  <a:schemeClr val="dk1"/>
                </a:solidFill>
                <a:latin typeface="Calibri" panose="020F0502020204030204" pitchFamily="34" charset="0"/>
                <a:cs typeface="Calibri" panose="020F0502020204030204" pitchFamily="34" charset="0"/>
              </a:rPr>
              <a:t> and </a:t>
            </a:r>
            <a:r>
              <a:rPr lang="sk-SK" sz="1600" b="1" dirty="0" err="1">
                <a:solidFill>
                  <a:schemeClr val="dk1"/>
                </a:solidFill>
                <a:latin typeface="Calibri" panose="020F0502020204030204" pitchFamily="34" charset="0"/>
                <a:cs typeface="Calibri" panose="020F0502020204030204" pitchFamily="34" charset="0"/>
              </a:rPr>
              <a:t>personality</a:t>
            </a:r>
            <a:r>
              <a:rPr lang="sk-SK" sz="1600" b="1" dirty="0">
                <a:solidFill>
                  <a:schemeClr val="dk1"/>
                </a:solidFill>
                <a:latin typeface="Calibri" panose="020F0502020204030204" pitchFamily="34" charset="0"/>
                <a:cs typeface="Calibri" panose="020F0502020204030204" pitchFamily="34" charset="0"/>
              </a:rPr>
              <a:t>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32" name="Google Shape;332;p6"/>
          <p:cNvSpPr txBox="1"/>
          <p:nvPr/>
        </p:nvSpPr>
        <p:spPr>
          <a:xfrm>
            <a:off x="2338656" y="4626099"/>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sk-SK" sz="1600" dirty="0" err="1">
                <a:solidFill>
                  <a:srgbClr val="FF0000"/>
                </a:solidFill>
                <a:latin typeface="Calibri" panose="020F0502020204030204" pitchFamily="34" charset="0"/>
                <a:cs typeface="Calibri" panose="020F0502020204030204" pitchFamily="34" charset="0"/>
              </a:rPr>
              <a:t>When</a:t>
            </a:r>
            <a:r>
              <a:rPr lang="sk-SK" sz="1600" dirty="0">
                <a:solidFill>
                  <a:srgbClr val="FF0000"/>
                </a:solidFill>
                <a:latin typeface="Calibri" panose="020F0502020204030204" pitchFamily="34" charset="0"/>
                <a:cs typeface="Calibri" panose="020F0502020204030204" pitchFamily="34" charset="0"/>
              </a:rPr>
              <a:t> </a:t>
            </a:r>
            <a:r>
              <a:rPr lang="sk-SK" sz="1600" dirty="0" err="1">
                <a:solidFill>
                  <a:srgbClr val="FF0000"/>
                </a:solidFill>
                <a:latin typeface="Calibri" panose="020F0502020204030204" pitchFamily="34" charset="0"/>
                <a:cs typeface="Calibri" panose="020F0502020204030204" pitchFamily="34" charset="0"/>
              </a:rPr>
              <a:t>we</a:t>
            </a:r>
            <a:r>
              <a:rPr lang="sk-SK" sz="1600" dirty="0">
                <a:solidFill>
                  <a:srgbClr val="FF0000"/>
                </a:solidFill>
                <a:latin typeface="Calibri" panose="020F0502020204030204" pitchFamily="34" charset="0"/>
                <a:cs typeface="Calibri" panose="020F0502020204030204" pitchFamily="34" charset="0"/>
              </a:rPr>
              <a:t> </a:t>
            </a:r>
            <a:r>
              <a:rPr lang="sk-SK" sz="1600" dirty="0" err="1">
                <a:solidFill>
                  <a:srgbClr val="FF0000"/>
                </a:solidFill>
                <a:latin typeface="Calibri" panose="020F0502020204030204" pitchFamily="34" charset="0"/>
                <a:cs typeface="Calibri" panose="020F0502020204030204" pitchFamily="34" charset="0"/>
              </a:rPr>
              <a:t>create</a:t>
            </a:r>
            <a:r>
              <a:rPr lang="sk-SK" sz="1600" dirty="0">
                <a:solidFill>
                  <a:srgbClr val="FF0000"/>
                </a:solidFill>
                <a:latin typeface="Calibri" panose="020F0502020204030204" pitchFamily="34" charset="0"/>
                <a:cs typeface="Calibri" panose="020F0502020204030204" pitchFamily="34" charset="0"/>
              </a:rPr>
              <a:t> logo</a:t>
            </a:r>
            <a:endParaRPr lang="sk-SK" sz="1600" dirty="0">
              <a:solidFill>
                <a:srgbClr val="FF0000"/>
              </a:solidFill>
              <a:latin typeface="Calibri" panose="020F0502020204030204" pitchFamily="34" charset="0"/>
              <a:cs typeface="Calibri" panose="020F0502020204030204" pitchFamily="34" charset="0"/>
              <a:sym typeface="Arial"/>
            </a:endParaRPr>
          </a:p>
          <a:p>
            <a:pPr marL="285750" marR="0" lvl="0" indent="-285750" algn="l" rtl="0">
              <a:spcBef>
                <a:spcPts val="0"/>
              </a:spcBef>
              <a:spcAft>
                <a:spcPts val="0"/>
              </a:spcAft>
              <a:buClr>
                <a:schemeClr val="dk1"/>
              </a:buClr>
              <a:buSzPts val="1600"/>
              <a:buFont typeface="Arial"/>
              <a:buChar char="-"/>
            </a:pPr>
            <a:endParaRPr sz="1600" dirty="0">
              <a:latin typeface="Calibri" panose="020F0502020204030204" pitchFamily="34" charset="0"/>
              <a:cs typeface="Calibri" panose="020F0502020204030204" pitchFamily="34" charset="0"/>
            </a:endParaRPr>
          </a:p>
        </p:txBody>
      </p:sp>
      <p:grpSp>
        <p:nvGrpSpPr>
          <p:cNvPr id="333" name="Google Shape;333;p6"/>
          <p:cNvGrpSpPr/>
          <p:nvPr/>
        </p:nvGrpSpPr>
        <p:grpSpPr>
          <a:xfrm>
            <a:off x="8330291" y="4012723"/>
            <a:ext cx="1061896" cy="965383"/>
            <a:chOff x="1647104" y="1683715"/>
            <a:chExt cx="724176" cy="586547"/>
          </a:xfrm>
        </p:grpSpPr>
        <p:sp>
          <p:nvSpPr>
            <p:cNvPr id="334" name="Google Shape;334;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5" name="Google Shape;335;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36" name="Google Shape;336;p6"/>
          <p:cNvGrpSpPr/>
          <p:nvPr/>
        </p:nvGrpSpPr>
        <p:grpSpPr>
          <a:xfrm>
            <a:off x="1276760" y="4016198"/>
            <a:ext cx="1061896" cy="965383"/>
            <a:chOff x="5146962" y="2232411"/>
            <a:chExt cx="1061896" cy="965383"/>
          </a:xfrm>
        </p:grpSpPr>
        <p:sp>
          <p:nvSpPr>
            <p:cNvPr id="337" name="Google Shape;337;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39" name="Google Shape;339;p6"/>
          <p:cNvSpPr txBox="1"/>
          <p:nvPr/>
        </p:nvSpPr>
        <p:spPr>
          <a:xfrm>
            <a:off x="6083214" y="3905800"/>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Identity </a:t>
            </a:r>
            <a:r>
              <a:rPr lang="sk-SK" sz="1600" b="1" dirty="0" err="1">
                <a:solidFill>
                  <a:schemeClr val="dk1"/>
                </a:solidFill>
                <a:latin typeface="Calibri" panose="020F0502020204030204" pitchFamily="34" charset="0"/>
                <a:cs typeface="Calibri" panose="020F0502020204030204" pitchFamily="34" charset="0"/>
              </a:rPr>
              <a:t>creation</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shouldn´t</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be</a:t>
            </a:r>
            <a:r>
              <a:rPr lang="sk-SK" sz="1600" b="1" dirty="0">
                <a:solidFill>
                  <a:schemeClr val="dk1"/>
                </a:solidFill>
                <a:latin typeface="Calibri" panose="020F0502020204030204" pitchFamily="34" charset="0"/>
                <a:cs typeface="Calibri" panose="020F0502020204030204" pitchFamily="34" charset="0"/>
              </a:rPr>
              <a:t> </a:t>
            </a:r>
            <a:r>
              <a:rPr lang="en-US" sz="1600" b="1" dirty="0">
                <a:solidFill>
                  <a:schemeClr val="dk1"/>
                </a:solidFill>
                <a:latin typeface="Calibri" panose="020F0502020204030204" pitchFamily="34" charset="0"/>
                <a:cs typeface="Calibri" panose="020F0502020204030204" pitchFamily="34" charset="0"/>
              </a:rPr>
              <a:t>?</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40" name="Google Shape;340;p6"/>
          <p:cNvSpPr txBox="1"/>
          <p:nvPr/>
        </p:nvSpPr>
        <p:spPr>
          <a:xfrm>
            <a:off x="5956444" y="4412398"/>
            <a:ext cx="2373845"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sk-SK" sz="1600" dirty="0" err="1">
                <a:solidFill>
                  <a:schemeClr val="dk1"/>
                </a:solidFill>
                <a:latin typeface="Calibri" panose="020F0502020204030204" pitchFamily="34" charset="0"/>
                <a:cs typeface="Calibri" panose="020F0502020204030204" pitchFamily="34" charset="0"/>
              </a:rPr>
              <a:t>Futuristic</a:t>
            </a:r>
            <a:endParaRPr lang="sk-SK" sz="1600" dirty="0">
              <a:solidFill>
                <a:schemeClr val="dk1"/>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600"/>
              <a:buFont typeface="Arial"/>
              <a:buChar char="-"/>
            </a:pPr>
            <a:r>
              <a:rPr lang="sk-SK" sz="1600" dirty="0" err="1">
                <a:solidFill>
                  <a:schemeClr val="dk1"/>
                </a:solidFill>
                <a:latin typeface="Calibri" panose="020F0502020204030204" pitchFamily="34" charset="0"/>
                <a:cs typeface="Calibri" panose="020F0502020204030204" pitchFamily="34" charset="0"/>
              </a:rPr>
              <a:t>Aggregation</a:t>
            </a:r>
            <a:r>
              <a:rPr lang="sk-SK" sz="1600" dirty="0">
                <a:solidFill>
                  <a:schemeClr val="dk1"/>
                </a:solidFill>
                <a:latin typeface="Calibri" panose="020F0502020204030204" pitchFamily="34" charset="0"/>
                <a:cs typeface="Calibri" panose="020F0502020204030204" pitchFamily="34" charset="0"/>
              </a:rPr>
              <a:t> of </a:t>
            </a:r>
            <a:r>
              <a:rPr lang="sk-SK" sz="1600" dirty="0" err="1">
                <a:solidFill>
                  <a:schemeClr val="dk1"/>
                </a:solidFill>
                <a:latin typeface="Calibri" panose="020F0502020204030204" pitchFamily="34" charset="0"/>
                <a:cs typeface="Calibri" panose="020F0502020204030204" pitchFamily="34" charset="0"/>
              </a:rPr>
              <a:t>all</a:t>
            </a:r>
            <a:r>
              <a:rPr lang="sk-SK" sz="1600" dirty="0">
                <a:solidFill>
                  <a:schemeClr val="dk1"/>
                </a:solidFill>
                <a:latin typeface="Calibri" panose="020F0502020204030204" pitchFamily="34" charset="0"/>
                <a:cs typeface="Calibri" panose="020F0502020204030204" pitchFamily="34" charset="0"/>
              </a:rPr>
              <a:t> of </a:t>
            </a:r>
            <a:r>
              <a:rPr lang="sk-SK" sz="1600" dirty="0" err="1">
                <a:solidFill>
                  <a:schemeClr val="dk1"/>
                </a:solidFill>
                <a:latin typeface="Calibri" panose="020F0502020204030204" pitchFamily="34" charset="0"/>
                <a:cs typeface="Calibri" panose="020F0502020204030204" pitchFamily="34" charset="0"/>
              </a:rPr>
              <a:t>you</a:t>
            </a:r>
            <a:endParaRPr lang="sk-SK" sz="1600" dirty="0">
              <a:solidFill>
                <a:schemeClr val="dk1"/>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600"/>
              <a:buFont typeface="Arial"/>
              <a:buChar char="-"/>
            </a:pPr>
            <a:r>
              <a:rPr lang="sk-SK" sz="1600" b="1" dirty="0" err="1">
                <a:solidFill>
                  <a:srgbClr val="FF0000"/>
                </a:solidFill>
                <a:latin typeface="Calibri" panose="020F0502020204030204" pitchFamily="34" charset="0"/>
                <a:cs typeface="Calibri" panose="020F0502020204030204" pitchFamily="34" charset="0"/>
              </a:rPr>
              <a:t>Like</a:t>
            </a:r>
            <a:r>
              <a:rPr lang="sk-SK" sz="1600" b="1" dirty="0">
                <a:solidFill>
                  <a:srgbClr val="FF0000"/>
                </a:solidFill>
                <a:latin typeface="Calibri" panose="020F0502020204030204" pitchFamily="34" charset="0"/>
                <a:cs typeface="Calibri" panose="020F0502020204030204" pitchFamily="34" charset="0"/>
              </a:rPr>
              <a:t> a </a:t>
            </a:r>
            <a:r>
              <a:rPr lang="sk-SK" sz="1600" b="1" dirty="0" err="1">
                <a:solidFill>
                  <a:srgbClr val="FF0000"/>
                </a:solidFill>
                <a:latin typeface="Calibri" panose="020F0502020204030204" pitchFamily="34" charset="0"/>
                <a:cs typeface="Calibri" panose="020F0502020204030204" pitchFamily="34" charset="0"/>
              </a:rPr>
              <a:t>methaphore</a:t>
            </a:r>
            <a:endParaRPr lang="sk-SK" sz="1600" b="1" dirty="0">
              <a:solidFill>
                <a:srgbClr val="FF0000"/>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600"/>
              <a:buFont typeface="Arial"/>
              <a:buChar char="-"/>
            </a:pPr>
            <a:endParaRPr sz="1600" dirty="0">
              <a:latin typeface="Calibri" panose="020F0502020204030204" pitchFamily="34" charset="0"/>
              <a:cs typeface="Calibri" panose="020F0502020204030204" pitchFamily="34" charset="0"/>
            </a:endParaRPr>
          </a:p>
        </p:txBody>
      </p:sp>
      <p:sp>
        <p:nvSpPr>
          <p:cNvPr id="341" name="Google Shape;341;p6"/>
          <p:cNvSpPr txBox="1"/>
          <p:nvPr/>
        </p:nvSpPr>
        <p:spPr>
          <a:xfrm>
            <a:off x="9494341" y="3970028"/>
            <a:ext cx="2196000" cy="8763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How</a:t>
            </a:r>
            <a:r>
              <a:rPr lang="sk-SK" sz="1600" b="1" dirty="0">
                <a:solidFill>
                  <a:schemeClr val="dk1"/>
                </a:solidFill>
                <a:latin typeface="Calibri" panose="020F0502020204030204" pitchFamily="34" charset="0"/>
                <a:cs typeface="Calibri" panose="020F0502020204030204" pitchFamily="34" charset="0"/>
              </a:rPr>
              <a:t> do </a:t>
            </a:r>
            <a:r>
              <a:rPr lang="sk-SK" sz="1600" b="1" dirty="0" err="1">
                <a:solidFill>
                  <a:schemeClr val="dk1"/>
                </a:solidFill>
                <a:latin typeface="Calibri" panose="020F0502020204030204" pitchFamily="34" charset="0"/>
                <a:cs typeface="Calibri" panose="020F0502020204030204" pitchFamily="34" charset="0"/>
              </a:rPr>
              <a:t>we</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start</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with</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presentation</a:t>
            </a:r>
            <a:r>
              <a:rPr lang="sk-SK" sz="1600" b="1" dirty="0">
                <a:solidFill>
                  <a:schemeClr val="dk1"/>
                </a:solidFill>
                <a:latin typeface="Calibri" panose="020F0502020204030204" pitchFamily="34" charset="0"/>
                <a:cs typeface="Calibri" panose="020F0502020204030204" pitchFamily="34" charset="0"/>
              </a:rPr>
              <a:t> to </a:t>
            </a:r>
            <a:r>
              <a:rPr lang="sk-SK" sz="1600" b="1" dirty="0" err="1">
                <a:solidFill>
                  <a:schemeClr val="dk1"/>
                </a:solidFill>
                <a:latin typeface="Calibri" panose="020F0502020204030204" pitchFamily="34" charset="0"/>
                <a:cs typeface="Calibri" panose="020F0502020204030204" pitchFamily="34" charset="0"/>
              </a:rPr>
              <a:t>client</a:t>
            </a:r>
            <a:r>
              <a:rPr lang="sk-SK" sz="1600" b="1" dirty="0">
                <a:solidFill>
                  <a:schemeClr val="dk1"/>
                </a:solidFill>
                <a:latin typeface="Calibri" panose="020F0502020204030204" pitchFamily="34" charset="0"/>
                <a:cs typeface="Calibri" panose="020F0502020204030204" pitchFamily="34" charset="0"/>
              </a:rPr>
              <a:t>?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42" name="Google Shape;342;p6"/>
          <p:cNvSpPr txBox="1"/>
          <p:nvPr/>
        </p:nvSpPr>
        <p:spPr>
          <a:xfrm>
            <a:off x="9494341" y="4684560"/>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sk-SK" sz="1600" dirty="0">
                <a:solidFill>
                  <a:srgbClr val="FF0000"/>
                </a:solidFill>
                <a:latin typeface="Calibri" panose="020F0502020204030204" pitchFamily="34" charset="0"/>
                <a:cs typeface="Calibri" panose="020F0502020204030204" pitchFamily="34" charset="0"/>
              </a:rPr>
              <a:t>Logo design </a:t>
            </a:r>
            <a:r>
              <a:rPr lang="sk-SK" sz="1600" dirty="0" err="1">
                <a:solidFill>
                  <a:srgbClr val="FF0000"/>
                </a:solidFill>
                <a:latin typeface="Calibri" panose="020F0502020204030204" pitchFamily="34" charset="0"/>
                <a:cs typeface="Calibri" panose="020F0502020204030204" pitchFamily="34" charset="0"/>
              </a:rPr>
              <a:t>brief</a:t>
            </a:r>
            <a:endParaRPr sz="1600" dirty="0">
              <a:solidFill>
                <a:srgbClr val="FF0000"/>
              </a:solidFill>
              <a:latin typeface="Calibri" panose="020F0502020204030204" pitchFamily="34" charset="0"/>
              <a:cs typeface="Calibri" panose="020F0502020204030204" pitchFamily="34" charset="0"/>
            </a:endParaRPr>
          </a:p>
        </p:txBody>
      </p:sp>
      <p:grpSp>
        <p:nvGrpSpPr>
          <p:cNvPr id="343" name="Google Shape;343;p6"/>
          <p:cNvGrpSpPr/>
          <p:nvPr/>
        </p:nvGrpSpPr>
        <p:grpSpPr>
          <a:xfrm>
            <a:off x="4862975" y="4016197"/>
            <a:ext cx="1061896" cy="965383"/>
            <a:chOff x="4523418" y="3490010"/>
            <a:chExt cx="1061896" cy="965383"/>
          </a:xfrm>
        </p:grpSpPr>
        <p:sp>
          <p:nvSpPr>
            <p:cNvPr id="344" name="Google Shape;344;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45" name="Google Shape;345;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2000"/>
                                        <p:tgtEl>
                                          <p:spTgt spid="3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Effect transition="in" filter="fade">
                                      <p:cBhvr>
                                        <p:cTn id="11" dur="2000"/>
                                        <p:tgtEl>
                                          <p:spTgt spid="3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2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731251"/>
            <a:ext cx="9144000" cy="323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6"/>
              </a:rPr>
              <a:t>https://www.dropbox.com/sh/a4l9k9mlzbr3pnd/AADozsSvc8cQ5xfpCnDbgTz1a?dl=0</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https://www.thebrandingjournal.com/2015/10/what-is-branding-definition/</a:t>
            </a:r>
            <a:endParaRPr dirty="0"/>
          </a:p>
        </p:txBody>
      </p:sp>
      <p:sp>
        <p:nvSpPr>
          <p:cNvPr id="267" name="Google Shape;267;gf9ff28dbe4_0_189"/>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lvl="0">
              <a:lnSpc>
                <a:spcPct val="90000"/>
              </a:lnSpc>
              <a:buClr>
                <a:srgbClr val="D92E2D"/>
              </a:buClr>
              <a:buSzPts val="3200"/>
            </a:pPr>
            <a:r>
              <a:rPr lang="sk-SK" sz="3200" dirty="0">
                <a:solidFill>
                  <a:srgbClr val="D92E2D"/>
                </a:solidFill>
              </a:rPr>
              <a:t>Interesting </a:t>
            </a:r>
            <a:r>
              <a:rPr lang="sk-SK" sz="3200" dirty="0" err="1">
                <a:solidFill>
                  <a:srgbClr val="D92E2D"/>
                </a:solidFill>
              </a:rPr>
              <a:t>links</a:t>
            </a:r>
            <a:endParaRPr lang="sk-SK" sz="3200" dirty="0">
              <a:solidFill>
                <a:srgbClr val="D92E2D"/>
              </a:solidFill>
            </a:endParaRPr>
          </a:p>
        </p:txBody>
      </p:sp>
    </p:spTree>
    <p:extLst>
      <p:ext uri="{BB962C8B-B14F-4D97-AF65-F5344CB8AC3E}">
        <p14:creationId xmlns:p14="http://schemas.microsoft.com/office/powerpoint/2010/main" val="6541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196442"/>
            <a:ext cx="9144000" cy="5003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https://en.99designs.pt/blog/design-history-movements/history-of-branding/</a:t>
            </a:r>
          </a:p>
          <a:p>
            <a:pPr marL="342900" lvl="0" indent="-342900" algn="l">
              <a:spcBef>
                <a:spcPts val="0"/>
              </a:spcBef>
              <a:buClr>
                <a:srgbClr val="D92E2D"/>
              </a:buClr>
              <a:buSzPts val="3200"/>
              <a:buFont typeface="Arial" panose="020B0604020202020204" pitchFamily="34" charset="0"/>
              <a:buChar char="•"/>
            </a:pPr>
            <a:r>
              <a:rPr lang="sk-SK" dirty="0">
                <a:hlinkClick r:id="rId6"/>
              </a:rPr>
              <a:t>https://www.thebrandingjournal.com/2015/10/what-is-branding-definition/</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7"/>
              </a:rPr>
              <a:t>https://www.udemy.com/course/branding-strategy-for-entrepreneurs-and-small-businesses/</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8"/>
              </a:rPr>
              <a:t>https://www.ziflow.com/blog/brand-brief#What_is_a_Brand_Brief</a:t>
            </a:r>
            <a:r>
              <a:rPr lang="sk-SK" dirty="0"/>
              <a:t>?</a:t>
            </a:r>
          </a:p>
          <a:p>
            <a:pPr marL="342900" lvl="0" indent="-342900" algn="l">
              <a:spcBef>
                <a:spcPts val="0"/>
              </a:spcBef>
              <a:buClr>
                <a:srgbClr val="D92E2D"/>
              </a:buClr>
              <a:buSzPts val="3200"/>
              <a:buFont typeface="Arial" panose="020B0604020202020204" pitchFamily="34" charset="0"/>
              <a:buChar char="•"/>
            </a:pPr>
            <a:r>
              <a:rPr lang="sk-SK" dirty="0"/>
              <a:t>https://www.managementstudyguide.com/what-is-brand.htm</a:t>
            </a:r>
          </a:p>
          <a:p>
            <a:pPr marL="342900" lvl="0" indent="-342900" algn="l">
              <a:spcBef>
                <a:spcPts val="0"/>
              </a:spcBef>
              <a:buClr>
                <a:srgbClr val="D92E2D"/>
              </a:buClr>
              <a:buSzPts val="3200"/>
              <a:buFont typeface="Arial" panose="020B0604020202020204" pitchFamily="34" charset="0"/>
              <a:buChar char="•"/>
            </a:pPr>
            <a:r>
              <a:rPr lang="sk-SK" dirty="0">
                <a:hlinkClick r:id="rId9"/>
              </a:rPr>
              <a:t>https://www.shopify.com/blog/how-to-build-a-brand</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0"/>
              </a:rPr>
              <a:t>https://millo.co/tips-on-presenting-logos-to-a-client</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1"/>
              </a:rPr>
              <a:t>https://www.systematixinfotech.com/6-things-look-finalizing-brand-logo/</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https://www.columnfivemedia.com/how-to-create-a-brand-style-guide/</a:t>
            </a:r>
          </a:p>
          <a:p>
            <a:pPr marL="342900" lvl="0" indent="-342900" algn="l">
              <a:spcBef>
                <a:spcPts val="0"/>
              </a:spcBef>
              <a:buClr>
                <a:srgbClr val="D92E2D"/>
              </a:buClr>
              <a:buSzPts val="3200"/>
              <a:buFont typeface="Arial" panose="020B0604020202020204" pitchFamily="34" charset="0"/>
              <a:buChar char="•"/>
            </a:pPr>
            <a:endParaRPr dirty="0"/>
          </a:p>
        </p:txBody>
      </p:sp>
      <p:sp>
        <p:nvSpPr>
          <p:cNvPr id="2" name="Obdĺžnik 1"/>
          <p:cNvSpPr/>
          <p:nvPr/>
        </p:nvSpPr>
        <p:spPr>
          <a:xfrm>
            <a:off x="8918796" y="599607"/>
            <a:ext cx="2263866" cy="535531"/>
          </a:xfrm>
          <a:prstGeom prst="rect">
            <a:avLst/>
          </a:prstGeom>
        </p:spPr>
        <p:txBody>
          <a:bodyPr wrap="square">
            <a:spAutoFit/>
          </a:bodyPr>
          <a:lstStyle/>
          <a:p>
            <a:pPr lvl="0">
              <a:lnSpc>
                <a:spcPct val="90000"/>
              </a:lnSpc>
              <a:buClr>
                <a:srgbClr val="D92E2D"/>
              </a:buClr>
              <a:buSzPts val="3200"/>
            </a:pPr>
            <a:r>
              <a:rPr lang="sk-SK" sz="3200" dirty="0">
                <a:solidFill>
                  <a:srgbClr val="D92E2D"/>
                </a:solidFill>
              </a:rPr>
              <a:t>Resources</a:t>
            </a:r>
          </a:p>
        </p:txBody>
      </p:sp>
    </p:spTree>
    <p:extLst>
      <p:ext uri="{BB962C8B-B14F-4D97-AF65-F5344CB8AC3E}">
        <p14:creationId xmlns:p14="http://schemas.microsoft.com/office/powerpoint/2010/main" val="40044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335279" y="2371658"/>
            <a:ext cx="8548033" cy="214423"/>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14" name="Google Shape;114;p3"/>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3"/>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18" name="Google Shape;118;p3"/>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sz="4000" b="1">
                <a:solidFill>
                  <a:srgbClr val="D92E2D"/>
                </a:solidFill>
              </a:rPr>
              <a:t>Index</a:t>
            </a:r>
            <a:endParaRPr sz="4000" b="1">
              <a:solidFill>
                <a:srgbClr val="D92E2D"/>
              </a:solidFill>
            </a:endParaRPr>
          </a:p>
        </p:txBody>
      </p:sp>
      <p:pic>
        <p:nvPicPr>
          <p:cNvPr id="119" name="Google Shape;119;p3"/>
          <p:cNvPicPr preferRelativeResize="0"/>
          <p:nvPr/>
        </p:nvPicPr>
        <p:blipFill rotWithShape="1">
          <a:blip r:embed="rId5">
            <a:alphaModFix/>
          </a:blip>
          <a:srcRect l="77489" r="3171"/>
          <a:stretch/>
        </p:blipFill>
        <p:spPr>
          <a:xfrm>
            <a:off x="2130435" y="1811714"/>
            <a:ext cx="317240" cy="482490"/>
          </a:xfrm>
          <a:prstGeom prst="rect">
            <a:avLst/>
          </a:prstGeom>
          <a:noFill/>
          <a:ln>
            <a:noFill/>
          </a:ln>
        </p:spPr>
      </p:pic>
      <p:sp>
        <p:nvSpPr>
          <p:cNvPr id="120" name="Google Shape;120;p3"/>
          <p:cNvSpPr txBox="1"/>
          <p:nvPr/>
        </p:nvSpPr>
        <p:spPr>
          <a:xfrm>
            <a:off x="1630706" y="2663504"/>
            <a:ext cx="158037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err="1">
                <a:solidFill>
                  <a:schemeClr val="dk1"/>
                </a:solidFill>
                <a:latin typeface="Calibri"/>
                <a:ea typeface="Calibri"/>
                <a:cs typeface="Calibri"/>
                <a:sym typeface="Calibri"/>
              </a:rPr>
              <a:t>Introduction</a:t>
            </a:r>
            <a:endParaRPr sz="1600" b="1" dirty="0">
              <a:solidFill>
                <a:schemeClr val="dk1"/>
              </a:solidFill>
              <a:latin typeface="Calibri"/>
              <a:ea typeface="Calibri"/>
              <a:cs typeface="Calibri"/>
              <a:sym typeface="Calibri"/>
            </a:endParaRPr>
          </a:p>
        </p:txBody>
      </p:sp>
      <p:sp>
        <p:nvSpPr>
          <p:cNvPr id="121" name="Google Shape;121;p3"/>
          <p:cNvSpPr txBox="1"/>
          <p:nvPr/>
        </p:nvSpPr>
        <p:spPr>
          <a:xfrm>
            <a:off x="1900225" y="2294204"/>
            <a:ext cx="7776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Unit1 </a:t>
            </a:r>
            <a:endParaRPr sz="1800" b="1">
              <a:solidFill>
                <a:schemeClr val="dk1"/>
              </a:solidFill>
              <a:latin typeface="Calibri"/>
              <a:ea typeface="Calibri"/>
              <a:cs typeface="Calibri"/>
              <a:sym typeface="Calibri"/>
            </a:endParaRPr>
          </a:p>
        </p:txBody>
      </p:sp>
      <p:pic>
        <p:nvPicPr>
          <p:cNvPr id="122" name="Google Shape;122;p3"/>
          <p:cNvPicPr preferRelativeResize="0"/>
          <p:nvPr/>
        </p:nvPicPr>
        <p:blipFill rotWithShape="1">
          <a:blip r:embed="rId5">
            <a:alphaModFix/>
          </a:blip>
          <a:srcRect l="77489" r="3171"/>
          <a:stretch/>
        </p:blipFill>
        <p:spPr>
          <a:xfrm>
            <a:off x="4354493" y="1811714"/>
            <a:ext cx="317240" cy="482490"/>
          </a:xfrm>
          <a:prstGeom prst="rect">
            <a:avLst/>
          </a:prstGeom>
          <a:noFill/>
          <a:ln>
            <a:noFill/>
          </a:ln>
        </p:spPr>
      </p:pic>
      <p:sp>
        <p:nvSpPr>
          <p:cNvPr id="124" name="Google Shape;124;p3"/>
          <p:cNvSpPr txBox="1"/>
          <p:nvPr/>
        </p:nvSpPr>
        <p:spPr>
          <a:xfrm>
            <a:off x="4140157" y="2299475"/>
            <a:ext cx="1233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en-US" sz="1800" b="1">
                <a:solidFill>
                  <a:schemeClr val="dk1"/>
                </a:solidFill>
                <a:latin typeface="Calibri"/>
                <a:ea typeface="Calibri"/>
                <a:cs typeface="Calibri"/>
                <a:sym typeface="Calibri"/>
              </a:rPr>
              <a:t>Unit2</a:t>
            </a:r>
            <a:endParaRPr sz="1800" b="1">
              <a:solidFill>
                <a:schemeClr val="dk1"/>
              </a:solidFill>
              <a:latin typeface="Calibri"/>
              <a:ea typeface="Calibri"/>
              <a:cs typeface="Calibri"/>
              <a:sym typeface="Calibri"/>
            </a:endParaRPr>
          </a:p>
        </p:txBody>
      </p:sp>
      <p:pic>
        <p:nvPicPr>
          <p:cNvPr id="125" name="Google Shape;125;p3"/>
          <p:cNvPicPr preferRelativeResize="0"/>
          <p:nvPr/>
        </p:nvPicPr>
        <p:blipFill rotWithShape="1">
          <a:blip r:embed="rId5">
            <a:alphaModFix/>
          </a:blip>
          <a:srcRect l="77489" r="3171"/>
          <a:stretch/>
        </p:blipFill>
        <p:spPr>
          <a:xfrm>
            <a:off x="6489377" y="1802998"/>
            <a:ext cx="317240" cy="482490"/>
          </a:xfrm>
          <a:prstGeom prst="rect">
            <a:avLst/>
          </a:prstGeom>
          <a:noFill/>
          <a:ln>
            <a:noFill/>
          </a:ln>
        </p:spPr>
      </p:pic>
      <p:sp>
        <p:nvSpPr>
          <p:cNvPr id="126" name="Google Shape;126;p3"/>
          <p:cNvSpPr txBox="1"/>
          <p:nvPr/>
        </p:nvSpPr>
        <p:spPr>
          <a:xfrm>
            <a:off x="3948157" y="2676573"/>
            <a:ext cx="14259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Entry </a:t>
            </a:r>
            <a:r>
              <a:rPr lang="sk-SK" sz="1600" b="1" dirty="0" err="1">
                <a:solidFill>
                  <a:schemeClr val="dk1"/>
                </a:solidFill>
                <a:latin typeface="Calibri"/>
                <a:ea typeface="Calibri"/>
                <a:cs typeface="Calibri"/>
                <a:sym typeface="Calibri"/>
              </a:rPr>
              <a:t>analysis</a:t>
            </a:r>
            <a:endParaRPr sz="1600" b="1" dirty="0">
              <a:solidFill>
                <a:schemeClr val="dk1"/>
              </a:solidFill>
              <a:latin typeface="Calibri"/>
              <a:ea typeface="Calibri"/>
              <a:cs typeface="Calibri"/>
              <a:sym typeface="Calibri"/>
            </a:endParaRPr>
          </a:p>
        </p:txBody>
      </p:sp>
      <p:sp>
        <p:nvSpPr>
          <p:cNvPr id="127" name="Google Shape;127;p3"/>
          <p:cNvSpPr txBox="1"/>
          <p:nvPr/>
        </p:nvSpPr>
        <p:spPr>
          <a:xfrm>
            <a:off x="6283624" y="2294213"/>
            <a:ext cx="10275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Unit3</a:t>
            </a:r>
            <a:endParaRPr sz="1800" b="1">
              <a:solidFill>
                <a:schemeClr val="dk1"/>
              </a:solidFill>
              <a:latin typeface="Calibri"/>
              <a:ea typeface="Calibri"/>
              <a:cs typeface="Calibri"/>
              <a:sym typeface="Calibri"/>
            </a:endParaRPr>
          </a:p>
        </p:txBody>
      </p:sp>
      <p:pic>
        <p:nvPicPr>
          <p:cNvPr id="128" name="Google Shape;128;p3"/>
          <p:cNvPicPr preferRelativeResize="0"/>
          <p:nvPr/>
        </p:nvPicPr>
        <p:blipFill rotWithShape="1">
          <a:blip r:embed="rId5">
            <a:alphaModFix/>
          </a:blip>
          <a:srcRect l="77489" r="3171"/>
          <a:stretch/>
        </p:blipFill>
        <p:spPr>
          <a:xfrm>
            <a:off x="8450914" y="1822249"/>
            <a:ext cx="317240" cy="482490"/>
          </a:xfrm>
          <a:prstGeom prst="rect">
            <a:avLst/>
          </a:prstGeom>
          <a:noFill/>
          <a:ln>
            <a:noFill/>
          </a:ln>
        </p:spPr>
      </p:pic>
      <p:sp>
        <p:nvSpPr>
          <p:cNvPr id="129" name="Google Shape;129;p3"/>
          <p:cNvSpPr txBox="1"/>
          <p:nvPr/>
        </p:nvSpPr>
        <p:spPr>
          <a:xfrm>
            <a:off x="5860917" y="2676573"/>
            <a:ext cx="210083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Competition </a:t>
            </a:r>
            <a:r>
              <a:rPr lang="sk-SK" sz="1600" b="1" dirty="0" err="1">
                <a:solidFill>
                  <a:schemeClr val="dk1"/>
                </a:solidFill>
                <a:latin typeface="Calibri"/>
                <a:ea typeface="Calibri"/>
                <a:cs typeface="Calibri"/>
                <a:sym typeface="Calibri"/>
              </a:rPr>
              <a:t>analysis</a:t>
            </a:r>
            <a:endParaRPr sz="1600" b="1" dirty="0">
              <a:solidFill>
                <a:schemeClr val="dk1"/>
              </a:solidFill>
              <a:latin typeface="Calibri"/>
              <a:ea typeface="Calibri"/>
              <a:cs typeface="Calibri"/>
              <a:sym typeface="Calibri"/>
            </a:endParaRPr>
          </a:p>
        </p:txBody>
      </p:sp>
      <p:sp>
        <p:nvSpPr>
          <p:cNvPr id="130" name="Google Shape;130;p3"/>
          <p:cNvSpPr txBox="1"/>
          <p:nvPr/>
        </p:nvSpPr>
        <p:spPr>
          <a:xfrm>
            <a:off x="8220704" y="2304739"/>
            <a:ext cx="777661"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Unit4</a:t>
            </a:r>
            <a:endParaRPr sz="1800" b="1">
              <a:solidFill>
                <a:schemeClr val="dk1"/>
              </a:solidFill>
              <a:latin typeface="Calibri"/>
              <a:ea typeface="Calibri"/>
              <a:cs typeface="Calibri"/>
              <a:sym typeface="Calibri"/>
            </a:endParaRPr>
          </a:p>
        </p:txBody>
      </p:sp>
      <p:sp>
        <p:nvSpPr>
          <p:cNvPr id="21" name="Google Shape;143;gf9ff28dbe4_0_28"/>
          <p:cNvSpPr txBox="1"/>
          <p:nvPr/>
        </p:nvSpPr>
        <p:spPr>
          <a:xfrm>
            <a:off x="8020105" y="2663321"/>
            <a:ext cx="144185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Logo </a:t>
            </a:r>
            <a:r>
              <a:rPr lang="sk-SK" sz="1600" b="1" dirty="0" err="1">
                <a:solidFill>
                  <a:schemeClr val="dk1"/>
                </a:solidFill>
                <a:latin typeface="Calibri"/>
                <a:ea typeface="Calibri"/>
                <a:cs typeface="Calibri"/>
                <a:sym typeface="Calibri"/>
              </a:rPr>
              <a:t>creation</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2000"/>
                                        <p:tgtEl>
                                          <p:spTgt spid="1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9ff28dbe4_0_28"/>
          <p:cNvSpPr/>
          <p:nvPr/>
        </p:nvSpPr>
        <p:spPr>
          <a:xfrm>
            <a:off x="1416976" y="2309994"/>
            <a:ext cx="9251024" cy="286645"/>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gf9ff28dbe4_0_28"/>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37" name="Google Shape;137;gf9ff28dbe4_0_28"/>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gf9ff28dbe4_0_28"/>
          <p:cNvSpPr/>
          <p:nvPr/>
        </p:nvSpPr>
        <p:spPr>
          <a:xfrm rot="5400000">
            <a:off x="-2979031" y="3300450"/>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gf9ff28dbe4_0_28"/>
          <p:cNvSpPr/>
          <p:nvPr/>
        </p:nvSpPr>
        <p:spPr>
          <a:xfrm rot="5400000">
            <a:off x="-2672850"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gf9ff28dbe4_0_28"/>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41" name="Google Shape;141;gf9ff28dbe4_0_28"/>
          <p:cNvSpPr txBox="1">
            <a:spLocks noGrp="1"/>
          </p:cNvSpPr>
          <p:nvPr>
            <p:ph type="ctrTitle"/>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sz="4000" b="1">
                <a:solidFill>
                  <a:srgbClr val="D92E2D"/>
                </a:solidFill>
              </a:rPr>
              <a:t>Index</a:t>
            </a:r>
            <a:endParaRPr sz="4000" b="1">
              <a:solidFill>
                <a:srgbClr val="D92E2D"/>
              </a:solidFill>
            </a:endParaRPr>
          </a:p>
        </p:txBody>
      </p:sp>
      <p:pic>
        <p:nvPicPr>
          <p:cNvPr id="142" name="Google Shape;142;gf9ff28dbe4_0_28"/>
          <p:cNvPicPr preferRelativeResize="0"/>
          <p:nvPr/>
        </p:nvPicPr>
        <p:blipFill rotWithShape="1">
          <a:blip r:embed="rId5">
            <a:alphaModFix/>
          </a:blip>
          <a:srcRect l="77489" r="3171"/>
          <a:stretch/>
        </p:blipFill>
        <p:spPr>
          <a:xfrm>
            <a:off x="2130435" y="1811714"/>
            <a:ext cx="317239" cy="482490"/>
          </a:xfrm>
          <a:prstGeom prst="rect">
            <a:avLst/>
          </a:prstGeom>
          <a:noFill/>
          <a:ln>
            <a:noFill/>
          </a:ln>
        </p:spPr>
      </p:pic>
      <p:sp>
        <p:nvSpPr>
          <p:cNvPr id="144" name="Google Shape;144;gf9ff28dbe4_0_28"/>
          <p:cNvSpPr txBox="1"/>
          <p:nvPr/>
        </p:nvSpPr>
        <p:spPr>
          <a:xfrm>
            <a:off x="1900225" y="2294204"/>
            <a:ext cx="7776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Unit5 </a:t>
            </a:r>
            <a:endParaRPr sz="1800" b="1">
              <a:solidFill>
                <a:schemeClr val="dk1"/>
              </a:solidFill>
              <a:latin typeface="Calibri"/>
              <a:ea typeface="Calibri"/>
              <a:cs typeface="Calibri"/>
              <a:sym typeface="Calibri"/>
            </a:endParaRPr>
          </a:p>
        </p:txBody>
      </p:sp>
      <p:pic>
        <p:nvPicPr>
          <p:cNvPr id="145" name="Google Shape;145;gf9ff28dbe4_0_28"/>
          <p:cNvPicPr preferRelativeResize="0"/>
          <p:nvPr/>
        </p:nvPicPr>
        <p:blipFill rotWithShape="1">
          <a:blip r:embed="rId5">
            <a:alphaModFix/>
          </a:blip>
          <a:srcRect l="77489" r="3171"/>
          <a:stretch/>
        </p:blipFill>
        <p:spPr>
          <a:xfrm>
            <a:off x="5977339" y="1794072"/>
            <a:ext cx="317239" cy="482490"/>
          </a:xfrm>
          <a:prstGeom prst="rect">
            <a:avLst/>
          </a:prstGeom>
          <a:noFill/>
          <a:ln>
            <a:noFill/>
          </a:ln>
        </p:spPr>
      </p:pic>
      <p:sp>
        <p:nvSpPr>
          <p:cNvPr id="146" name="Google Shape;146;gf9ff28dbe4_0_28"/>
          <p:cNvSpPr txBox="1"/>
          <p:nvPr/>
        </p:nvSpPr>
        <p:spPr>
          <a:xfrm>
            <a:off x="1466701" y="2674039"/>
            <a:ext cx="163712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I</a:t>
            </a:r>
            <a:r>
              <a:rPr lang="en-US" sz="1600" b="1" dirty="0" err="1">
                <a:solidFill>
                  <a:schemeClr val="dk1"/>
                </a:solidFill>
                <a:latin typeface="Calibri"/>
                <a:ea typeface="Calibri"/>
                <a:cs typeface="Calibri"/>
                <a:sym typeface="Calibri"/>
              </a:rPr>
              <a:t>dentity</a:t>
            </a:r>
            <a:r>
              <a:rPr lang="sk-SK" sz="1600" b="1" dirty="0">
                <a:solidFill>
                  <a:schemeClr val="dk1"/>
                </a:solidFill>
                <a:latin typeface="Calibri"/>
                <a:ea typeface="Calibri"/>
                <a:cs typeface="Calibri"/>
                <a:sym typeface="Calibri"/>
              </a:rPr>
              <a:t> </a:t>
            </a:r>
            <a:r>
              <a:rPr lang="sk-SK" sz="1600" b="1" dirty="0" err="1">
                <a:solidFill>
                  <a:schemeClr val="dk1"/>
                </a:solidFill>
                <a:latin typeface="Calibri"/>
                <a:ea typeface="Calibri"/>
                <a:cs typeface="Calibri"/>
                <a:sym typeface="Calibri"/>
              </a:rPr>
              <a:t>creation</a:t>
            </a:r>
            <a:endParaRPr sz="1600" b="1" dirty="0">
              <a:solidFill>
                <a:schemeClr val="dk1"/>
              </a:solidFill>
              <a:latin typeface="Calibri"/>
              <a:ea typeface="Calibri"/>
              <a:cs typeface="Calibri"/>
              <a:sym typeface="Calibri"/>
            </a:endParaRPr>
          </a:p>
        </p:txBody>
      </p:sp>
      <p:sp>
        <p:nvSpPr>
          <p:cNvPr id="147" name="Google Shape;147;gf9ff28dbe4_0_28"/>
          <p:cNvSpPr txBox="1"/>
          <p:nvPr/>
        </p:nvSpPr>
        <p:spPr>
          <a:xfrm>
            <a:off x="5798585" y="2300858"/>
            <a:ext cx="1233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Unit6</a:t>
            </a:r>
            <a:endParaRPr sz="1800" b="1" dirty="0">
              <a:solidFill>
                <a:schemeClr val="dk1"/>
              </a:solidFill>
              <a:latin typeface="Calibri"/>
              <a:ea typeface="Calibri"/>
              <a:cs typeface="Calibri"/>
              <a:sym typeface="Calibri"/>
            </a:endParaRPr>
          </a:p>
        </p:txBody>
      </p:sp>
      <p:pic>
        <p:nvPicPr>
          <p:cNvPr id="148" name="Google Shape;148;gf9ff28dbe4_0_28"/>
          <p:cNvPicPr preferRelativeResize="0"/>
          <p:nvPr/>
        </p:nvPicPr>
        <p:blipFill rotWithShape="1">
          <a:blip r:embed="rId5">
            <a:alphaModFix/>
          </a:blip>
          <a:srcRect l="77489" r="3171"/>
          <a:stretch/>
        </p:blipFill>
        <p:spPr>
          <a:xfrm>
            <a:off x="9755789" y="1806196"/>
            <a:ext cx="317239" cy="482490"/>
          </a:xfrm>
          <a:prstGeom prst="rect">
            <a:avLst/>
          </a:prstGeom>
          <a:noFill/>
          <a:ln>
            <a:noFill/>
          </a:ln>
        </p:spPr>
      </p:pic>
      <p:sp>
        <p:nvSpPr>
          <p:cNvPr id="149" name="Google Shape;149;gf9ff28dbe4_0_28"/>
          <p:cNvSpPr txBox="1"/>
          <p:nvPr/>
        </p:nvSpPr>
        <p:spPr>
          <a:xfrm>
            <a:off x="5068666" y="2674039"/>
            <a:ext cx="245182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Presentation to </a:t>
            </a:r>
            <a:r>
              <a:rPr lang="sk-SK" sz="1600" b="1" dirty="0" err="1">
                <a:solidFill>
                  <a:schemeClr val="dk1"/>
                </a:solidFill>
                <a:latin typeface="Calibri"/>
                <a:ea typeface="Calibri"/>
                <a:cs typeface="Calibri"/>
                <a:sym typeface="Calibri"/>
              </a:rPr>
              <a:t>customer</a:t>
            </a:r>
            <a:endParaRPr sz="1600" b="1" dirty="0">
              <a:solidFill>
                <a:schemeClr val="dk1"/>
              </a:solidFill>
              <a:latin typeface="Calibri"/>
              <a:ea typeface="Calibri"/>
              <a:cs typeface="Calibri"/>
              <a:sym typeface="Calibri"/>
            </a:endParaRPr>
          </a:p>
        </p:txBody>
      </p:sp>
      <p:sp>
        <p:nvSpPr>
          <p:cNvPr id="150" name="Google Shape;150;gf9ff28dbe4_0_28"/>
          <p:cNvSpPr txBox="1"/>
          <p:nvPr/>
        </p:nvSpPr>
        <p:spPr>
          <a:xfrm>
            <a:off x="9525638" y="2278140"/>
            <a:ext cx="10275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Unit7</a:t>
            </a:r>
            <a:endParaRPr sz="1800" b="1" dirty="0">
              <a:solidFill>
                <a:schemeClr val="dk1"/>
              </a:solidFill>
              <a:latin typeface="Calibri"/>
              <a:ea typeface="Calibri"/>
              <a:cs typeface="Calibri"/>
              <a:sym typeface="Calibri"/>
            </a:endParaRPr>
          </a:p>
        </p:txBody>
      </p:sp>
      <p:sp>
        <p:nvSpPr>
          <p:cNvPr id="152" name="Google Shape;152;gf9ff28dbe4_0_28"/>
          <p:cNvSpPr txBox="1"/>
          <p:nvPr/>
        </p:nvSpPr>
        <p:spPr>
          <a:xfrm>
            <a:off x="9306580" y="2679111"/>
            <a:ext cx="153289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err="1">
                <a:solidFill>
                  <a:schemeClr val="dk1"/>
                </a:solidFill>
                <a:latin typeface="Calibri"/>
                <a:ea typeface="Calibri"/>
                <a:cs typeface="Calibri"/>
                <a:sym typeface="Calibri"/>
              </a:rPr>
              <a:t>Finali</a:t>
            </a:r>
            <a:r>
              <a:rPr lang="sk-SK" sz="1600" b="1" dirty="0" err="1">
                <a:solidFill>
                  <a:schemeClr val="dk1"/>
                </a:solidFill>
                <a:latin typeface="Calibri"/>
                <a:ea typeface="Calibri"/>
                <a:cs typeface="Calibri"/>
                <a:sym typeface="Calibri"/>
              </a:rPr>
              <a:t>zation</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000"/>
                                        <p:tgtEl>
                                          <p:spTgt spid="1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2000"/>
                                        <p:tgtEl>
                                          <p:spTgt spid="1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2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73" name="Google Shape;173;p4"/>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4"/>
          <p:cNvSpPr/>
          <p:nvPr/>
        </p:nvSpPr>
        <p:spPr>
          <a:xfrm rot="5400000">
            <a:off x="-2993598" y="3300410"/>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4"/>
          <p:cNvSpPr/>
          <p:nvPr/>
        </p:nvSpPr>
        <p:spPr>
          <a:xfrm rot="5400000">
            <a:off x="-268678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4"/>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77" name="Google Shape;177;p4"/>
          <p:cNvSpPr txBox="1">
            <a:spLocks noGrp="1"/>
          </p:cNvSpPr>
          <p:nvPr>
            <p:ph type="subTitle" idx="1"/>
          </p:nvPr>
        </p:nvSpPr>
        <p:spPr>
          <a:xfrm>
            <a:off x="1524000" y="1731250"/>
            <a:ext cx="9144000" cy="3782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endParaRPr lang="sk-SK" sz="1600" b="1" dirty="0">
              <a:solidFill>
                <a:srgbClr val="D92E2D"/>
              </a:solidFill>
            </a:endParaRPr>
          </a:p>
          <a:p>
            <a:pPr marL="0" lvl="0" indent="0" algn="l" rtl="0">
              <a:lnSpc>
                <a:spcPct val="90000"/>
              </a:lnSpc>
              <a:spcBef>
                <a:spcPts val="0"/>
              </a:spcBef>
              <a:spcAft>
                <a:spcPts val="0"/>
              </a:spcAft>
              <a:buClr>
                <a:srgbClr val="D92E2D"/>
              </a:buClr>
              <a:buSzPts val="3200"/>
              <a:buNone/>
            </a:pPr>
            <a:r>
              <a:rPr lang="sk-SK" sz="1600" b="1" dirty="0" err="1">
                <a:solidFill>
                  <a:schemeClr val="tx1"/>
                </a:solidFill>
              </a:rPr>
              <a:t>Branding</a:t>
            </a:r>
            <a:r>
              <a:rPr lang="sk-SK" sz="1600" b="1" dirty="0">
                <a:solidFill>
                  <a:schemeClr val="tx1"/>
                </a:solidFill>
              </a:rPr>
              <a:t>:</a:t>
            </a:r>
          </a:p>
          <a:p>
            <a:pPr marL="0" lvl="0" indent="0" algn="l" rtl="0">
              <a:lnSpc>
                <a:spcPct val="90000"/>
              </a:lnSpc>
              <a:spcBef>
                <a:spcPts val="0"/>
              </a:spcBef>
              <a:spcAft>
                <a:spcPts val="0"/>
              </a:spcAft>
              <a:buClr>
                <a:srgbClr val="D92E2D"/>
              </a:buClr>
              <a:buSzPts val="3200"/>
              <a:buNone/>
            </a:pPr>
            <a:endParaRPr sz="1600" b="1" dirty="0">
              <a:solidFill>
                <a:schemeClr val="tx1"/>
              </a:solidFill>
            </a:endParaRPr>
          </a:p>
          <a:p>
            <a:pPr lvl="0" indent="-457200" algn="l">
              <a:buSzPts val="2900"/>
              <a:buFont typeface="Wingdings" panose="05000000000000000000" pitchFamily="2" charset="2"/>
              <a:buChar char="ü"/>
            </a:pPr>
            <a:r>
              <a:rPr lang="en-US" sz="1600" dirty="0"/>
              <a:t>process of creating, spreading and building a brand. </a:t>
            </a:r>
            <a:endParaRPr lang="sk-SK" sz="1600" dirty="0"/>
          </a:p>
          <a:p>
            <a:pPr lvl="0" indent="-457200" algn="l">
              <a:buSzPts val="2900"/>
              <a:buFont typeface="Wingdings" panose="05000000000000000000" pitchFamily="2" charset="2"/>
              <a:buChar char="ü"/>
            </a:pPr>
            <a:r>
              <a:rPr lang="en-US" sz="1600" dirty="0"/>
              <a:t>way and what the brand communicates. </a:t>
            </a:r>
            <a:endParaRPr lang="sk-SK" sz="1600" dirty="0"/>
          </a:p>
          <a:p>
            <a:pPr lvl="0" indent="-457200" algn="l">
              <a:buSzPts val="2900"/>
              <a:buFont typeface="Wingdings" panose="05000000000000000000" pitchFamily="2" charset="2"/>
              <a:buChar char="ü"/>
            </a:pPr>
            <a:r>
              <a:rPr lang="en-US" sz="1600" dirty="0"/>
              <a:t>value, quality and image of the brand in the minds of your potential customers</a:t>
            </a:r>
            <a:endParaRPr lang="sk-SK" sz="1600" dirty="0"/>
          </a:p>
          <a:p>
            <a:pPr lvl="0" indent="-457200" algn="l">
              <a:buSzPts val="2900"/>
              <a:buFont typeface="Wingdings" panose="05000000000000000000" pitchFamily="2" charset="2"/>
              <a:buChar char="ü"/>
            </a:pPr>
            <a:r>
              <a:rPr lang="en-US" sz="1600" dirty="0"/>
              <a:t>Figuratively speaking, if the factory where you make products burns out, the only thing left for you to save is the strength of your brand. </a:t>
            </a:r>
            <a:endParaRPr lang="sk-SK" sz="1600" dirty="0"/>
          </a:p>
          <a:p>
            <a:pPr marL="0" lvl="0" indent="0" algn="l">
              <a:buSzPts val="2900"/>
            </a:pPr>
            <a:r>
              <a:rPr lang="en-US" sz="1600" dirty="0"/>
              <a:t>Branding is the process of giving a meaning to specific organization, company, products or services by creating and shaping a brand in consumers’ minds. It is a strategy designed by organizations to help people to quickly identify and experience their brand, and give them a reason to choose their products over the competition’s, by clarifying what this particular brand is and is not.</a:t>
            </a:r>
            <a:endParaRPr sz="1600" dirty="0"/>
          </a:p>
        </p:txBody>
      </p:sp>
      <p:sp>
        <p:nvSpPr>
          <p:cNvPr id="178" name="Google Shape;178;p4"/>
          <p:cNvSpPr txBox="1"/>
          <p:nvPr/>
        </p:nvSpPr>
        <p:spPr>
          <a:xfrm>
            <a:off x="8058976" y="464695"/>
            <a:ext cx="3811683" cy="1266555"/>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en-US" sz="4000" dirty="0">
                <a:solidFill>
                  <a:srgbClr val="D92E2D"/>
                </a:solidFill>
                <a:latin typeface="Calibri"/>
                <a:ea typeface="Calibri"/>
                <a:cs typeface="Calibri"/>
                <a:sym typeface="Calibri"/>
              </a:rPr>
              <a:t> </a:t>
            </a:r>
            <a:r>
              <a:rPr lang="sk-SK" sz="3600" dirty="0">
                <a:solidFill>
                  <a:srgbClr val="D92E2D"/>
                </a:solidFill>
                <a:latin typeface="Calibri"/>
                <a:ea typeface="Calibri"/>
                <a:cs typeface="Calibri"/>
                <a:sym typeface="Calibri"/>
              </a:rPr>
              <a:t>1. </a:t>
            </a:r>
            <a:r>
              <a:rPr lang="sk-SK" sz="3600" dirty="0" err="1">
                <a:solidFill>
                  <a:srgbClr val="D92E2D"/>
                </a:solidFill>
              </a:rPr>
              <a:t>Introduction</a:t>
            </a:r>
            <a:endParaRPr lang="sk-SK" sz="3600" dirty="0">
              <a:solidFill>
                <a:srgbClr val="D92E2D"/>
              </a:solidFill>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1026" name="Picture 2" descr="Burning House PNG Images, Free Transparent Burning House Download - Ki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5905" y="4822669"/>
            <a:ext cx="1303517" cy="1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ke Logo (bribing) | Clothing brand logos, Nike logo, Nike 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4075" y="5124804"/>
            <a:ext cx="1426584" cy="82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2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000"/>
                                        <p:tgtEl>
                                          <p:spTgt spid="17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2000"/>
                                        <p:tgtEl>
                                          <p:spTgt spid="17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52094" y="75358"/>
            <a:ext cx="3811685" cy="1121083"/>
          </a:xfrm>
          <a:prstGeom prst="rect">
            <a:avLst/>
          </a:prstGeom>
          <a:noFill/>
          <a:ln>
            <a:noFill/>
          </a:ln>
        </p:spPr>
      </p:pic>
      <p:sp>
        <p:nvSpPr>
          <p:cNvPr id="199" name="Google Shape;199;gf9ff28dbe4_0_82"/>
          <p:cNvSpPr txBox="1">
            <a:spLocks noGrp="1"/>
          </p:cNvSpPr>
          <p:nvPr>
            <p:ph type="subTitle" idx="1"/>
          </p:nvPr>
        </p:nvSpPr>
        <p:spPr>
          <a:xfrm>
            <a:off x="1524000" y="1196442"/>
            <a:ext cx="9144000" cy="5097630"/>
          </a:xfrm>
          <a:prstGeom prst="rect">
            <a:avLst/>
          </a:prstGeom>
          <a:noFill/>
          <a:ln>
            <a:noFill/>
          </a:ln>
        </p:spPr>
        <p:txBody>
          <a:bodyPr spcFirstLastPara="1" wrap="square" lIns="91425" tIns="45700" rIns="91425" bIns="45700" anchor="t" anchorCtr="0">
            <a:noAutofit/>
          </a:bodyPr>
          <a:lstStyle/>
          <a:p>
            <a:pPr lvl="0" indent="-412750" algn="l">
              <a:buSzPts val="2900"/>
              <a:buChar char="●"/>
            </a:pPr>
            <a:r>
              <a:rPr lang="en-US" sz="1600" b="1" dirty="0"/>
              <a:t>Branding Strategy</a:t>
            </a:r>
            <a:r>
              <a:rPr lang="sk-SK" sz="1600" b="1" dirty="0"/>
              <a:t> -</a:t>
            </a:r>
            <a:r>
              <a:rPr lang="en-US" sz="1600" dirty="0"/>
              <a:t> helps you clearly identify your brand- what it embodies, offers, and looks like and it helps establish a unique brand voice, personality, and brand identity which helps you to reach your specific, target audience in meaningful ways</a:t>
            </a:r>
            <a:endParaRPr lang="sk-SK" sz="1600" dirty="0"/>
          </a:p>
          <a:p>
            <a:pPr lvl="0" indent="-412750" algn="l">
              <a:buSzPts val="2900"/>
              <a:buChar char="●"/>
            </a:pPr>
            <a:r>
              <a:rPr lang="en-US" sz="1600" b="1" dirty="0"/>
              <a:t>Br</a:t>
            </a:r>
            <a:r>
              <a:rPr lang="sk-SK" sz="1600" b="1" dirty="0" err="1"/>
              <a:t>iefing</a:t>
            </a:r>
            <a:r>
              <a:rPr lang="sk-SK" sz="1600" b="1" dirty="0"/>
              <a:t> </a:t>
            </a:r>
            <a:r>
              <a:rPr lang="sk-SK" sz="1600" dirty="0"/>
              <a:t>- </a:t>
            </a:r>
            <a:r>
              <a:rPr lang="en-US" sz="1600" dirty="0"/>
              <a:t>overview of exactly what your brand is, and</a:t>
            </a:r>
            <a:r>
              <a:rPr lang="en-US" sz="1600" i="1" dirty="0"/>
              <a:t> isn't</a:t>
            </a:r>
            <a:r>
              <a:rPr lang="en-US" sz="1600" dirty="0"/>
              <a:t>.</a:t>
            </a:r>
            <a:r>
              <a:rPr lang="sk-SK" sz="1600" dirty="0"/>
              <a:t> B</a:t>
            </a:r>
            <a:r>
              <a:rPr lang="en-US" sz="1600" dirty="0"/>
              <a:t>rand brief should include:</a:t>
            </a:r>
            <a:r>
              <a:rPr lang="sk-SK" sz="1600" dirty="0"/>
              <a:t> </a:t>
            </a:r>
          </a:p>
          <a:p>
            <a:pPr marL="0" lvl="0" indent="0" algn="l">
              <a:lnSpc>
                <a:spcPct val="100000"/>
              </a:lnSpc>
              <a:spcBef>
                <a:spcPts val="0"/>
              </a:spcBef>
              <a:buSzPts val="2900"/>
            </a:pPr>
            <a:r>
              <a:rPr lang="sk-SK" sz="1600" b="1" dirty="0"/>
              <a:t>	</a:t>
            </a:r>
            <a:r>
              <a:rPr lang="en-US" sz="1600" b="1" dirty="0"/>
              <a:t>1. Vision Statement</a:t>
            </a:r>
            <a:r>
              <a:rPr lang="sk-SK" sz="1600" dirty="0"/>
              <a:t>- </a:t>
            </a:r>
            <a:r>
              <a:rPr lang="en-US" sz="1600" dirty="0"/>
              <a:t>The long and short term objectives for your b</a:t>
            </a:r>
            <a:r>
              <a:rPr lang="sk-SK" sz="1600" dirty="0" err="1"/>
              <a:t>rand</a:t>
            </a:r>
            <a:r>
              <a:rPr lang="en-US" sz="1600" dirty="0"/>
              <a:t>.</a:t>
            </a:r>
            <a:endParaRPr lang="sk-SK" sz="1600" dirty="0"/>
          </a:p>
          <a:p>
            <a:pPr marL="0" lvl="0" indent="0" algn="l">
              <a:lnSpc>
                <a:spcPct val="100000"/>
              </a:lnSpc>
              <a:spcBef>
                <a:spcPts val="0"/>
              </a:spcBef>
              <a:buSzPts val="2900"/>
            </a:pPr>
            <a:r>
              <a:rPr lang="sk-SK" sz="1600" b="1" dirty="0"/>
              <a:t>	</a:t>
            </a:r>
            <a:r>
              <a:rPr lang="en-US" sz="1600" b="1" dirty="0"/>
              <a:t>2. Mission Statement</a:t>
            </a:r>
            <a:r>
              <a:rPr lang="sk-SK" sz="1600" dirty="0"/>
              <a:t> - </a:t>
            </a:r>
            <a:r>
              <a:rPr lang="en-US" sz="1600" dirty="0"/>
              <a:t>An overview of how you intend to achieve your vision</a:t>
            </a:r>
            <a:r>
              <a:rPr lang="sk-SK" sz="1600" dirty="0"/>
              <a:t>.</a:t>
            </a:r>
          </a:p>
          <a:p>
            <a:pPr marL="0" lvl="0" indent="0" algn="l">
              <a:lnSpc>
                <a:spcPct val="100000"/>
              </a:lnSpc>
              <a:spcBef>
                <a:spcPts val="0"/>
              </a:spcBef>
              <a:buSzPts val="2900"/>
            </a:pPr>
            <a:r>
              <a:rPr lang="sk-SK" sz="1600" b="1" dirty="0"/>
              <a:t>	</a:t>
            </a:r>
            <a:r>
              <a:rPr lang="en-US" sz="1600" b="1" dirty="0"/>
              <a:t>3. Brand Promise</a:t>
            </a:r>
            <a:r>
              <a:rPr lang="sk-SK" sz="1600" dirty="0"/>
              <a:t> - </a:t>
            </a:r>
            <a:r>
              <a:rPr lang="en-US" sz="1600" dirty="0"/>
              <a:t>The solutions, and expectations you communicate to customers and </a:t>
            </a:r>
            <a:r>
              <a:rPr lang="sk-SK" sz="1600" dirty="0"/>
              <a:t>	</a:t>
            </a:r>
            <a:r>
              <a:rPr lang="en-US" sz="1600" dirty="0"/>
              <a:t>prospects.</a:t>
            </a:r>
            <a:endParaRPr lang="sk-SK" sz="1600" dirty="0"/>
          </a:p>
          <a:p>
            <a:pPr marL="0" lvl="0" indent="0" algn="l">
              <a:lnSpc>
                <a:spcPct val="100000"/>
              </a:lnSpc>
              <a:spcBef>
                <a:spcPts val="0"/>
              </a:spcBef>
              <a:buSzPts val="2900"/>
            </a:pPr>
            <a:r>
              <a:rPr lang="sk-SK" sz="1600" b="1" dirty="0"/>
              <a:t>	</a:t>
            </a:r>
            <a:r>
              <a:rPr lang="en-US" sz="1600" b="1" dirty="0"/>
              <a:t>4. Brand Values</a:t>
            </a:r>
            <a:r>
              <a:rPr lang="sk-SK" sz="1600" dirty="0"/>
              <a:t> - </a:t>
            </a:r>
            <a:r>
              <a:rPr lang="en-US" sz="1600" dirty="0"/>
              <a:t>The core value you base your brand around. Integrity, quality, and eco-</a:t>
            </a:r>
            <a:r>
              <a:rPr lang="sk-SK" sz="1600" dirty="0"/>
              <a:t>	</a:t>
            </a:r>
            <a:r>
              <a:rPr lang="en-US" sz="1600" dirty="0"/>
              <a:t>friendliness are just </a:t>
            </a:r>
            <a:r>
              <a:rPr lang="sk-SK" sz="1600" dirty="0"/>
              <a:t>	</a:t>
            </a:r>
            <a:r>
              <a:rPr lang="en-US" sz="1600" dirty="0"/>
              <a:t>some examples.</a:t>
            </a:r>
            <a:endParaRPr lang="sk-SK" sz="1600" dirty="0"/>
          </a:p>
          <a:p>
            <a:pPr marL="0" lvl="0" indent="0" algn="l">
              <a:lnSpc>
                <a:spcPct val="100000"/>
              </a:lnSpc>
              <a:spcBef>
                <a:spcPts val="0"/>
              </a:spcBef>
              <a:buSzPts val="2900"/>
            </a:pPr>
            <a:r>
              <a:rPr lang="sk-SK" sz="1600" b="1" dirty="0"/>
              <a:t>	</a:t>
            </a:r>
            <a:r>
              <a:rPr lang="en-US" sz="1600" b="1" dirty="0"/>
              <a:t>5. Target Audience</a:t>
            </a:r>
            <a:r>
              <a:rPr lang="sk-SK" sz="1600" dirty="0"/>
              <a:t> - </a:t>
            </a:r>
            <a:r>
              <a:rPr lang="en-US" sz="1600" dirty="0"/>
              <a:t>Who you want to serve.</a:t>
            </a:r>
            <a:endParaRPr lang="sk-SK" sz="1600" dirty="0"/>
          </a:p>
          <a:p>
            <a:pPr marL="0" lvl="0" indent="0" algn="l">
              <a:lnSpc>
                <a:spcPct val="100000"/>
              </a:lnSpc>
              <a:spcBef>
                <a:spcPts val="0"/>
              </a:spcBef>
              <a:buSzPts val="2900"/>
            </a:pPr>
            <a:r>
              <a:rPr lang="sk-SK" sz="1600" b="1" dirty="0"/>
              <a:t>	</a:t>
            </a:r>
            <a:r>
              <a:rPr lang="en-US" sz="1600" b="1" dirty="0"/>
              <a:t>6. Brand-Positioning/USP</a:t>
            </a:r>
            <a:r>
              <a:rPr lang="sk-SK" sz="1600" dirty="0"/>
              <a:t> - </a:t>
            </a:r>
            <a:r>
              <a:rPr lang="en-US" sz="1600" dirty="0"/>
              <a:t>The reason why customers should choose your brand over others. </a:t>
            </a:r>
            <a:endParaRPr lang="sk-SK" sz="1600" dirty="0"/>
          </a:p>
          <a:p>
            <a:pPr marL="0" lvl="0" indent="0" algn="l">
              <a:lnSpc>
                <a:spcPct val="100000"/>
              </a:lnSpc>
              <a:spcBef>
                <a:spcPts val="0"/>
              </a:spcBef>
              <a:buSzPts val="2900"/>
            </a:pPr>
            <a:r>
              <a:rPr lang="sk-SK" sz="1600" b="1" dirty="0"/>
              <a:t>	</a:t>
            </a:r>
            <a:r>
              <a:rPr lang="en-US" sz="1600" b="1" dirty="0"/>
              <a:t>7. Key competitors</a:t>
            </a:r>
            <a:r>
              <a:rPr lang="sk-SK" sz="1600" dirty="0"/>
              <a:t> - </a:t>
            </a:r>
            <a:r>
              <a:rPr lang="en-US" sz="1600" dirty="0"/>
              <a:t>The brands most likely to win over your customers. Even if they aren't direct </a:t>
            </a:r>
            <a:r>
              <a:rPr lang="sk-SK" sz="1600" dirty="0"/>
              <a:t>	</a:t>
            </a:r>
            <a:r>
              <a:rPr lang="en-US" sz="1600" dirty="0"/>
              <a:t>competitors.</a:t>
            </a:r>
            <a:endParaRPr lang="sk-SK" sz="1600" dirty="0"/>
          </a:p>
          <a:p>
            <a:pPr marL="0" lvl="0" indent="0" algn="l">
              <a:lnSpc>
                <a:spcPct val="100000"/>
              </a:lnSpc>
              <a:spcBef>
                <a:spcPts val="0"/>
              </a:spcBef>
              <a:buSzPts val="2900"/>
            </a:pPr>
            <a:r>
              <a:rPr lang="sk-SK" sz="1600" b="1" dirty="0"/>
              <a:t>	</a:t>
            </a:r>
            <a:r>
              <a:rPr lang="en-US" sz="1600" b="1" dirty="0"/>
              <a:t>8. Competitive Advantage</a:t>
            </a:r>
            <a:r>
              <a:rPr lang="sk-SK" sz="1600" dirty="0"/>
              <a:t> - </a:t>
            </a:r>
            <a:r>
              <a:rPr lang="en-US" sz="1600" dirty="0"/>
              <a:t>Conditions or circumstances that allow your brand to offer better or </a:t>
            </a:r>
            <a:r>
              <a:rPr lang="sk-SK" sz="1600" dirty="0"/>
              <a:t>	</a:t>
            </a:r>
            <a:r>
              <a:rPr lang="en-US" sz="1600" dirty="0"/>
              <a:t>cheaper solutions.</a:t>
            </a:r>
            <a:endParaRPr lang="sk-SK" sz="1600" dirty="0"/>
          </a:p>
          <a:p>
            <a:pPr marL="0" lvl="0" indent="0" algn="l">
              <a:lnSpc>
                <a:spcPct val="100000"/>
              </a:lnSpc>
              <a:spcBef>
                <a:spcPts val="0"/>
              </a:spcBef>
              <a:buSzPts val="2900"/>
            </a:pPr>
            <a:r>
              <a:rPr lang="sk-SK" sz="1600" b="1" dirty="0"/>
              <a:t>	</a:t>
            </a:r>
            <a:r>
              <a:rPr lang="en-US" sz="1600" b="1" dirty="0"/>
              <a:t>9. Brand Voice</a:t>
            </a:r>
            <a:r>
              <a:rPr lang="sk-SK" sz="1600" dirty="0"/>
              <a:t> - </a:t>
            </a:r>
            <a:r>
              <a:rPr lang="en-US" sz="1600" dirty="0"/>
              <a:t>Your brand's style of communication. The words, lingo, vibe (fun, personable, </a:t>
            </a:r>
            <a:r>
              <a:rPr lang="sk-SK" sz="1600" dirty="0"/>
              <a:t>	</a:t>
            </a:r>
            <a:r>
              <a:rPr lang="en-US" sz="1600" dirty="0" err="1"/>
              <a:t>humourous</a:t>
            </a:r>
            <a:r>
              <a:rPr lang="en-US" sz="1600" dirty="0"/>
              <a:t>...)</a:t>
            </a:r>
            <a:endParaRPr lang="sk-SK" sz="1600" dirty="0"/>
          </a:p>
          <a:p>
            <a:pPr marL="0" lvl="0" indent="0" algn="l">
              <a:lnSpc>
                <a:spcPct val="100000"/>
              </a:lnSpc>
              <a:spcBef>
                <a:spcPts val="0"/>
              </a:spcBef>
              <a:buSzPts val="2900"/>
            </a:pPr>
            <a:r>
              <a:rPr lang="sk-SK" sz="1600" b="1" dirty="0"/>
              <a:t>	</a:t>
            </a:r>
            <a:r>
              <a:rPr lang="en-US" sz="1600" b="1" dirty="0"/>
              <a:t>10. Brand Culture</a:t>
            </a:r>
            <a:r>
              <a:rPr lang="sk-SK" sz="1600" dirty="0"/>
              <a:t> - </a:t>
            </a:r>
            <a:r>
              <a:rPr lang="en-US" sz="1600" dirty="0"/>
              <a:t>The principles, code of conduct, and work ethics in the internal environment.</a:t>
            </a:r>
          </a:p>
          <a:p>
            <a:pPr marL="44450" lvl="0" indent="0" algn="l">
              <a:lnSpc>
                <a:spcPct val="120000"/>
              </a:lnSpc>
              <a:spcBef>
                <a:spcPts val="0"/>
              </a:spcBef>
              <a:buSzPts val="2900"/>
            </a:pPr>
            <a:endParaRPr sz="1600" dirty="0"/>
          </a:p>
        </p:txBody>
      </p:sp>
      <p:sp>
        <p:nvSpPr>
          <p:cNvPr id="200" name="Google Shape;200;gf9ff28dbe4_0_82"/>
          <p:cNvSpPr txBox="1"/>
          <p:nvPr/>
        </p:nvSpPr>
        <p:spPr>
          <a:xfrm>
            <a:off x="7674964" y="419725"/>
            <a:ext cx="5230134" cy="722627"/>
          </a:xfrm>
          <a:prstGeom prst="rect">
            <a:avLst/>
          </a:prstGeom>
          <a:noFill/>
          <a:ln>
            <a:noFill/>
          </a:ln>
        </p:spPr>
        <p:txBody>
          <a:bodyPr spcFirstLastPara="1" wrap="square" lIns="91425" tIns="45700" rIns="91425" bIns="45700" anchor="b" anchorCtr="0">
            <a:normAutofit fontScale="47500" lnSpcReduction="20000"/>
          </a:bodyPr>
          <a:lstStyle/>
          <a:p>
            <a:pPr algn="ctr">
              <a:lnSpc>
                <a:spcPct val="90000"/>
              </a:lnSpc>
              <a:buClr>
                <a:srgbClr val="D92E2D"/>
              </a:buClr>
              <a:buSzPts val="4000"/>
            </a:pPr>
            <a:r>
              <a:rPr lang="sk-SK" sz="7600" dirty="0">
                <a:solidFill>
                  <a:srgbClr val="D92E2D"/>
                </a:solidFill>
                <a:latin typeface="Calibri"/>
                <a:ea typeface="Calibri"/>
                <a:cs typeface="Calibri"/>
                <a:sym typeface="Calibri"/>
              </a:rPr>
              <a:t>2.</a:t>
            </a:r>
            <a:r>
              <a:rPr lang="sk-SK" sz="7600" dirty="0">
                <a:solidFill>
                  <a:srgbClr val="D92E2D"/>
                </a:solidFill>
              </a:rPr>
              <a:t> Entry </a:t>
            </a:r>
            <a:r>
              <a:rPr lang="sk-SK" sz="7600" dirty="0" err="1">
                <a:solidFill>
                  <a:srgbClr val="D92E2D"/>
                </a:solidFill>
              </a:rPr>
              <a:t>analysis</a:t>
            </a:r>
            <a:r>
              <a:rPr lang="sk-SK" sz="7600" dirty="0">
                <a:solidFill>
                  <a:srgbClr val="D92E2D"/>
                </a:solidFill>
              </a:rPr>
              <a:t> </a:t>
            </a:r>
            <a:endParaRPr lang="sk-SK" sz="7600" dirty="0"/>
          </a:p>
          <a:p>
            <a:pPr marL="0" marR="0" lvl="0" indent="0" algn="ctr" rtl="0">
              <a:lnSpc>
                <a:spcPct val="90000"/>
              </a:lnSpc>
              <a:spcBef>
                <a:spcPts val="0"/>
              </a:spcBef>
              <a:spcAft>
                <a:spcPts val="0"/>
              </a:spcAft>
              <a:buClr>
                <a:srgbClr val="D92E2D"/>
              </a:buClr>
              <a:buSzPts val="4000"/>
              <a:buFont typeface="Calibri"/>
              <a:buNone/>
            </a:pPr>
            <a:r>
              <a:rPr lang="sk-SK" sz="4000" b="1" dirty="0">
                <a:solidFill>
                  <a:srgbClr val="D92E2D"/>
                </a:solidFill>
                <a:latin typeface="Calibri"/>
                <a:ea typeface="Calibri"/>
                <a:cs typeface="Calibri"/>
                <a:sym typeface="Calibri"/>
              </a:rPr>
              <a:t> </a:t>
            </a:r>
            <a:endParaRPr sz="4000" b="1" dirty="0">
              <a:solidFill>
                <a:srgbClr val="D92E2D"/>
              </a:solidFill>
              <a:latin typeface="Calibri"/>
              <a:ea typeface="Calibri"/>
              <a:cs typeface="Calibri"/>
              <a:sym typeface="Calibri"/>
            </a:endParaRPr>
          </a:p>
        </p:txBody>
      </p:sp>
      <p:pic>
        <p:nvPicPr>
          <p:cNvPr id="201" name="Google Shape;201;gf9ff28dbe4_0_82"/>
          <p:cNvPicPr preferRelativeResize="0"/>
          <p:nvPr/>
        </p:nvPicPr>
        <p:blipFill rotWithShape="1">
          <a:blip r:embed="rId5">
            <a:alphaModFix/>
          </a:blip>
          <a:srcRect/>
          <a:stretch/>
        </p:blipFill>
        <p:spPr>
          <a:xfrm>
            <a:off x="10583253" y="1304622"/>
            <a:ext cx="1267326" cy="933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99" name="Google Shape;199;gf9ff28dbe4_0_82"/>
          <p:cNvSpPr txBox="1">
            <a:spLocks noGrp="1"/>
          </p:cNvSpPr>
          <p:nvPr>
            <p:ph type="subTitle" idx="1"/>
          </p:nvPr>
        </p:nvSpPr>
        <p:spPr>
          <a:xfrm>
            <a:off x="1524000" y="1304622"/>
            <a:ext cx="9144000" cy="48951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sz="1600" dirty="0"/>
          </a:p>
          <a:p>
            <a:pPr lvl="0" indent="-412750" algn="l">
              <a:spcBef>
                <a:spcPts val="0"/>
              </a:spcBef>
              <a:buSzPts val="2900"/>
              <a:buChar char="●"/>
            </a:pPr>
            <a:r>
              <a:rPr lang="sk-SK" sz="1600" b="1" dirty="0"/>
              <a:t>U</a:t>
            </a:r>
            <a:r>
              <a:rPr lang="en-US" sz="1600" b="1" dirty="0" err="1"/>
              <a:t>nderstanding</a:t>
            </a:r>
            <a:r>
              <a:rPr lang="en-US" sz="1600" b="1" dirty="0"/>
              <a:t> of the brand </a:t>
            </a:r>
            <a:r>
              <a:rPr lang="en-US" sz="1600" dirty="0"/>
              <a:t>- Brands are different from products in a way that brands are “what the consumers buy”, while products are “what concern/companies make”. </a:t>
            </a:r>
            <a:r>
              <a:rPr lang="sk-SK" sz="1600" dirty="0" err="1"/>
              <a:t>It</a:t>
            </a:r>
            <a:r>
              <a:rPr lang="sk-SK" sz="1600" dirty="0"/>
              <a:t> </a:t>
            </a:r>
            <a:r>
              <a:rPr lang="en-US" sz="1600" dirty="0"/>
              <a:t>is an accumulation of emotional and functional associations. Brand is a promise that the product will perform as per customer’s expectations. It shapes expectations</a:t>
            </a:r>
            <a:r>
              <a:rPr lang="sk-SK" sz="1600" dirty="0"/>
              <a:t> of </a:t>
            </a:r>
            <a:r>
              <a:rPr lang="sk-SK" sz="1600" dirty="0" err="1"/>
              <a:t>customers</a:t>
            </a:r>
            <a:r>
              <a:rPr lang="en-US" sz="1600" dirty="0"/>
              <a:t> about the product. </a:t>
            </a:r>
            <a:r>
              <a:rPr lang="sk-SK" sz="1600" dirty="0" err="1"/>
              <a:t>They</a:t>
            </a:r>
            <a:r>
              <a:rPr lang="sk-SK" sz="1600" dirty="0"/>
              <a:t> </a:t>
            </a:r>
            <a:r>
              <a:rPr lang="en-US" sz="1600" dirty="0"/>
              <a:t>usually have a trademark which protects them from use by others. A brand gives particular information about the organization, good or service, differentiating it from others in marketplace. Brand carries an assurance about the characteristics that make the product or service unique. A strong brand is a means of making people aware of what the company represents and what are it’s offerings.</a:t>
            </a:r>
            <a:endParaRPr lang="sk-SK" sz="1600" dirty="0"/>
          </a:p>
          <a:p>
            <a:pPr lvl="0" indent="-412750" algn="l">
              <a:spcBef>
                <a:spcPts val="0"/>
              </a:spcBef>
              <a:buSzPts val="2900"/>
              <a:buChar char="●"/>
            </a:pPr>
            <a:endParaRPr lang="en-US" sz="1600" b="1" dirty="0"/>
          </a:p>
          <a:p>
            <a:pPr lvl="0" indent="-412750" algn="l">
              <a:spcBef>
                <a:spcPts val="0"/>
              </a:spcBef>
              <a:buSzPts val="2900"/>
              <a:buChar char="●"/>
            </a:pPr>
            <a:r>
              <a:rPr lang="sk-SK" sz="1600" b="1" dirty="0"/>
              <a:t>B</a:t>
            </a:r>
            <a:r>
              <a:rPr lang="en-US" sz="1600" b="1" dirty="0" err="1"/>
              <a:t>usiness</a:t>
            </a:r>
            <a:r>
              <a:rPr lang="en-US" sz="1600" b="1" dirty="0"/>
              <a:t> model</a:t>
            </a:r>
            <a:r>
              <a:rPr lang="sk-SK" sz="1600" b="1" dirty="0"/>
              <a:t> – </a:t>
            </a:r>
            <a:r>
              <a:rPr lang="sk-SK" sz="1600" dirty="0" err="1"/>
              <a:t>is</a:t>
            </a:r>
            <a:r>
              <a:rPr lang="sk-SK" sz="1600" dirty="0"/>
              <a:t> a </a:t>
            </a:r>
            <a:r>
              <a:rPr lang="sk-SK" sz="1600" dirty="0" err="1"/>
              <a:t>framework</a:t>
            </a:r>
            <a:r>
              <a:rPr lang="sk-SK" sz="1600" dirty="0"/>
              <a:t> </a:t>
            </a:r>
            <a:r>
              <a:rPr lang="sk-SK" sz="1600" dirty="0" err="1"/>
              <a:t>for</a:t>
            </a:r>
            <a:r>
              <a:rPr lang="sk-SK" sz="1600" dirty="0"/>
              <a:t> </a:t>
            </a:r>
            <a:r>
              <a:rPr lang="sk-SK" sz="1600" dirty="0" err="1"/>
              <a:t>finding</a:t>
            </a:r>
            <a:r>
              <a:rPr lang="sk-SK" sz="1600" dirty="0"/>
              <a:t> a </a:t>
            </a:r>
            <a:r>
              <a:rPr lang="sk-SK" sz="1600" dirty="0" err="1"/>
              <a:t>systematic</a:t>
            </a:r>
            <a:r>
              <a:rPr lang="sk-SK" sz="1600" dirty="0"/>
              <a:t> </a:t>
            </a:r>
            <a:r>
              <a:rPr lang="sk-SK" sz="1600" dirty="0" err="1"/>
              <a:t>way</a:t>
            </a:r>
            <a:r>
              <a:rPr lang="sk-SK" sz="1600" dirty="0"/>
              <a:t> to </a:t>
            </a:r>
            <a:r>
              <a:rPr lang="sk-SK" sz="1600" dirty="0" err="1"/>
              <a:t>unlock</a:t>
            </a:r>
            <a:r>
              <a:rPr lang="sk-SK" sz="1600" dirty="0"/>
              <a:t> </a:t>
            </a:r>
            <a:r>
              <a:rPr lang="sk-SK" sz="1600" dirty="0" err="1"/>
              <a:t>long</a:t>
            </a:r>
            <a:r>
              <a:rPr lang="sk-SK" sz="1600" dirty="0"/>
              <a:t>- term </a:t>
            </a:r>
            <a:r>
              <a:rPr lang="sk-SK" sz="1600" dirty="0" err="1"/>
              <a:t>value</a:t>
            </a:r>
            <a:r>
              <a:rPr lang="sk-SK" sz="1600" dirty="0"/>
              <a:t> </a:t>
            </a:r>
            <a:r>
              <a:rPr lang="sk-SK" sz="1600" dirty="0" err="1"/>
              <a:t>for</a:t>
            </a:r>
            <a:r>
              <a:rPr lang="sk-SK" sz="1600" dirty="0"/>
              <a:t> </a:t>
            </a:r>
            <a:r>
              <a:rPr lang="sk-SK" sz="1600" dirty="0" err="1"/>
              <a:t>an</a:t>
            </a:r>
            <a:r>
              <a:rPr lang="sk-SK" sz="1600" dirty="0"/>
              <a:t> </a:t>
            </a:r>
            <a:r>
              <a:rPr lang="sk-SK" sz="1600" dirty="0" err="1"/>
              <a:t>organization</a:t>
            </a:r>
            <a:r>
              <a:rPr lang="sk-SK" sz="1600" dirty="0"/>
              <a:t> </a:t>
            </a:r>
            <a:r>
              <a:rPr lang="sk-SK" sz="1600" dirty="0" err="1"/>
              <a:t>while</a:t>
            </a:r>
            <a:r>
              <a:rPr lang="sk-SK" sz="1600" dirty="0"/>
              <a:t> </a:t>
            </a:r>
            <a:r>
              <a:rPr lang="sk-SK" sz="1600" dirty="0" err="1"/>
              <a:t>delivering</a:t>
            </a:r>
            <a:r>
              <a:rPr lang="sk-SK" sz="1600" dirty="0"/>
              <a:t> </a:t>
            </a:r>
            <a:r>
              <a:rPr lang="sk-SK" sz="1600" dirty="0" err="1"/>
              <a:t>value</a:t>
            </a:r>
            <a:r>
              <a:rPr lang="sk-SK" sz="1600" dirty="0"/>
              <a:t> to </a:t>
            </a:r>
            <a:r>
              <a:rPr lang="sk-SK" sz="1600" dirty="0" err="1"/>
              <a:t>customers</a:t>
            </a:r>
            <a:r>
              <a:rPr lang="sk-SK" sz="1600" dirty="0"/>
              <a:t> and </a:t>
            </a:r>
            <a:r>
              <a:rPr lang="sk-SK" sz="1600" dirty="0" err="1"/>
              <a:t>capturing</a:t>
            </a:r>
            <a:r>
              <a:rPr lang="sk-SK" sz="1600" dirty="0"/>
              <a:t> </a:t>
            </a:r>
            <a:r>
              <a:rPr lang="sk-SK" sz="1600" dirty="0" err="1"/>
              <a:t>value</a:t>
            </a:r>
            <a:r>
              <a:rPr lang="sk-SK" sz="1600" dirty="0"/>
              <a:t> </a:t>
            </a:r>
            <a:r>
              <a:rPr lang="sk-SK" sz="1600" dirty="0" err="1"/>
              <a:t>through</a:t>
            </a:r>
            <a:r>
              <a:rPr lang="sk-SK" sz="1600" dirty="0"/>
              <a:t> </a:t>
            </a:r>
            <a:r>
              <a:rPr lang="sk-SK" sz="1600" dirty="0" err="1"/>
              <a:t>monetization</a:t>
            </a:r>
            <a:r>
              <a:rPr lang="sk-SK" sz="1600" dirty="0"/>
              <a:t> </a:t>
            </a:r>
            <a:r>
              <a:rPr lang="sk-SK" sz="1600" dirty="0" err="1"/>
              <a:t>strategies</a:t>
            </a:r>
            <a:r>
              <a:rPr lang="sk-SK" sz="1600" dirty="0"/>
              <a:t>. </a:t>
            </a:r>
            <a:r>
              <a:rPr lang="sk-SK" sz="1600" b="1" dirty="0"/>
              <a:t> </a:t>
            </a:r>
            <a:r>
              <a:rPr lang="sk-SK" sz="1600" dirty="0"/>
              <a:t>A business model </a:t>
            </a:r>
            <a:r>
              <a:rPr lang="sk-SK" sz="1600" dirty="0" err="1"/>
              <a:t>is</a:t>
            </a:r>
            <a:r>
              <a:rPr lang="sk-SK" sz="1600" dirty="0"/>
              <a:t> a </a:t>
            </a:r>
            <a:r>
              <a:rPr lang="sk-SK" sz="1600" dirty="0" err="1"/>
              <a:t>holistic</a:t>
            </a:r>
            <a:r>
              <a:rPr lang="sk-SK" sz="1600" dirty="0"/>
              <a:t> </a:t>
            </a:r>
            <a:r>
              <a:rPr lang="sk-SK" sz="1600" dirty="0" err="1"/>
              <a:t>framework</a:t>
            </a:r>
            <a:r>
              <a:rPr lang="sk-SK" sz="1600" dirty="0"/>
              <a:t> to </a:t>
            </a:r>
            <a:r>
              <a:rPr lang="sk-SK" sz="1600" dirty="0" err="1"/>
              <a:t>understand</a:t>
            </a:r>
            <a:r>
              <a:rPr lang="sk-SK" sz="1600" dirty="0"/>
              <a:t> design, and test </a:t>
            </a:r>
            <a:r>
              <a:rPr lang="sk-SK" sz="1600" dirty="0" err="1"/>
              <a:t>your</a:t>
            </a:r>
            <a:r>
              <a:rPr lang="sk-SK" sz="1600" dirty="0"/>
              <a:t> business </a:t>
            </a:r>
            <a:r>
              <a:rPr lang="sk-SK" sz="1600" dirty="0" err="1"/>
              <a:t>assumptions</a:t>
            </a:r>
            <a:r>
              <a:rPr lang="sk-SK" sz="1600" dirty="0"/>
              <a:t> in </a:t>
            </a:r>
            <a:r>
              <a:rPr lang="sk-SK" sz="1600" dirty="0" err="1"/>
              <a:t>the</a:t>
            </a:r>
            <a:r>
              <a:rPr lang="sk-SK" sz="1600" dirty="0"/>
              <a:t> </a:t>
            </a:r>
            <a:r>
              <a:rPr lang="sk-SK" sz="1600" dirty="0" err="1"/>
              <a:t>marketplace</a:t>
            </a:r>
            <a:r>
              <a:rPr lang="sk-SK" sz="1600" dirty="0"/>
              <a:t>.</a:t>
            </a:r>
            <a:endParaRPr lang="sk-SK" sz="1600" b="1" dirty="0"/>
          </a:p>
        </p:txBody>
      </p:sp>
      <p:sp>
        <p:nvSpPr>
          <p:cNvPr id="200" name="Google Shape;200;gf9ff28dbe4_0_82"/>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
        <p:nvSpPr>
          <p:cNvPr id="9" name="Google Shape;200;gf9ff28dbe4_0_82"/>
          <p:cNvSpPr txBox="1"/>
          <p:nvPr/>
        </p:nvSpPr>
        <p:spPr>
          <a:xfrm>
            <a:off x="8058976" y="647870"/>
            <a:ext cx="3811800" cy="642900"/>
          </a:xfrm>
          <a:prstGeom prst="rect">
            <a:avLst/>
          </a:prstGeom>
          <a:noFill/>
          <a:ln>
            <a:noFill/>
          </a:ln>
        </p:spPr>
        <p:txBody>
          <a:bodyPr spcFirstLastPara="1" wrap="square" lIns="91425" tIns="45700" rIns="91425" bIns="45700" anchor="b" anchorCtr="0">
            <a:normAutofit fontScale="32500" lnSpcReduction="20000"/>
          </a:bodyPr>
          <a:lstStyle/>
          <a:p>
            <a:pPr algn="ctr">
              <a:lnSpc>
                <a:spcPct val="90000"/>
              </a:lnSpc>
              <a:buClr>
                <a:srgbClr val="D92E2D"/>
              </a:buClr>
              <a:buSzPts val="4000"/>
            </a:pPr>
            <a:r>
              <a:rPr lang="sk-SK" sz="9800" dirty="0">
                <a:solidFill>
                  <a:srgbClr val="D92E2D"/>
                </a:solidFill>
                <a:latin typeface="Calibri"/>
                <a:ea typeface="Calibri"/>
                <a:cs typeface="Calibri"/>
                <a:sym typeface="Calibri"/>
              </a:rPr>
              <a:t>2.</a:t>
            </a:r>
            <a:r>
              <a:rPr lang="sk-SK" sz="9800" dirty="0">
                <a:solidFill>
                  <a:srgbClr val="D92E2D"/>
                </a:solidFill>
              </a:rPr>
              <a:t> Entry </a:t>
            </a:r>
            <a:r>
              <a:rPr lang="sk-SK" sz="9800" dirty="0" err="1">
                <a:solidFill>
                  <a:srgbClr val="D92E2D"/>
                </a:solidFill>
              </a:rPr>
              <a:t>analysis</a:t>
            </a:r>
            <a:r>
              <a:rPr lang="sk-SK" sz="9000" dirty="0">
                <a:solidFill>
                  <a:srgbClr val="D92E2D"/>
                </a:solidFill>
              </a:rPr>
              <a:t> </a:t>
            </a:r>
            <a:endParaRPr lang="sk-SK" sz="9000" dirty="0"/>
          </a:p>
          <a:p>
            <a:pPr marL="0" marR="0" lvl="0" indent="0" algn="ctr" rtl="0">
              <a:lnSpc>
                <a:spcPct val="90000"/>
              </a:lnSpc>
              <a:spcBef>
                <a:spcPts val="0"/>
              </a:spcBef>
              <a:spcAft>
                <a:spcPts val="0"/>
              </a:spcAft>
              <a:buClr>
                <a:srgbClr val="D92E2D"/>
              </a:buClr>
              <a:buSzPts val="4000"/>
              <a:buFont typeface="Calibri"/>
              <a:buNone/>
            </a:pPr>
            <a:r>
              <a:rPr lang="sk-SK" sz="4000" b="1" dirty="0">
                <a:solidFill>
                  <a:srgbClr val="D92E2D"/>
                </a:solidFill>
                <a:latin typeface="Calibri"/>
                <a:ea typeface="Calibri"/>
                <a:cs typeface="Calibri"/>
                <a:sym typeface="Calibri"/>
              </a:rPr>
              <a:t> </a:t>
            </a: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23869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f9ff28dbe4_0_9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07" name="Google Shape;207;gf9ff28dbe4_0_9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gf9ff28dbe4_0_9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f9ff28dbe4_0_9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gf9ff28dbe4_0_92"/>
          <p:cNvPicPr preferRelativeResize="0"/>
          <p:nvPr/>
        </p:nvPicPr>
        <p:blipFill rotWithShape="1">
          <a:blip r:embed="rId4">
            <a:alphaModFix/>
          </a:blip>
          <a:srcRect/>
          <a:stretch/>
        </p:blipFill>
        <p:spPr>
          <a:xfrm>
            <a:off x="1127461" y="169687"/>
            <a:ext cx="3811685" cy="1121083"/>
          </a:xfrm>
          <a:prstGeom prst="rect">
            <a:avLst/>
          </a:prstGeom>
          <a:noFill/>
          <a:ln>
            <a:noFill/>
          </a:ln>
        </p:spPr>
      </p:pic>
      <p:sp>
        <p:nvSpPr>
          <p:cNvPr id="211" name="Google Shape;211;gf9ff28dbe4_0_92"/>
          <p:cNvSpPr txBox="1">
            <a:spLocks noGrp="1"/>
          </p:cNvSpPr>
          <p:nvPr>
            <p:ph type="subTitle" idx="1"/>
          </p:nvPr>
        </p:nvSpPr>
        <p:spPr>
          <a:xfrm>
            <a:off x="1524000" y="1290770"/>
            <a:ext cx="10346776" cy="49089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r>
              <a:rPr lang="en-US" sz="1600" dirty="0">
                <a:sym typeface="Calibri"/>
              </a:rPr>
              <a:t> </a:t>
            </a:r>
            <a:endParaRPr sz="1600" dirty="0"/>
          </a:p>
          <a:p>
            <a:pPr marL="50800" indent="0" algn="l"/>
            <a:r>
              <a:rPr lang="sk-SK" sz="1600" b="1" dirty="0"/>
              <a:t>1. </a:t>
            </a:r>
            <a:r>
              <a:rPr lang="fi-FI" sz="1600" b="1" dirty="0"/>
              <a:t>Y</a:t>
            </a:r>
            <a:r>
              <a:rPr lang="sk-SK" sz="1600" b="1" dirty="0"/>
              <a:t>our target audience and your competitors </a:t>
            </a:r>
            <a:r>
              <a:rPr lang="sk-SK" sz="1600" dirty="0"/>
              <a:t>- before creation a business brand </a:t>
            </a:r>
            <a:r>
              <a:rPr lang="en-US" sz="1600" dirty="0"/>
              <a:t>you need to understand the current market, i.e., who your potential customers and current competitors are.</a:t>
            </a:r>
          </a:p>
          <a:p>
            <a:pPr marL="0" algn="l">
              <a:lnSpc>
                <a:spcPct val="120000"/>
              </a:lnSpc>
              <a:spcBef>
                <a:spcPts val="0"/>
              </a:spcBef>
            </a:pPr>
            <a:r>
              <a:rPr lang="en-US" sz="1600" dirty="0"/>
              <a:t>There are </a:t>
            </a:r>
            <a:r>
              <a:rPr lang="sk-SK" sz="1600" dirty="0" err="1"/>
              <a:t>few</a:t>
            </a:r>
            <a:r>
              <a:rPr lang="en-US" sz="1600" dirty="0"/>
              <a:t> ways to do this step</a:t>
            </a:r>
            <a:r>
              <a:rPr lang="sk-SK" sz="1600" dirty="0"/>
              <a:t> </a:t>
            </a:r>
            <a:r>
              <a:rPr lang="en-US" sz="1600" dirty="0"/>
              <a:t>:</a:t>
            </a:r>
            <a:endParaRPr lang="sk-SK" sz="1600" dirty="0"/>
          </a:p>
          <a:p>
            <a:pPr marL="0" algn="l">
              <a:lnSpc>
                <a:spcPct val="120000"/>
              </a:lnSpc>
              <a:spcBef>
                <a:spcPts val="0"/>
              </a:spcBef>
            </a:pPr>
            <a:r>
              <a:rPr lang="sk-SK" sz="1600" dirty="0"/>
              <a:t>- </a:t>
            </a:r>
            <a:r>
              <a:rPr lang="en-US" sz="1600" dirty="0"/>
              <a:t>Google your product or service category and analyze the direct and indirect</a:t>
            </a:r>
            <a:r>
              <a:rPr lang="sk-SK" sz="1600" dirty="0"/>
              <a:t> </a:t>
            </a:r>
            <a:r>
              <a:rPr lang="en-US" sz="1600" dirty="0"/>
              <a:t>competitors that come up.</a:t>
            </a:r>
            <a:r>
              <a:rPr lang="sk-SK" sz="1600" dirty="0"/>
              <a:t> </a:t>
            </a:r>
          </a:p>
          <a:p>
            <a:pPr marL="0" algn="l">
              <a:lnSpc>
                <a:spcPct val="120000"/>
              </a:lnSpc>
              <a:spcBef>
                <a:spcPts val="0"/>
              </a:spcBef>
            </a:pPr>
            <a:r>
              <a:rPr lang="sk-SK" sz="1600" dirty="0"/>
              <a:t>- </a:t>
            </a:r>
            <a:r>
              <a:rPr lang="en-US" sz="1600" dirty="0"/>
              <a:t>Check </a:t>
            </a:r>
            <a:r>
              <a:rPr lang="en-US" sz="1600" dirty="0" err="1"/>
              <a:t>subreddits</a:t>
            </a:r>
            <a:r>
              <a:rPr lang="en-US" sz="1600" dirty="0"/>
              <a:t> that relate to your customers and eavesdrop on their conversations and product recommendations.</a:t>
            </a:r>
          </a:p>
          <a:p>
            <a:pPr marL="0" algn="l">
              <a:lnSpc>
                <a:spcPct val="120000"/>
              </a:lnSpc>
              <a:spcBef>
                <a:spcPts val="0"/>
              </a:spcBef>
            </a:pPr>
            <a:r>
              <a:rPr lang="sk-SK" sz="1600" dirty="0"/>
              <a:t>- </a:t>
            </a:r>
            <a:r>
              <a:rPr lang="en-US" sz="1600" dirty="0"/>
              <a:t>Talk to people who are part of your target market and ask them what brands they buy from in your space.</a:t>
            </a:r>
          </a:p>
          <a:p>
            <a:pPr marL="0" algn="l">
              <a:lnSpc>
                <a:spcPct val="120000"/>
              </a:lnSpc>
              <a:spcBef>
                <a:spcPts val="0"/>
              </a:spcBef>
            </a:pPr>
            <a:r>
              <a:rPr lang="sk-SK" sz="1600" dirty="0"/>
              <a:t>- </a:t>
            </a:r>
            <a:r>
              <a:rPr lang="en-US" sz="1600" dirty="0"/>
              <a:t>Look at the relevant social media accounts or pages your target audience follows and are receptive to.</a:t>
            </a:r>
          </a:p>
          <a:p>
            <a:pPr marL="0" algn="l">
              <a:lnSpc>
                <a:spcPct val="120000"/>
              </a:lnSpc>
              <a:spcBef>
                <a:spcPts val="0"/>
              </a:spcBef>
            </a:pPr>
            <a:r>
              <a:rPr lang="sk-SK" sz="1600" dirty="0"/>
              <a:t>- </a:t>
            </a:r>
            <a:r>
              <a:rPr lang="en-US" sz="1600" dirty="0"/>
              <a:t>Go shopping online or offline and get a feel for how your customers would browse and buy products.</a:t>
            </a:r>
          </a:p>
          <a:p>
            <a:pPr marL="0" algn="l">
              <a:lnSpc>
                <a:spcPct val="120000"/>
              </a:lnSpc>
              <a:spcBef>
                <a:spcPts val="0"/>
              </a:spcBef>
            </a:pPr>
            <a:r>
              <a:rPr lang="en-US" sz="1600" dirty="0"/>
              <a:t>As you go about your research, make a note of:</a:t>
            </a:r>
            <a:endParaRPr lang="sk-SK" sz="1600" dirty="0"/>
          </a:p>
          <a:p>
            <a:pPr marL="0" algn="l">
              <a:spcBef>
                <a:spcPts val="0"/>
              </a:spcBef>
            </a:pPr>
            <a:r>
              <a:rPr lang="sk-SK" sz="1600" b="1" dirty="0"/>
              <a:t>	- </a:t>
            </a:r>
            <a:r>
              <a:rPr lang="en-US" sz="1600" b="1" dirty="0"/>
              <a:t>Who your “lowest hanging fruit” customers are</a:t>
            </a:r>
            <a:r>
              <a:rPr lang="en-US" sz="1600" dirty="0"/>
              <a:t>—the ones you could most easily sell to.</a:t>
            </a:r>
          </a:p>
          <a:p>
            <a:pPr marL="0" algn="l">
              <a:spcBef>
                <a:spcPts val="0"/>
              </a:spcBef>
            </a:pPr>
            <a:r>
              <a:rPr lang="sk-SK" sz="1600" b="1" dirty="0"/>
              <a:t>	- </a:t>
            </a:r>
            <a:r>
              <a:rPr lang="en-US" sz="1600" b="1" dirty="0"/>
              <a:t>Who your top-of-mind competitors are</a:t>
            </a:r>
            <a:r>
              <a:rPr lang="en-US" sz="1600" dirty="0"/>
              <a:t>—the brands that are established and known in the market.</a:t>
            </a:r>
          </a:p>
          <a:p>
            <a:pPr marL="0" algn="l">
              <a:spcBef>
                <a:spcPts val="0"/>
              </a:spcBef>
            </a:pPr>
            <a:r>
              <a:rPr lang="sk-SK" sz="1600" b="1" dirty="0"/>
              <a:t>	- </a:t>
            </a:r>
            <a:r>
              <a:rPr lang="en-US" sz="1600" b="1" dirty="0"/>
              <a:t>How your customers speak and what they talk about</a:t>
            </a:r>
            <a:r>
              <a:rPr lang="en-US" sz="1600" dirty="0"/>
              <a:t>—the interests they have and the language they express them in.</a:t>
            </a:r>
          </a:p>
          <a:p>
            <a:pPr marL="44450" lvl="0" indent="0" algn="l">
              <a:buSzPts val="2900"/>
            </a:pPr>
            <a:r>
              <a:rPr lang="sk-SK" sz="1600" b="1" dirty="0"/>
              <a:t>2. </a:t>
            </a:r>
            <a:r>
              <a:rPr lang="fi-FI" sz="1600" b="1" dirty="0"/>
              <a:t>T</a:t>
            </a:r>
            <a:r>
              <a:rPr lang="en-US" sz="1600" b="1" dirty="0" err="1"/>
              <a:t>heoretical</a:t>
            </a:r>
            <a:r>
              <a:rPr lang="en-US" sz="1600" b="1" dirty="0"/>
              <a:t> basis of competition analysis</a:t>
            </a:r>
            <a:r>
              <a:rPr lang="sk-SK" sz="1600" b="1" dirty="0"/>
              <a:t> – </a:t>
            </a:r>
            <a:r>
              <a:rPr lang="sk-SK" sz="1600" dirty="0" err="1"/>
              <a:t>resources</a:t>
            </a:r>
            <a:r>
              <a:rPr lang="sk-SK" sz="1600" dirty="0"/>
              <a:t> of </a:t>
            </a:r>
            <a:r>
              <a:rPr lang="sk-SK" sz="1600" dirty="0" err="1"/>
              <a:t>gained</a:t>
            </a:r>
            <a:r>
              <a:rPr lang="sk-SK" sz="1600" dirty="0"/>
              <a:t> </a:t>
            </a:r>
            <a:r>
              <a:rPr lang="sk-SK" sz="1600" dirty="0" err="1"/>
              <a:t>datas</a:t>
            </a:r>
            <a:endParaRPr lang="en-US" sz="1600" b="1" dirty="0"/>
          </a:p>
          <a:p>
            <a:pPr marL="44450" lvl="0" indent="0" algn="l">
              <a:buSzPts val="2900"/>
            </a:pPr>
            <a:r>
              <a:rPr lang="sk-SK" sz="1600" b="1" dirty="0"/>
              <a:t>3. </a:t>
            </a:r>
            <a:r>
              <a:rPr lang="en-US" sz="1600" b="1" dirty="0"/>
              <a:t>Determination of direct competition,</a:t>
            </a:r>
            <a:r>
              <a:rPr lang="sk-SK" sz="1600" b="1" dirty="0"/>
              <a:t> </a:t>
            </a:r>
            <a:r>
              <a:rPr lang="en-US" sz="1600" b="1" dirty="0"/>
              <a:t>as well as competition between suppliers.</a:t>
            </a:r>
            <a:r>
              <a:rPr lang="sk-SK" sz="1600" b="1" dirty="0"/>
              <a:t> </a:t>
            </a:r>
            <a:endParaRPr sz="1600" b="1" dirty="0"/>
          </a:p>
        </p:txBody>
      </p:sp>
      <p:sp>
        <p:nvSpPr>
          <p:cNvPr id="212" name="Google Shape;212;gf9ff28dbe4_0_92"/>
          <p:cNvSpPr txBox="1"/>
          <p:nvPr/>
        </p:nvSpPr>
        <p:spPr>
          <a:xfrm>
            <a:off x="7285220" y="597819"/>
            <a:ext cx="5679838" cy="571241"/>
          </a:xfrm>
          <a:prstGeom prst="rect">
            <a:avLst/>
          </a:prstGeom>
          <a:noFill/>
          <a:ln>
            <a:noFill/>
          </a:ln>
        </p:spPr>
        <p:txBody>
          <a:bodyPr spcFirstLastPara="1" wrap="square" lIns="91425" tIns="45700" rIns="91425" bIns="45700" anchor="b" anchorCtr="0">
            <a:noAutofit/>
          </a:bodyPr>
          <a:lstStyle/>
          <a:p>
            <a:pPr lvl="0">
              <a:lnSpc>
                <a:spcPct val="90000"/>
              </a:lnSpc>
              <a:buClr>
                <a:srgbClr val="D92E2D"/>
              </a:buClr>
              <a:buSzPts val="3200"/>
            </a:pPr>
            <a:r>
              <a:rPr lang="sk-SK" sz="3200" dirty="0">
                <a:solidFill>
                  <a:srgbClr val="D92E2D"/>
                </a:solidFill>
              </a:rPr>
              <a:t>3. Competition </a:t>
            </a:r>
            <a:r>
              <a:rPr lang="sk-SK" sz="3200" dirty="0" err="1">
                <a:solidFill>
                  <a:srgbClr val="D92E2D"/>
                </a:solidFill>
              </a:rPr>
              <a:t>analysis</a:t>
            </a:r>
            <a:endParaRPr lang="sk-SK" sz="3200" dirty="0"/>
          </a:p>
        </p:txBody>
      </p:sp>
      <p:pic>
        <p:nvPicPr>
          <p:cNvPr id="9" name="Google Shape;390;p8"/>
          <p:cNvPicPr preferRelativeResize="0"/>
          <p:nvPr/>
        </p:nvPicPr>
        <p:blipFill rotWithShape="1">
          <a:blip r:embed="rId5">
            <a:alphaModFix/>
          </a:blip>
          <a:srcRect/>
          <a:stretch/>
        </p:blipFill>
        <p:spPr>
          <a:xfrm>
            <a:off x="10432404" y="5479410"/>
            <a:ext cx="1438372" cy="12076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2000"/>
                                        <p:tgtEl>
                                          <p:spTgt spid="20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2000"/>
                                        <p:tgtEl>
                                          <p:spTgt spid="20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2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196441"/>
            <a:ext cx="9144000" cy="4708977"/>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1000"/>
              </a:spcBef>
              <a:spcAft>
                <a:spcPts val="0"/>
              </a:spcAft>
              <a:buClr>
                <a:schemeClr val="dk1"/>
              </a:buClr>
              <a:buSzPts val="2900"/>
              <a:buFont typeface="Wingdings" panose="05000000000000000000" pitchFamily="2" charset="2"/>
              <a:buChar char="Ø"/>
            </a:pPr>
            <a:r>
              <a:rPr lang="fi-FI" sz="1600" b="1" dirty="0"/>
              <a:t>P</a:t>
            </a:r>
            <a:r>
              <a:rPr lang="sk-SK" sz="1600" b="1" dirty="0"/>
              <a:t>ick your focus and personality </a:t>
            </a:r>
            <a:r>
              <a:rPr lang="sk-SK" sz="1600" dirty="0"/>
              <a:t>- </a:t>
            </a:r>
            <a:r>
              <a:rPr lang="en-US" sz="1600" dirty="0"/>
              <a:t>You can’t ​​establish your brand to be everything to everyone, especially at</a:t>
            </a:r>
            <a:r>
              <a:rPr lang="sk-SK" sz="1600" dirty="0"/>
              <a:t> </a:t>
            </a:r>
            <a:r>
              <a:rPr lang="en-US" sz="1600" dirty="0"/>
              <a:t>the start.</a:t>
            </a:r>
          </a:p>
          <a:p>
            <a:pPr marL="0" algn="l">
              <a:lnSpc>
                <a:spcPct val="120000"/>
              </a:lnSpc>
              <a:spcBef>
                <a:spcPts val="0"/>
              </a:spcBef>
            </a:pPr>
            <a:r>
              <a:rPr lang="en-US" sz="1600" dirty="0"/>
              <a:t>It’s important to find your focus and let that inform all the other parts of your brand as you build it.</a:t>
            </a:r>
          </a:p>
          <a:p>
            <a:pPr marL="0" algn="l">
              <a:lnSpc>
                <a:spcPct val="120000"/>
              </a:lnSpc>
              <a:spcBef>
                <a:spcPts val="0"/>
              </a:spcBef>
            </a:pPr>
            <a:r>
              <a:rPr lang="sk-SK" sz="1600" dirty="0" err="1"/>
              <a:t>You</a:t>
            </a:r>
            <a:r>
              <a:rPr lang="sk-SK" sz="1600" dirty="0"/>
              <a:t> </a:t>
            </a:r>
            <a:r>
              <a:rPr lang="sk-SK" sz="1600" dirty="0" err="1"/>
              <a:t>need</a:t>
            </a:r>
            <a:r>
              <a:rPr lang="sk-SK" sz="1600" dirty="0"/>
              <a:t> to </a:t>
            </a:r>
            <a:r>
              <a:rPr lang="sk-SK" sz="1600" dirty="0" err="1"/>
              <a:t>know</a:t>
            </a:r>
            <a:r>
              <a:rPr lang="sk-SK" sz="1600" dirty="0"/>
              <a:t> </a:t>
            </a:r>
            <a:r>
              <a:rPr lang="sk-SK" sz="1600" dirty="0" err="1"/>
              <a:t>first</a:t>
            </a:r>
            <a:r>
              <a:rPr lang="sk-SK" sz="1600" dirty="0"/>
              <a:t>: </a:t>
            </a:r>
          </a:p>
          <a:p>
            <a:pPr marL="0" algn="l">
              <a:lnSpc>
                <a:spcPct val="120000"/>
              </a:lnSpc>
              <a:spcBef>
                <a:spcPts val="0"/>
              </a:spcBef>
            </a:pPr>
            <a:r>
              <a:rPr lang="sk-SK" sz="1600" b="1" i="1" dirty="0"/>
              <a:t>1. </a:t>
            </a:r>
            <a:r>
              <a:rPr lang="en-US" sz="1600" b="1" i="1" dirty="0"/>
              <a:t>What’s your positioning </a:t>
            </a:r>
            <a:r>
              <a:rPr lang="en-US" sz="1600" b="1" i="1" dirty="0" err="1"/>
              <a:t>statement</a:t>
            </a:r>
            <a:r>
              <a:rPr lang="en-US" sz="1600" dirty="0" err="1"/>
              <a:t>i</a:t>
            </a:r>
            <a:r>
              <a:rPr lang="sk-SK" sz="1600" dirty="0"/>
              <a:t>? </a:t>
            </a:r>
            <a:r>
              <a:rPr lang="en-US" sz="1600" dirty="0"/>
              <a:t>one or two lines that stake your claim in the market. This isn’t something you put on your website or business card</a:t>
            </a:r>
            <a:r>
              <a:rPr lang="sk-SK" sz="1600" dirty="0"/>
              <a:t> </a:t>
            </a:r>
            <a:r>
              <a:rPr lang="en-US" sz="1600" dirty="0"/>
              <a:t>it’s just to help you answer the right questions about your brand and aids in creating your brand’s tagline.</a:t>
            </a:r>
            <a:r>
              <a:rPr lang="sk-SK" sz="1600" dirty="0"/>
              <a:t>  </a:t>
            </a:r>
            <a:r>
              <a:rPr lang="en-US" sz="1600" b="1" dirty="0"/>
              <a:t>Your positioning statement should go something like...</a:t>
            </a:r>
            <a:endParaRPr lang="en-US" sz="1600" dirty="0"/>
          </a:p>
          <a:p>
            <a:r>
              <a:rPr lang="en-US" sz="1600" dirty="0"/>
              <a:t>We offer [PRODUCT/SERVICE] for [TARGET MARKET] to [VALUE PROPOSITION].</a:t>
            </a:r>
          </a:p>
          <a:p>
            <a:r>
              <a:rPr lang="en-US" sz="1600" dirty="0"/>
              <a:t>Unlike [THE ALTERNATIVE], we [KEY DIFFERENTIATOR].</a:t>
            </a:r>
          </a:p>
          <a:p>
            <a:r>
              <a:rPr lang="en-US" sz="1600" dirty="0"/>
              <a:t>For example: We offer water bottles for hikers to stay hydrated, while reducing their carbon footprint. Unlike other water bottle brands, we plant a tree for every bottle you buy.</a:t>
            </a:r>
            <a:endParaRPr lang="sk-SK" sz="1600" dirty="0"/>
          </a:p>
        </p:txBody>
      </p:sp>
      <p:sp>
        <p:nvSpPr>
          <p:cNvPr id="223" name="Google Shape;223;gf9ff28dbe4_0_102"/>
          <p:cNvSpPr txBox="1"/>
          <p:nvPr/>
        </p:nvSpPr>
        <p:spPr>
          <a:xfrm>
            <a:off x="8298076" y="1196441"/>
            <a:ext cx="381180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200" dirty="0">
                <a:solidFill>
                  <a:srgbClr val="D92E2D"/>
                </a:solidFill>
                <a:latin typeface="Calibri" panose="020F0502020204030204" pitchFamily="34" charset="0"/>
                <a:cs typeface="Calibri" panose="020F0502020204030204" pitchFamily="34" charset="0"/>
                <a:sym typeface="Calibri"/>
              </a:rPr>
              <a:t>4.</a:t>
            </a:r>
            <a:r>
              <a:rPr lang="sk-SK" sz="3200" dirty="0">
                <a:solidFill>
                  <a:srgbClr val="D92E2D"/>
                </a:solidFill>
                <a:latin typeface="Calibri" panose="020F0502020204030204" pitchFamily="34" charset="0"/>
                <a:cs typeface="Calibri" panose="020F0502020204030204" pitchFamily="34" charset="0"/>
              </a:rPr>
              <a:t>Logo </a:t>
            </a:r>
            <a:r>
              <a:rPr lang="sk-SK" sz="3200" dirty="0" err="1">
                <a:solidFill>
                  <a:srgbClr val="D92E2D"/>
                </a:solidFill>
                <a:latin typeface="Calibri" panose="020F0502020204030204" pitchFamily="34" charset="0"/>
                <a:cs typeface="Calibri" panose="020F0502020204030204" pitchFamily="34" charset="0"/>
              </a:rPr>
              <a:t>creation</a:t>
            </a:r>
            <a:endParaRPr lang="sk-SK" sz="32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3076" name="Picture 4" descr="how to build a brand persona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3425" y="4641783"/>
            <a:ext cx="1716451" cy="176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3009</TotalTime>
  <Words>4252</Words>
  <Application>Microsoft Office PowerPoint</Application>
  <PresentationFormat>Laajakuva</PresentationFormat>
  <Paragraphs>217</Paragraphs>
  <Slides>24</Slides>
  <Notes>24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24</vt:i4>
      </vt:variant>
    </vt:vector>
  </HeadingPairs>
  <TitlesOfParts>
    <vt:vector size="28" baseType="lpstr">
      <vt:lpstr>Arial</vt:lpstr>
      <vt:lpstr>Calibri</vt:lpstr>
      <vt:lpstr>Wingdings</vt:lpstr>
      <vt:lpstr>Tema de Office</vt:lpstr>
      <vt:lpstr>Branding</vt:lpstr>
      <vt:lpstr>1.Objectives &amp; Goals </vt:lpstr>
      <vt:lpstr>Index</vt:lpstr>
      <vt:lpstr>Index</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Summing up</vt:lpstr>
      <vt:lpstr>Self-assessment test</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dc:title>
  <dc:creator>Cristina</dc:creator>
  <cp:lastModifiedBy>Mustonen Satu</cp:lastModifiedBy>
  <cp:revision>82</cp:revision>
  <dcterms:created xsi:type="dcterms:W3CDTF">2020-11-24T11:59:30Z</dcterms:created>
  <dcterms:modified xsi:type="dcterms:W3CDTF">2021-12-20T07:48:36Z</dcterms:modified>
</cp:coreProperties>
</file>